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01" autoAdjust="0"/>
    <p:restoredTop sz="94660"/>
  </p:normalViewPr>
  <p:slideViewPr>
    <p:cSldViewPr>
      <p:cViewPr varScale="1">
        <p:scale>
          <a:sx n="87" d="100"/>
          <a:sy n="87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6E6C-4AC4-4C50-80E5-7C9DCAD3D22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9B18-12BB-4D17-90E8-6FD2F079D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32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4673-7080-4875-AF5E-29E90EFA885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noraM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quizlet.com/lates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monckrowley@csh.k12.ny.u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1.gstatic.com/images?q=tbn:ANd9GcQ6_M8L0kTKgDlouuGsuGGOS5HXpYugwmbe9K_AU66qpsqBHitA:image.shutterstock.com/display_pic_with_logo/50988/107319749/stock-photo-a-pencil-crayon-border-isolated-on-white-background-with-words-regreso-a-clases-spanish-back-to-107319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679239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685800"/>
            <a:ext cx="5138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¡</a:t>
            </a:r>
            <a:r>
              <a:rPr lang="en-US" sz="3200" dirty="0" err="1" smtClean="0"/>
              <a:t>Bienvendios</a:t>
            </a:r>
            <a:r>
              <a:rPr lang="en-US" sz="3200" dirty="0" smtClean="0"/>
              <a:t> a la </a:t>
            </a:r>
            <a:r>
              <a:rPr lang="en-US" sz="3200" dirty="0" err="1" smtClean="0"/>
              <a:t>clase</a:t>
            </a:r>
            <a:r>
              <a:rPr lang="en-US" sz="3200" dirty="0" smtClean="0"/>
              <a:t> de 3H!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F.L.A.C.S- </a:t>
            </a:r>
            <a:r>
              <a:rPr lang="en-US" sz="3200" dirty="0" smtClean="0">
                <a:solidFill>
                  <a:srgbClr val="00B050"/>
                </a:solidFill>
              </a:rPr>
              <a:t>Foreign Language Association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 of Chairpersons and Supervisors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67000"/>
            <a:ext cx="83401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NY State Regents Exams were discontinued in the area of World Languages.</a:t>
            </a:r>
          </a:p>
          <a:p>
            <a:r>
              <a:rPr lang="en-US" sz="2000" dirty="0" smtClean="0"/>
              <a:t>Fortunately former CSH chairperson, Carmen Campos and her colleagues from</a:t>
            </a:r>
          </a:p>
          <a:p>
            <a:r>
              <a:rPr lang="en-US" sz="2000" dirty="0" smtClean="0"/>
              <a:t> other Long Island school districts, united to create a comparable exam to</a:t>
            </a:r>
          </a:p>
          <a:p>
            <a:r>
              <a:rPr lang="en-US" sz="2000" dirty="0" smtClean="0"/>
              <a:t> replace the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as well as the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language exams.</a:t>
            </a:r>
          </a:p>
          <a:p>
            <a:r>
              <a:rPr lang="en-US" sz="2000" dirty="0" smtClean="0"/>
              <a:t>These will count in your child’s pursuit of an Advanced Regent’s Diploma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532411"/>
            <a:ext cx="243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*Test is during Regent’s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week in June 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336289"/>
            <a:ext cx="2743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don’t make plans </a:t>
            </a:r>
          </a:p>
          <a:p>
            <a:r>
              <a:rPr lang="en-US" dirty="0" smtClean="0"/>
              <a:t>for camp or vacation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MAKE-UPS SAME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402271"/>
            <a:ext cx="1300202" cy="2167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21" y="4393493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288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ayuda</a:t>
            </a:r>
            <a:r>
              <a:rPr lang="en-US" sz="3600" dirty="0" smtClean="0"/>
              <a:t> extra</a:t>
            </a:r>
            <a:endParaRPr lang="en-US" sz="3600" dirty="0"/>
          </a:p>
        </p:txBody>
      </p:sp>
      <p:pic>
        <p:nvPicPr>
          <p:cNvPr id="20482" name="Picture 2" descr="http://t1.gstatic.com/images?q=tbn:ANd9GcTiGqRLrl44MYpdlsejg24fWbEJJpFdHmAbKsc4r3Qe6DAj8oGb9w:riverhills.mysdhc.org/3694AAF2-00757E5A.0/Clipart_tuto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33400"/>
            <a:ext cx="2019300" cy="2325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819400"/>
            <a:ext cx="77602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LOTE Office</a:t>
            </a:r>
          </a:p>
          <a:p>
            <a:r>
              <a:rPr lang="en-US" sz="2800" dirty="0" smtClean="0"/>
              <a:t>I am in the LOTE office by </a:t>
            </a:r>
            <a:r>
              <a:rPr lang="en-US" sz="2800" dirty="0" smtClean="0"/>
              <a:t>7:00-7:30 am </a:t>
            </a:r>
            <a:r>
              <a:rPr lang="en-US" sz="2800" dirty="0" smtClean="0"/>
              <a:t>EVERYDAY! </a:t>
            </a:r>
          </a:p>
          <a:p>
            <a:r>
              <a:rPr lang="en-US" sz="2800" dirty="0" smtClean="0"/>
              <a:t>Students can make an appointment</a:t>
            </a:r>
          </a:p>
          <a:p>
            <a:r>
              <a:rPr lang="en-US" sz="2800" dirty="0" smtClean="0"/>
              <a:t>to see me or they can stop in for help. </a:t>
            </a:r>
          </a:p>
          <a:p>
            <a:r>
              <a:rPr lang="en-US" sz="2800" dirty="0" smtClean="0"/>
              <a:t>Great idea to review material </a:t>
            </a:r>
          </a:p>
          <a:p>
            <a:r>
              <a:rPr lang="en-US" sz="2800" dirty="0" smtClean="0"/>
              <a:t>day before the quiz!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929" y="245066"/>
            <a:ext cx="452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ARC= Animal  Rescue Club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88" y="245066"/>
            <a:ext cx="2435317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034" y="76200"/>
            <a:ext cx="2219325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7866" y="2053255"/>
            <a:ext cx="8413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year the ARC has been reinstated! </a:t>
            </a:r>
            <a:r>
              <a:rPr lang="en-US" dirty="0" err="1" smtClean="0"/>
              <a:t>Señorita</a:t>
            </a:r>
            <a:r>
              <a:rPr lang="en-US" dirty="0" smtClean="0"/>
              <a:t> Wilkens and I are </a:t>
            </a:r>
          </a:p>
          <a:p>
            <a:r>
              <a:rPr lang="en-US" dirty="0" smtClean="0"/>
              <a:t>both co-advisors for this club and it is open to grades 7-12. The club we host fundraisers</a:t>
            </a:r>
          </a:p>
          <a:p>
            <a:r>
              <a:rPr lang="en-US" dirty="0" smtClean="0"/>
              <a:t>as well as build cat houses and play ramps for the Huntington Little Shelter.  </a:t>
            </a:r>
            <a:r>
              <a:rPr lang="en-US" dirty="0" err="1" smtClean="0"/>
              <a:t>Mr</a:t>
            </a:r>
            <a:r>
              <a:rPr lang="en-US" dirty="0" smtClean="0"/>
              <a:t> Healy</a:t>
            </a:r>
          </a:p>
          <a:p>
            <a:r>
              <a:rPr lang="en-US" dirty="0" smtClean="0"/>
              <a:t>in woodworking will also be working with us on these projects.</a:t>
            </a:r>
          </a:p>
          <a:p>
            <a:endParaRPr lang="en-US" dirty="0"/>
          </a:p>
          <a:p>
            <a:r>
              <a:rPr lang="en-US" dirty="0" smtClean="0"/>
              <a:t>-This winter we will collect blankets and towels for the shelter!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37" y="4005411"/>
            <a:ext cx="1547136" cy="1526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00" y="4648200"/>
            <a:ext cx="2514600" cy="1819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555" y="4005411"/>
            <a:ext cx="3889280" cy="12855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5347344"/>
            <a:ext cx="219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Plus many bake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3600"/>
            <a:ext cx="332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International Club!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1896558" cy="161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4762738" cy="1881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971800"/>
            <a:ext cx="86005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Madame </a:t>
            </a:r>
            <a:r>
              <a:rPr lang="en-US" sz="2000" dirty="0" err="1" smtClean="0"/>
              <a:t>Koob</a:t>
            </a:r>
            <a:r>
              <a:rPr lang="en-US" sz="2000" dirty="0" smtClean="0"/>
              <a:t> and I are co-advisors for this club.  This year we</a:t>
            </a:r>
          </a:p>
          <a:p>
            <a:r>
              <a:rPr lang="en-US" sz="2000" dirty="0" smtClean="0"/>
              <a:t>plan to visit the United nations for a tour, celebrate the Chinese New Year in </a:t>
            </a:r>
          </a:p>
          <a:p>
            <a:r>
              <a:rPr lang="en-US" sz="2000" dirty="0" smtClean="0"/>
              <a:t>Manhattan and travel to Ellis Island. An in house event will be our first</a:t>
            </a:r>
          </a:p>
          <a:p>
            <a:r>
              <a:rPr lang="en-US" sz="2000" dirty="0" smtClean="0"/>
              <a:t>annual International Night where we hope students will set up booths and share </a:t>
            </a:r>
          </a:p>
          <a:p>
            <a:r>
              <a:rPr lang="en-US" sz="2000" dirty="0" smtClean="0"/>
              <a:t>their heritage!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13" y="4419600"/>
            <a:ext cx="2851890" cy="2100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1369" y="4508340"/>
            <a:ext cx="296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Plus many bake sales!</a:t>
            </a:r>
            <a:endParaRPr lang="en-US" sz="2400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9" y="4856441"/>
            <a:ext cx="5564576" cy="18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RXLulmKN5hzWHq3isGaLTqfjl7gJSmKRZPk2ObWjnc65wxcHSNAw:cdni.wired.co.uk/273x178/s_v/twitter_273x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3505200" cy="15883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79" y="2286000"/>
            <a:ext cx="8748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year I implemented Twitter into my routine.  The students would come into class and</a:t>
            </a:r>
          </a:p>
          <a:p>
            <a:r>
              <a:rPr lang="en-US" dirty="0" smtClean="0"/>
              <a:t>respond to a post in Spanish while I am checking the homework.</a:t>
            </a:r>
          </a:p>
          <a:p>
            <a:r>
              <a:rPr lang="en-US" dirty="0" smtClean="0"/>
              <a:t>They really enjoy being creative in their responses as well as reading their classmates posts.</a:t>
            </a:r>
          </a:p>
          <a:p>
            <a:r>
              <a:rPr lang="en-US" dirty="0" smtClean="0"/>
              <a:t>We discuss some grammatical points and useful vocabulary for each task. In the past </a:t>
            </a:r>
          </a:p>
          <a:p>
            <a:r>
              <a:rPr lang="en-US" dirty="0" smtClean="0"/>
              <a:t>students would write their responses in their notebooks and then read them aloud, </a:t>
            </a:r>
          </a:p>
          <a:p>
            <a:r>
              <a:rPr lang="en-US" dirty="0" smtClean="0"/>
              <a:t>now they read each response on the </a:t>
            </a:r>
            <a:r>
              <a:rPr lang="en-US" dirty="0" err="1" smtClean="0"/>
              <a:t>SmartBoard</a:t>
            </a:r>
            <a:r>
              <a:rPr lang="en-US" dirty="0" smtClean="0"/>
              <a:t>, a more interactive activity. They pay </a:t>
            </a:r>
          </a:p>
          <a:p>
            <a:r>
              <a:rPr lang="en-US" dirty="0" smtClean="0"/>
              <a:t>attention to the activity more than ever.</a:t>
            </a:r>
          </a:p>
          <a:p>
            <a:endParaRPr lang="en-US" dirty="0"/>
          </a:p>
        </p:txBody>
      </p:sp>
      <p:pic>
        <p:nvPicPr>
          <p:cNvPr id="10244" name="Picture 4" descr="http://t3.gstatic.com/images?q=tbn:ANd9GcR_9e7zUGZoDp3PUOFlUFsno8Oj152GYS7zoeFgh1ZWTGmfIU3cow:www.ecbloguer.com/marketingdigital/wp-content/uploads/2011/04/Directorio-Twitteros-Marketing-espan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2257425" cy="2028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4800600"/>
            <a:ext cx="505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Students love technology!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2657"/>
            <a:ext cx="2719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Curriculum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685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NewRomanPS-BoldMT"/>
              </a:rPr>
              <a:t>Themes/Big Ideas for LOTE/World Languages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48690"/>
            <a:ext cx="4572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Personal ID/Social Relationships</a:t>
            </a:r>
          </a:p>
          <a:p>
            <a:r>
              <a:rPr lang="en-US" sz="1400" dirty="0"/>
              <a:t>Biographical Data/Personal Description</a:t>
            </a:r>
          </a:p>
          <a:p>
            <a:r>
              <a:rPr lang="en-US" sz="1400" dirty="0"/>
              <a:t>Family Life</a:t>
            </a:r>
          </a:p>
          <a:p>
            <a:r>
              <a:rPr lang="en-US" sz="1400" dirty="0"/>
              <a:t>Celebrations</a:t>
            </a:r>
          </a:p>
          <a:p>
            <a:r>
              <a:rPr lang="en-US" sz="1400" dirty="0"/>
              <a:t>Social Events</a:t>
            </a:r>
          </a:p>
          <a:p>
            <a:r>
              <a:rPr lang="en-US" sz="1400" dirty="0"/>
              <a:t>Meal Taking</a:t>
            </a:r>
          </a:p>
          <a:p>
            <a:r>
              <a:rPr lang="en-US" sz="1400" dirty="0"/>
              <a:t>Educational Systems</a:t>
            </a:r>
          </a:p>
          <a:p>
            <a:r>
              <a:rPr lang="en-US" sz="1400" dirty="0"/>
              <a:t>House and Home</a:t>
            </a:r>
          </a:p>
          <a:p>
            <a:r>
              <a:rPr lang="en-US" sz="1400" dirty="0"/>
              <a:t>Leisure</a:t>
            </a:r>
          </a:p>
          <a:p>
            <a:r>
              <a:rPr lang="en-US" sz="1400" dirty="0"/>
              <a:t>Social Customs</a:t>
            </a:r>
          </a:p>
          <a:p>
            <a:r>
              <a:rPr lang="en-US" sz="1400" dirty="0"/>
              <a:t>Volunteerism</a:t>
            </a:r>
          </a:p>
          <a:p>
            <a:r>
              <a:rPr lang="en-US" sz="1400" dirty="0"/>
              <a:t>Social Media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Global Awareness</a:t>
            </a:r>
          </a:p>
          <a:p>
            <a:r>
              <a:rPr lang="en-US" sz="1400" dirty="0"/>
              <a:t>Health &amp; Welfare</a:t>
            </a:r>
          </a:p>
          <a:p>
            <a:r>
              <a:rPr lang="en-US" sz="1400" dirty="0"/>
              <a:t>Environmental issues</a:t>
            </a:r>
          </a:p>
          <a:p>
            <a:r>
              <a:rPr lang="en-US" sz="1400" dirty="0"/>
              <a:t>Food</a:t>
            </a:r>
          </a:p>
          <a:p>
            <a:r>
              <a:rPr lang="en-US" sz="1400" dirty="0"/>
              <a:t>Current Events</a:t>
            </a:r>
          </a:p>
          <a:p>
            <a:r>
              <a:rPr lang="en-US" sz="1400" dirty="0"/>
              <a:t>Language &amp; National Identities</a:t>
            </a:r>
          </a:p>
          <a:p>
            <a:r>
              <a:rPr lang="en-US" sz="1400" dirty="0"/>
              <a:t>Government, Politics &amp; Geography</a:t>
            </a:r>
          </a:p>
          <a:p>
            <a:r>
              <a:rPr lang="en-US" sz="1400" dirty="0"/>
              <a:t>Historical Events &amp; Figures</a:t>
            </a:r>
          </a:p>
          <a:p>
            <a:r>
              <a:rPr lang="en-US" sz="1400" dirty="0"/>
              <a:t>Global Challenges &amp; Economic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948690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Communication/Science Technology</a:t>
            </a:r>
          </a:p>
          <a:p>
            <a:r>
              <a:rPr lang="en-US" sz="1400" dirty="0"/>
              <a:t>Physical Environment</a:t>
            </a:r>
          </a:p>
          <a:p>
            <a:r>
              <a:rPr lang="en-US" sz="1400" dirty="0"/>
              <a:t>Climate/Weather</a:t>
            </a:r>
          </a:p>
          <a:p>
            <a:r>
              <a:rPr lang="en-US" sz="1400" dirty="0"/>
              <a:t>Food</a:t>
            </a:r>
          </a:p>
          <a:p>
            <a:r>
              <a:rPr lang="en-US" sz="1400" dirty="0"/>
              <a:t>Technology</a:t>
            </a:r>
          </a:p>
          <a:p>
            <a:r>
              <a:rPr lang="en-US" sz="1400" dirty="0"/>
              <a:t>Media</a:t>
            </a:r>
          </a:p>
          <a:p>
            <a:r>
              <a:rPr lang="en-US" sz="1400" dirty="0"/>
              <a:t>Internet &amp; Communication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The Arts</a:t>
            </a:r>
          </a:p>
          <a:p>
            <a:r>
              <a:rPr lang="en-US" sz="1400" dirty="0"/>
              <a:t>Current Events</a:t>
            </a:r>
          </a:p>
          <a:p>
            <a:r>
              <a:rPr lang="en-US" sz="1400" dirty="0"/>
              <a:t>Fashion &amp; Design</a:t>
            </a:r>
          </a:p>
          <a:p>
            <a:r>
              <a:rPr lang="en-US" sz="1400" dirty="0"/>
              <a:t>Architecture</a:t>
            </a:r>
          </a:p>
          <a:p>
            <a:r>
              <a:rPr lang="en-US" sz="1400" dirty="0"/>
              <a:t>Literature</a:t>
            </a:r>
          </a:p>
          <a:p>
            <a:r>
              <a:rPr lang="en-US" sz="1400" dirty="0"/>
              <a:t>Visual &amp; Performing Arts</a:t>
            </a:r>
          </a:p>
          <a:p>
            <a:r>
              <a:rPr lang="en-US" sz="1400" dirty="0"/>
              <a:t>Music</a:t>
            </a:r>
          </a:p>
          <a:p>
            <a:r>
              <a:rPr lang="en-US" sz="1400" dirty="0"/>
              <a:t>Pop Culture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Contemporary Life</a:t>
            </a:r>
          </a:p>
          <a:p>
            <a:r>
              <a:rPr lang="en-US" sz="1400" dirty="0"/>
              <a:t>Educational/Careers</a:t>
            </a:r>
          </a:p>
          <a:p>
            <a:r>
              <a:rPr lang="en-US" sz="1400" dirty="0"/>
              <a:t>Travel/Lodging</a:t>
            </a:r>
          </a:p>
          <a:p>
            <a:r>
              <a:rPr lang="en-US" sz="1400" dirty="0"/>
              <a:t>Transportation</a:t>
            </a:r>
          </a:p>
          <a:p>
            <a:r>
              <a:rPr lang="en-US" sz="1400" dirty="0"/>
              <a:t>Leisure</a:t>
            </a:r>
          </a:p>
          <a:p>
            <a:r>
              <a:rPr lang="en-US" sz="1400" dirty="0"/>
              <a:t>Community/neighborhood</a:t>
            </a:r>
          </a:p>
          <a:p>
            <a:r>
              <a:rPr lang="en-US" sz="1400" dirty="0"/>
              <a:t>Shopping</a:t>
            </a:r>
          </a:p>
          <a:p>
            <a:r>
              <a:rPr lang="en-US" sz="1400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33135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408"/>
            <a:ext cx="3521186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4287" y="441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Learning and recognizing vocabulary</a:t>
            </a:r>
          </a:p>
          <a:p>
            <a:r>
              <a:rPr lang="en-US" dirty="0"/>
              <a:t>in context. Students acquire word</a:t>
            </a:r>
          </a:p>
          <a:p>
            <a:r>
              <a:rPr lang="en-US" dirty="0"/>
              <a:t>meanings with ease when it’s read </a:t>
            </a:r>
          </a:p>
          <a:p>
            <a:r>
              <a:rPr lang="en-US" dirty="0"/>
              <a:t>in a story versus being memorized </a:t>
            </a:r>
          </a:p>
          <a:p>
            <a:r>
              <a:rPr lang="en-US" dirty="0"/>
              <a:t>in list form. “Pop-up grammar” is </a:t>
            </a:r>
          </a:p>
          <a:p>
            <a:r>
              <a:rPr lang="en-US" dirty="0"/>
              <a:t>very short grammar explanations in</a:t>
            </a:r>
          </a:p>
          <a:p>
            <a:r>
              <a:rPr lang="en-US" dirty="0"/>
              <a:t>context, versus agonizing note-taking </a:t>
            </a:r>
          </a:p>
          <a:p>
            <a:r>
              <a:rPr lang="en-US" dirty="0"/>
              <a:t>and completing verb chart packets!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7637"/>
            <a:ext cx="176212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6" y="2144486"/>
            <a:ext cx="162877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38" y="2169147"/>
            <a:ext cx="1653540" cy="2250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86" y="1203208"/>
            <a:ext cx="1631695" cy="2319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88485"/>
            <a:ext cx="1501104" cy="2275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250" y="38100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1512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Quizlet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824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have access to </a:t>
            </a:r>
            <a:r>
              <a:rPr lang="en-US" dirty="0" err="1" smtClean="0"/>
              <a:t>Quizlet</a:t>
            </a:r>
            <a:r>
              <a:rPr lang="en-US" dirty="0" smtClean="0"/>
              <a:t> via my website.  This site has all</a:t>
            </a:r>
          </a:p>
          <a:p>
            <a:r>
              <a:rPr lang="en-US" dirty="0" smtClean="0"/>
              <a:t>of the vocabulary from the unit on electronic flashcards! They can also download </a:t>
            </a:r>
          </a:p>
          <a:p>
            <a:r>
              <a:rPr lang="en-US" dirty="0" err="1" smtClean="0"/>
              <a:t>Quizlet</a:t>
            </a:r>
            <a:r>
              <a:rPr lang="en-US" dirty="0" smtClean="0"/>
              <a:t> to their phones in order to practice vocabulary in the car, bus etc!</a:t>
            </a:r>
            <a:endParaRPr lang="en-US" dirty="0"/>
          </a:p>
        </p:txBody>
      </p:sp>
      <p:pic>
        <p:nvPicPr>
          <p:cNvPr id="15362" name="Picture 2" descr="http://t0.gstatic.com/images?q=tbn:ANd9GcSbQClZDMwnqyLdKdWA_FLoNmaZoTQM5S4QB7cRbtvdFn_-Jvn_:help.instructure.com/attachments/token/zifrkruv7xsk7n5/%3Fname%3DQuizlet_logo.png">
            <a:hlinkClick r:id="rId2" tooltip="https://quizlet.com/lates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852" y="2904827"/>
            <a:ext cx="3552825" cy="1285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4728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username: </a:t>
            </a:r>
            <a:r>
              <a:rPr lang="en-US" sz="4000" dirty="0" err="1" smtClean="0">
                <a:solidFill>
                  <a:srgbClr val="00B050"/>
                </a:solidFill>
              </a:rPr>
              <a:t>monckrow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My website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t3.gstatic.com/images?q=tbn:ANd9GcSLimw7STr5YUILmGMNUUClZiO7WchgRxQUfggMjtLzdtWKCv6y:nfdl.k12.wi.us/modules/groups/homepagefiles/cms/1007425/Image/how-to-start-a-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3352800" cy="18859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133600"/>
            <a:ext cx="7682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Please visit my website and register for my emails.  During the year I will</a:t>
            </a:r>
          </a:p>
          <a:p>
            <a:r>
              <a:rPr lang="en-US" sz="2000" dirty="0" smtClean="0"/>
              <a:t>send home reminders for quiz dates, projects due dates, events etc.</a:t>
            </a:r>
            <a:endParaRPr lang="en-US" sz="2000" dirty="0"/>
          </a:p>
        </p:txBody>
      </p:sp>
      <p:pic>
        <p:nvPicPr>
          <p:cNvPr id="16387" name="Picture 3" descr="\\hs-fp2-i\mmonckrowley$\My Documents\My Pictures\my web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10896600"/>
            <a:ext cx="5191046" cy="3877263"/>
          </a:xfrm>
          <a:prstGeom prst="rect">
            <a:avLst/>
          </a:prstGeom>
          <a:noFill/>
        </p:spPr>
      </p:pic>
      <p:pic>
        <p:nvPicPr>
          <p:cNvPr id="16388" name="Picture 4" descr="\\hs-fp2-i\mmonckrowley$\My Documents\My Pictures\my web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3200"/>
            <a:ext cx="662121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217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La </a:t>
            </a:r>
            <a:r>
              <a:rPr lang="en-US" sz="4800" dirty="0" err="1" smtClean="0">
                <a:solidFill>
                  <a:srgbClr val="00B0F0"/>
                </a:solidFill>
              </a:rPr>
              <a:t>tarea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17410" name="Picture 2" descr="http://t0.gstatic.com/images?q=tbn:ANd9GcRl8u-0Jm15odAPcZzEXiNLaiIXfFwdl6zzFn5K5z3ij6xnhffv:www.conejo.k12.ca.us/Portals/49/Departments/World%2520Languages/Rudas/T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3228975" cy="1419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09800"/>
            <a:ext cx="847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*Students are assigned hw during the week and sometimes on the</a:t>
            </a:r>
          </a:p>
          <a:p>
            <a:r>
              <a:rPr lang="en-US" sz="2400" dirty="0" smtClean="0"/>
              <a:t>weekend!</a:t>
            </a:r>
          </a:p>
          <a:p>
            <a:r>
              <a:rPr lang="en-US" sz="2400" dirty="0" smtClean="0"/>
              <a:t>* Missed assignments can be made up the next day for ½ credit!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835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If students are ill they can have an extra day to make up assignments</a:t>
            </a:r>
          </a:p>
          <a:p>
            <a:r>
              <a:rPr lang="en-US" sz="2400" dirty="0" smtClean="0"/>
              <a:t> when they return to school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Please ask your child to email me for assignments when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they are absent </a:t>
            </a:r>
            <a:r>
              <a:rPr lang="en-US" sz="2400" dirty="0" smtClean="0">
                <a:hlinkClick r:id="rId3"/>
              </a:rPr>
              <a:t>mmonckrowley@csh.k12.ny.us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2459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La </a:t>
            </a:r>
            <a:r>
              <a:rPr lang="en-US" sz="4400" dirty="0" err="1" smtClean="0">
                <a:solidFill>
                  <a:srgbClr val="FF0000"/>
                </a:solidFill>
              </a:rPr>
              <a:t>prueba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t1.gstatic.com/images?q=tbn:ANd9GcQNhkNwwPTJ_Z5J-UU_JRgouWvscMCNvWeGpXb6-3XRGS3tSb5-Ng:definicion.de/wp-content/uploads/2010/01/pru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3505200" cy="25315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3528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4009131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Students will be quizzed weekly please </a:t>
            </a:r>
            <a:r>
              <a:rPr lang="en-US" dirty="0" smtClean="0"/>
              <a:t>check the parent </a:t>
            </a:r>
            <a:r>
              <a:rPr lang="en-US" dirty="0"/>
              <a:t>portal up to a week later for the results</a:t>
            </a:r>
          </a:p>
          <a:p>
            <a:r>
              <a:rPr lang="en-US" dirty="0"/>
              <a:t>-Test days are </a:t>
            </a:r>
            <a:r>
              <a:rPr lang="en-US" dirty="0" smtClean="0"/>
              <a:t>Wednesday</a:t>
            </a:r>
            <a:endParaRPr lang="en-US" dirty="0"/>
          </a:p>
          <a:p>
            <a:r>
              <a:rPr lang="en-US" dirty="0" smtClean="0"/>
              <a:t>-Tuesday </a:t>
            </a:r>
            <a:r>
              <a:rPr lang="en-US" dirty="0"/>
              <a:t>is a free day</a:t>
            </a:r>
          </a:p>
          <a:p>
            <a:r>
              <a:rPr lang="en-US" dirty="0"/>
              <a:t>-I stick to my given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-</a:t>
            </a:r>
            <a:r>
              <a:rPr lang="en-US" b="1" u="sng" dirty="0" smtClean="0"/>
              <a:t>Students have 10 listening questions ahead of time</a:t>
            </a:r>
          </a:p>
          <a:p>
            <a:r>
              <a:rPr lang="en-US" b="1" u="sng" dirty="0" smtClean="0"/>
              <a:t>and I select five the day of the </a:t>
            </a:r>
            <a:r>
              <a:rPr lang="en-US" dirty="0" smtClean="0"/>
              <a:t>quiz</a:t>
            </a:r>
            <a:endParaRPr lang="en-US" dirty="0"/>
          </a:p>
        </p:txBody>
      </p:sp>
      <p:pic>
        <p:nvPicPr>
          <p:cNvPr id="6" name="Picture 2" descr="http://t2.gstatic.com/images?q=tbn:ANd9GcQekjgA-6Y8kH9MCunZyaLIh96jW0CjOGnu1sZyBAoeYfyNYiFD:images.clipartlogo.com/files/images/38/386389/cod-fsfe-checklist-icon-clip-art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031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Speaking=25% of grade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not participation!  Students will have to speak at the end of the year for</a:t>
            </a:r>
          </a:p>
          <a:p>
            <a:r>
              <a:rPr lang="en-US" dirty="0" smtClean="0"/>
              <a:t>the FLACS Regional Exam for 25points.  The LOTE department considers</a:t>
            </a:r>
          </a:p>
          <a:p>
            <a:r>
              <a:rPr lang="en-US" dirty="0" smtClean="0"/>
              <a:t>speaking to be a huge component of the grade!  It’s a language they should be able</a:t>
            </a:r>
          </a:p>
          <a:p>
            <a:r>
              <a:rPr lang="en-US" dirty="0" smtClean="0"/>
              <a:t> to converse in a simple conversation by the end of the year.</a:t>
            </a:r>
            <a:endParaRPr lang="en-US" dirty="0"/>
          </a:p>
        </p:txBody>
      </p:sp>
      <p:pic>
        <p:nvPicPr>
          <p:cNvPr id="19458" name="Picture 2" descr="http://t2.gstatic.com/images?q=tbn:ANd9GcRerw962pPoUoIm6HoKUJI48osTdEa-JyhN4nDZ1DilAKf75YPS:wew235.files.wordpress.com/2012/03/bilingual_clip_art_english_spa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47160"/>
            <a:ext cx="3295650" cy="1977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552" y="3947160"/>
            <a:ext cx="3307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Final Exam=FLACS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25 points is Speaking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806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TimesNewRomanPS-BoldMT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mmonckrowley</dc:creator>
  <cp:lastModifiedBy>Monckrowley, Merritt</cp:lastModifiedBy>
  <cp:revision>24</cp:revision>
  <cp:lastPrinted>2014-10-02T22:37:04Z</cp:lastPrinted>
  <dcterms:created xsi:type="dcterms:W3CDTF">2012-09-27T18:35:40Z</dcterms:created>
  <dcterms:modified xsi:type="dcterms:W3CDTF">2016-10-06T16:29:51Z</dcterms:modified>
</cp:coreProperties>
</file>