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1" r:id="rId4"/>
    <p:sldId id="262" r:id="rId5"/>
    <p:sldId id="258" r:id="rId6"/>
    <p:sldId id="259" r:id="rId7"/>
    <p:sldId id="260"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47055914-526F-4F24-A09C-1E6A7DE5CEC3}" type="datetimeFigureOut">
              <a:rPr lang="en-US" smtClean="0"/>
              <a:pPr/>
              <a:t>10/17/2011</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8B33F1B-86FB-4F1D-955C-FB4F75E3489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055914-526F-4F24-A09C-1E6A7DE5CEC3}" type="datetimeFigureOut">
              <a:rPr lang="en-US" smtClean="0"/>
              <a:pPr/>
              <a:t>10/17/2011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B33F1B-86FB-4F1D-955C-FB4F75E348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055914-526F-4F24-A09C-1E6A7DE5CEC3}" type="datetimeFigureOut">
              <a:rPr lang="en-US" smtClean="0"/>
              <a:pPr/>
              <a:t>10/17/2011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B33F1B-86FB-4F1D-955C-FB4F75E3489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7055914-526F-4F24-A09C-1E6A7DE5CEC3}" type="datetimeFigureOut">
              <a:rPr lang="en-US" smtClean="0"/>
              <a:pPr/>
              <a:t>10/17/2011</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78B33F1B-86FB-4F1D-955C-FB4F75E3489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47055914-526F-4F24-A09C-1E6A7DE5CEC3}" type="datetimeFigureOut">
              <a:rPr lang="en-US" smtClean="0"/>
              <a:pPr/>
              <a:t>10/17/2011</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78B33F1B-86FB-4F1D-955C-FB4F75E3489C}"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7055914-526F-4F24-A09C-1E6A7DE5CEC3}" type="datetimeFigureOut">
              <a:rPr lang="en-US" smtClean="0"/>
              <a:pPr/>
              <a:t>10/17/2011</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78B33F1B-86FB-4F1D-955C-FB4F75E3489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7055914-526F-4F24-A09C-1E6A7DE5CEC3}" type="datetimeFigureOut">
              <a:rPr lang="en-US" smtClean="0"/>
              <a:pPr/>
              <a:t>10/17/2011</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8B33F1B-86FB-4F1D-955C-FB4F75E3489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055914-526F-4F24-A09C-1E6A7DE5CEC3}" type="datetimeFigureOut">
              <a:rPr lang="en-US" smtClean="0"/>
              <a:pPr/>
              <a:t>10/17/2011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B33F1B-86FB-4F1D-955C-FB4F75E3489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7055914-526F-4F24-A09C-1E6A7DE5CEC3}" type="datetimeFigureOut">
              <a:rPr lang="en-US" smtClean="0"/>
              <a:pPr/>
              <a:t>10/17/2011</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78B33F1B-86FB-4F1D-955C-FB4F75E3489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7055914-526F-4F24-A09C-1E6A7DE5CEC3}" type="datetimeFigureOut">
              <a:rPr lang="en-US" smtClean="0"/>
              <a:pPr/>
              <a:t>10/17/2011</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8B33F1B-86FB-4F1D-955C-FB4F75E3489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47055914-526F-4F24-A09C-1E6A7DE5CEC3}" type="datetimeFigureOut">
              <a:rPr lang="en-US" smtClean="0"/>
              <a:pPr/>
              <a:t>10/17/2011</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8B33F1B-86FB-4F1D-955C-FB4F75E3489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7055914-526F-4F24-A09C-1E6A7DE5CEC3}" type="datetimeFigureOut">
              <a:rPr lang="en-US" smtClean="0"/>
              <a:pPr/>
              <a:t>10/17/2011</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8B33F1B-86FB-4F1D-955C-FB4F75E3489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286000"/>
            <a:ext cx="8062912" cy="1752600"/>
          </a:xfrm>
        </p:spPr>
        <p:txBody>
          <a:bodyPr/>
          <a:lstStyle/>
          <a:p>
            <a:r>
              <a:rPr lang="en-US" dirty="0" smtClean="0"/>
              <a:t>By: Christopher Caldas, Sabrina Odierno, and Charlotte Campbell  </a:t>
            </a:r>
            <a:endParaRPr lang="en-US" dirty="0"/>
          </a:p>
        </p:txBody>
      </p:sp>
      <p:sp>
        <p:nvSpPr>
          <p:cNvPr id="4" name="Rectangle 3"/>
          <p:cNvSpPr/>
          <p:nvPr/>
        </p:nvSpPr>
        <p:spPr>
          <a:xfrm>
            <a:off x="1676400" y="990600"/>
            <a:ext cx="6096000" cy="923330"/>
          </a:xfrm>
          <a:prstGeom prst="rect">
            <a:avLst/>
          </a:prstGeom>
          <a:noFill/>
        </p:spPr>
        <p:txBody>
          <a:bodyPr wrap="square" lIns="91440" tIns="45720" rIns="91440" bIns="45720">
            <a:spAutoFit/>
          </a:bodyPr>
          <a:lstStyle/>
          <a:p>
            <a:pPr algn="ctr"/>
            <a:r>
              <a:rPr lang="en-US" sz="5400" b="1" cap="none" spc="0" dirty="0" smtClean="0">
                <a:ln w="1905"/>
                <a:solidFill>
                  <a:schemeClr val="accent3">
                    <a:lumMod val="60000"/>
                    <a:lumOff val="40000"/>
                  </a:schemeClr>
                </a:solidFill>
                <a:effectLst>
                  <a:innerShdw blurRad="69850" dist="43180" dir="5400000">
                    <a:srgbClr val="000000">
                      <a:alpha val="65000"/>
                    </a:srgbClr>
                  </a:innerShdw>
                </a:effectLst>
              </a:rPr>
              <a:t>Nature Walk</a:t>
            </a:r>
            <a:endParaRPr lang="en-US" sz="5400" b="1" cap="none" spc="0" dirty="0">
              <a:ln w="1905"/>
              <a:solidFill>
                <a:schemeClr val="accent3">
                  <a:lumMod val="60000"/>
                  <a:lumOff val="4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399032"/>
          </a:xfrm>
        </p:spPr>
        <p:txBody>
          <a:bodyPr/>
          <a:lstStyle/>
          <a:p>
            <a:r>
              <a:rPr lang="en-US" u="sng" dirty="0" smtClean="0">
                <a:solidFill>
                  <a:schemeClr val="accent3">
                    <a:lumMod val="60000"/>
                    <a:lumOff val="40000"/>
                  </a:schemeClr>
                </a:solidFill>
              </a:rPr>
              <a:t>Producer </a:t>
            </a:r>
            <a:r>
              <a:rPr lang="en-US" u="sng" dirty="0" smtClean="0">
                <a:solidFill>
                  <a:schemeClr val="accent3">
                    <a:lumMod val="60000"/>
                    <a:lumOff val="40000"/>
                  </a:schemeClr>
                </a:solidFill>
              </a:rPr>
              <a:t>And</a:t>
            </a:r>
            <a:r>
              <a:rPr lang="en-US" u="sng" dirty="0" smtClean="0">
                <a:solidFill>
                  <a:schemeClr val="accent3">
                    <a:lumMod val="60000"/>
                    <a:lumOff val="40000"/>
                  </a:schemeClr>
                </a:solidFill>
              </a:rPr>
              <a:t> </a:t>
            </a:r>
            <a:r>
              <a:rPr lang="en-US" u="sng" dirty="0" smtClean="0">
                <a:solidFill>
                  <a:schemeClr val="accent3">
                    <a:lumMod val="60000"/>
                    <a:lumOff val="40000"/>
                  </a:schemeClr>
                </a:solidFill>
              </a:rPr>
              <a:t>Herbivore </a:t>
            </a:r>
            <a:endParaRPr lang="en-US" u="sng" dirty="0">
              <a:solidFill>
                <a:schemeClr val="accent3">
                  <a:lumMod val="60000"/>
                  <a:lumOff val="40000"/>
                </a:schemeClr>
              </a:solidFill>
            </a:endParaRPr>
          </a:p>
        </p:txBody>
      </p:sp>
      <p:pic>
        <p:nvPicPr>
          <p:cNvPr id="6" name="Content Placeholder 5" descr="IMG_0696.JPG"/>
          <p:cNvPicPr>
            <a:picLocks noGrp="1" noChangeAspect="1"/>
          </p:cNvPicPr>
          <p:nvPr>
            <p:ph idx="1"/>
          </p:nvPr>
        </p:nvPicPr>
        <p:blipFill>
          <a:blip r:embed="rId2" cstate="print"/>
          <a:stretch>
            <a:fillRect/>
          </a:stretch>
        </p:blipFill>
        <p:spPr>
          <a:xfrm>
            <a:off x="304800" y="1447800"/>
            <a:ext cx="5080000" cy="3810000"/>
          </a:xfrm>
        </p:spPr>
      </p:pic>
      <p:sp>
        <p:nvSpPr>
          <p:cNvPr id="9" name="TextBox 8"/>
          <p:cNvSpPr txBox="1"/>
          <p:nvPr/>
        </p:nvSpPr>
        <p:spPr>
          <a:xfrm>
            <a:off x="6019800" y="2133600"/>
            <a:ext cx="1981200" cy="3416320"/>
          </a:xfrm>
          <a:prstGeom prst="rect">
            <a:avLst/>
          </a:prstGeom>
          <a:noFill/>
        </p:spPr>
        <p:txBody>
          <a:bodyPr wrap="square" rtlCol="0">
            <a:spAutoFit/>
          </a:bodyPr>
          <a:lstStyle/>
          <a:p>
            <a:r>
              <a:rPr lang="en-US" dirty="0" smtClean="0"/>
              <a:t>This an example of a </a:t>
            </a:r>
            <a:r>
              <a:rPr lang="en-US" dirty="0" smtClean="0"/>
              <a:t>producer/herbivore </a:t>
            </a:r>
            <a:r>
              <a:rPr lang="en-US" dirty="0" smtClean="0"/>
              <a:t>relationship. The honey bee eats the thistle’s pollen, and the thistle’s pollen is spread to </a:t>
            </a:r>
            <a:r>
              <a:rPr lang="en-US" dirty="0" smtClean="0"/>
              <a:t>wherever the </a:t>
            </a:r>
            <a:r>
              <a:rPr lang="en-US" dirty="0" smtClean="0"/>
              <a:t>bee goes.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399032"/>
          </a:xfrm>
        </p:spPr>
        <p:txBody>
          <a:bodyPr/>
          <a:lstStyle/>
          <a:p>
            <a:r>
              <a:rPr lang="en-US" u="sng" dirty="0" smtClean="0">
                <a:solidFill>
                  <a:schemeClr val="accent3">
                    <a:lumMod val="60000"/>
                    <a:lumOff val="40000"/>
                  </a:schemeClr>
                </a:solidFill>
              </a:rPr>
              <a:t>Decomposition</a:t>
            </a:r>
            <a:endParaRPr lang="en-US" u="sng" dirty="0">
              <a:solidFill>
                <a:schemeClr val="accent3">
                  <a:lumMod val="60000"/>
                  <a:lumOff val="40000"/>
                </a:schemeClr>
              </a:solidFill>
            </a:endParaRPr>
          </a:p>
        </p:txBody>
      </p:sp>
      <p:pic>
        <p:nvPicPr>
          <p:cNvPr id="4" name="Content Placeholder 3" descr="IMG_0671.JPG"/>
          <p:cNvPicPr>
            <a:picLocks noGrp="1" noChangeAspect="1"/>
          </p:cNvPicPr>
          <p:nvPr>
            <p:ph idx="1"/>
          </p:nvPr>
        </p:nvPicPr>
        <p:blipFill>
          <a:blip r:embed="rId2" cstate="print"/>
          <a:stretch>
            <a:fillRect/>
          </a:stretch>
        </p:blipFill>
        <p:spPr>
          <a:xfrm>
            <a:off x="3657600" y="1371600"/>
            <a:ext cx="3810000" cy="2857500"/>
          </a:xfrm>
        </p:spPr>
      </p:pic>
      <p:pic>
        <p:nvPicPr>
          <p:cNvPr id="5" name="Picture 4" descr="IMG_0667.JPG"/>
          <p:cNvPicPr>
            <a:picLocks noChangeAspect="1"/>
          </p:cNvPicPr>
          <p:nvPr/>
        </p:nvPicPr>
        <p:blipFill>
          <a:blip r:embed="rId3" cstate="print"/>
          <a:stretch>
            <a:fillRect/>
          </a:stretch>
        </p:blipFill>
        <p:spPr>
          <a:xfrm rot="16200000">
            <a:off x="-215900" y="2806700"/>
            <a:ext cx="4165600" cy="3124200"/>
          </a:xfrm>
          <a:prstGeom prst="rect">
            <a:avLst/>
          </a:prstGeom>
        </p:spPr>
      </p:pic>
      <p:sp>
        <p:nvSpPr>
          <p:cNvPr id="6" name="TextBox 5"/>
          <p:cNvSpPr txBox="1"/>
          <p:nvPr/>
        </p:nvSpPr>
        <p:spPr>
          <a:xfrm rot="10800000" flipV="1">
            <a:off x="4495801" y="4449635"/>
            <a:ext cx="4191000" cy="1477328"/>
          </a:xfrm>
          <a:prstGeom prst="rect">
            <a:avLst/>
          </a:prstGeom>
          <a:noFill/>
        </p:spPr>
        <p:txBody>
          <a:bodyPr wrap="square" rtlCol="0">
            <a:spAutoFit/>
          </a:bodyPr>
          <a:lstStyle/>
          <a:p>
            <a:r>
              <a:rPr lang="en-US" dirty="0" smtClean="0"/>
              <a:t>These are pictures of Decomposition. The picture of the rotting log (right) is slowly being broken down. The plants on the </a:t>
            </a:r>
            <a:r>
              <a:rPr lang="en-US" dirty="0" smtClean="0"/>
              <a:t>left </a:t>
            </a:r>
            <a:r>
              <a:rPr lang="en-US" dirty="0" smtClean="0"/>
              <a:t>are dead and will soon be recycled.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399032"/>
          </a:xfrm>
        </p:spPr>
        <p:txBody>
          <a:bodyPr/>
          <a:lstStyle/>
          <a:p>
            <a:r>
              <a:rPr lang="en-US" u="sng" dirty="0" smtClean="0">
                <a:solidFill>
                  <a:schemeClr val="accent3">
                    <a:lumMod val="60000"/>
                    <a:lumOff val="40000"/>
                  </a:schemeClr>
                </a:solidFill>
              </a:rPr>
              <a:t>Ecological Succession</a:t>
            </a:r>
            <a:endParaRPr lang="en-US" u="sng" dirty="0">
              <a:solidFill>
                <a:schemeClr val="accent3">
                  <a:lumMod val="60000"/>
                  <a:lumOff val="40000"/>
                </a:schemeClr>
              </a:solidFill>
            </a:endParaRPr>
          </a:p>
        </p:txBody>
      </p:sp>
      <p:pic>
        <p:nvPicPr>
          <p:cNvPr id="4" name="Content Placeholder 3" descr="IMG_0652.JPG"/>
          <p:cNvPicPr>
            <a:picLocks noGrp="1" noChangeAspect="1"/>
          </p:cNvPicPr>
          <p:nvPr>
            <p:ph idx="1"/>
          </p:nvPr>
        </p:nvPicPr>
        <p:blipFill>
          <a:blip r:embed="rId2" cstate="print"/>
          <a:stretch>
            <a:fillRect/>
          </a:stretch>
        </p:blipFill>
        <p:spPr>
          <a:xfrm>
            <a:off x="304800" y="1143000"/>
            <a:ext cx="4282017" cy="3211513"/>
          </a:xfrm>
        </p:spPr>
      </p:pic>
      <p:pic>
        <p:nvPicPr>
          <p:cNvPr id="5" name="Picture 4" descr="IMG_0677.JPG"/>
          <p:cNvPicPr>
            <a:picLocks noChangeAspect="1"/>
          </p:cNvPicPr>
          <p:nvPr/>
        </p:nvPicPr>
        <p:blipFill>
          <a:blip r:embed="rId3" cstate="print"/>
          <a:stretch>
            <a:fillRect/>
          </a:stretch>
        </p:blipFill>
        <p:spPr>
          <a:xfrm rot="16200000">
            <a:off x="4711700" y="1231900"/>
            <a:ext cx="3454400" cy="3124200"/>
          </a:xfrm>
          <a:prstGeom prst="rect">
            <a:avLst/>
          </a:prstGeom>
        </p:spPr>
      </p:pic>
      <p:sp>
        <p:nvSpPr>
          <p:cNvPr id="7" name="TextBox 6"/>
          <p:cNvSpPr txBox="1"/>
          <p:nvPr/>
        </p:nvSpPr>
        <p:spPr>
          <a:xfrm>
            <a:off x="228600" y="4419600"/>
            <a:ext cx="3886200" cy="2031325"/>
          </a:xfrm>
          <a:prstGeom prst="rect">
            <a:avLst/>
          </a:prstGeom>
          <a:noFill/>
        </p:spPr>
        <p:txBody>
          <a:bodyPr wrap="square" rtlCol="0">
            <a:spAutoFit/>
          </a:bodyPr>
          <a:lstStyle/>
          <a:p>
            <a:r>
              <a:rPr lang="en-US" dirty="0" smtClean="0"/>
              <a:t>These are pictures of ecological succession. On the right, there is a picture of a dead tree. This tree is NOT part of the climax community. It made it possible for the climax community to grow, but made the environment inhospitable for itself.</a:t>
            </a:r>
            <a:endParaRPr lang="en-US" dirty="0"/>
          </a:p>
        </p:txBody>
      </p:sp>
      <p:sp>
        <p:nvSpPr>
          <p:cNvPr id="8" name="TextBox 7"/>
          <p:cNvSpPr txBox="1"/>
          <p:nvPr/>
        </p:nvSpPr>
        <p:spPr>
          <a:xfrm>
            <a:off x="4876800" y="4549676"/>
            <a:ext cx="3657600" cy="2308324"/>
          </a:xfrm>
          <a:prstGeom prst="rect">
            <a:avLst/>
          </a:prstGeom>
          <a:noFill/>
        </p:spPr>
        <p:txBody>
          <a:bodyPr wrap="square" rtlCol="0">
            <a:spAutoFit/>
          </a:bodyPr>
          <a:lstStyle/>
          <a:p>
            <a:r>
              <a:rPr lang="en-US" dirty="0" smtClean="0"/>
              <a:t>The other picture is an example of the slow change from pioneer organisms to the climax community. The grasses give way to shrubs, the shrubs to bushes, bushes to small trees, and small trees to larger, older trees</a:t>
            </a:r>
            <a:r>
              <a:rPr lang="en-US"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u="sng" dirty="0" smtClean="0">
                <a:solidFill>
                  <a:schemeClr val="accent3">
                    <a:lumMod val="60000"/>
                    <a:lumOff val="40000"/>
                  </a:schemeClr>
                </a:solidFill>
              </a:rPr>
              <a:t>Parasitism </a:t>
            </a:r>
            <a:endParaRPr lang="en-US" u="sng" dirty="0">
              <a:solidFill>
                <a:schemeClr val="accent3">
                  <a:lumMod val="60000"/>
                  <a:lumOff val="40000"/>
                </a:schemeClr>
              </a:solidFill>
            </a:endParaRPr>
          </a:p>
        </p:txBody>
      </p:sp>
      <p:pic>
        <p:nvPicPr>
          <p:cNvPr id="4" name="Content Placeholder 3" descr="IMG_0686.JPG"/>
          <p:cNvPicPr>
            <a:picLocks noGrp="1" noChangeAspect="1"/>
          </p:cNvPicPr>
          <p:nvPr>
            <p:ph idx="1"/>
          </p:nvPr>
        </p:nvPicPr>
        <p:blipFill>
          <a:blip r:embed="rId2" cstate="print"/>
          <a:stretch>
            <a:fillRect/>
          </a:stretch>
        </p:blipFill>
        <p:spPr>
          <a:xfrm>
            <a:off x="228600" y="1066800"/>
            <a:ext cx="3683000" cy="2762250"/>
          </a:xfrm>
        </p:spPr>
      </p:pic>
      <p:sp>
        <p:nvSpPr>
          <p:cNvPr id="6" name="TextBox 5"/>
          <p:cNvSpPr txBox="1"/>
          <p:nvPr/>
        </p:nvSpPr>
        <p:spPr>
          <a:xfrm>
            <a:off x="6705600" y="381000"/>
            <a:ext cx="1524000" cy="5078313"/>
          </a:xfrm>
          <a:prstGeom prst="rect">
            <a:avLst/>
          </a:prstGeom>
          <a:noFill/>
        </p:spPr>
        <p:txBody>
          <a:bodyPr wrap="square" rtlCol="0">
            <a:spAutoFit/>
          </a:bodyPr>
          <a:lstStyle/>
          <a:p>
            <a:r>
              <a:rPr lang="en-US" dirty="0" smtClean="0"/>
              <a:t>These are  examples of parasitism. The fungus (top) is feeding off of the tree’s resources. The growth on the black cherry tree (bottom) is also feeding of the tree’s resources. Note: </a:t>
            </a:r>
            <a:r>
              <a:rPr lang="en-US" dirty="0" smtClean="0"/>
              <a:t>neither </a:t>
            </a:r>
            <a:r>
              <a:rPr lang="en-US" dirty="0" smtClean="0"/>
              <a:t>will kill the trees.</a:t>
            </a:r>
            <a:endParaRPr lang="en-US" dirty="0"/>
          </a:p>
        </p:txBody>
      </p:sp>
      <p:pic>
        <p:nvPicPr>
          <p:cNvPr id="7" name="Picture 6" descr="IMG_0681.JPG"/>
          <p:cNvPicPr>
            <a:picLocks noChangeAspect="1"/>
          </p:cNvPicPr>
          <p:nvPr/>
        </p:nvPicPr>
        <p:blipFill>
          <a:blip r:embed="rId3" cstate="print"/>
          <a:stretch>
            <a:fillRect/>
          </a:stretch>
        </p:blipFill>
        <p:spPr>
          <a:xfrm>
            <a:off x="2819400" y="3962400"/>
            <a:ext cx="3657600" cy="2743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u="sng" dirty="0" smtClean="0">
                <a:solidFill>
                  <a:schemeClr val="accent3">
                    <a:lumMod val="60000"/>
                    <a:lumOff val="40000"/>
                  </a:schemeClr>
                </a:solidFill>
              </a:rPr>
              <a:t>Commensalism </a:t>
            </a:r>
            <a:endParaRPr lang="en-US" u="sng" dirty="0">
              <a:solidFill>
                <a:schemeClr val="accent3">
                  <a:lumMod val="60000"/>
                  <a:lumOff val="40000"/>
                </a:schemeClr>
              </a:solidFill>
            </a:endParaRPr>
          </a:p>
        </p:txBody>
      </p:sp>
      <p:pic>
        <p:nvPicPr>
          <p:cNvPr id="4" name="Content Placeholder 3" descr="IMG_0682.JPG"/>
          <p:cNvPicPr>
            <a:picLocks noGrp="1" noChangeAspect="1"/>
          </p:cNvPicPr>
          <p:nvPr>
            <p:ph idx="1"/>
          </p:nvPr>
        </p:nvPicPr>
        <p:blipFill>
          <a:blip r:embed="rId2" cstate="print"/>
          <a:stretch>
            <a:fillRect/>
          </a:stretch>
        </p:blipFill>
        <p:spPr>
          <a:xfrm rot="16200000">
            <a:off x="-127000" y="2260600"/>
            <a:ext cx="4673600" cy="3505200"/>
          </a:xfrm>
        </p:spPr>
      </p:pic>
      <p:sp>
        <p:nvSpPr>
          <p:cNvPr id="5" name="TextBox 4"/>
          <p:cNvSpPr txBox="1"/>
          <p:nvPr/>
        </p:nvSpPr>
        <p:spPr>
          <a:xfrm>
            <a:off x="4953000" y="1905000"/>
            <a:ext cx="3124200" cy="2031325"/>
          </a:xfrm>
          <a:prstGeom prst="rect">
            <a:avLst/>
          </a:prstGeom>
          <a:noFill/>
        </p:spPr>
        <p:txBody>
          <a:bodyPr wrap="square" rtlCol="0">
            <a:spAutoFit/>
          </a:bodyPr>
          <a:lstStyle/>
          <a:p>
            <a:r>
              <a:rPr lang="en-US" dirty="0" smtClean="0"/>
              <a:t>This is commensalism. The moss needs a cool, damp, shady spot to grow. The soil and shade around the tree allows the moss to grow. The tree is completely unaffected.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u="sng" dirty="0" smtClean="0">
                <a:solidFill>
                  <a:schemeClr val="accent3">
                    <a:lumMod val="60000"/>
                    <a:lumOff val="40000"/>
                  </a:schemeClr>
                </a:solidFill>
              </a:rPr>
              <a:t>Mutualism </a:t>
            </a:r>
            <a:endParaRPr lang="en-US" u="sng" dirty="0">
              <a:solidFill>
                <a:schemeClr val="accent3">
                  <a:lumMod val="60000"/>
                  <a:lumOff val="40000"/>
                </a:schemeClr>
              </a:solidFill>
            </a:endParaRPr>
          </a:p>
        </p:txBody>
      </p:sp>
      <p:pic>
        <p:nvPicPr>
          <p:cNvPr id="4" name="Content Placeholder 3" descr="IMG_0674.JPG"/>
          <p:cNvPicPr>
            <a:picLocks noGrp="1" noChangeAspect="1"/>
          </p:cNvPicPr>
          <p:nvPr>
            <p:ph idx="1"/>
          </p:nvPr>
        </p:nvPicPr>
        <p:blipFill>
          <a:blip r:embed="rId2" cstate="print"/>
          <a:stretch>
            <a:fillRect/>
          </a:stretch>
        </p:blipFill>
        <p:spPr>
          <a:xfrm rot="5400000">
            <a:off x="4295295" y="2486505"/>
            <a:ext cx="4038600" cy="3027990"/>
          </a:xfrm>
        </p:spPr>
      </p:pic>
      <p:pic>
        <p:nvPicPr>
          <p:cNvPr id="5" name="Picture 4" descr="IMG_0675.JPG"/>
          <p:cNvPicPr>
            <a:picLocks noChangeAspect="1"/>
          </p:cNvPicPr>
          <p:nvPr/>
        </p:nvPicPr>
        <p:blipFill>
          <a:blip r:embed="rId3" cstate="print"/>
          <a:stretch>
            <a:fillRect/>
          </a:stretch>
        </p:blipFill>
        <p:spPr>
          <a:xfrm rot="16200000">
            <a:off x="38100" y="3238500"/>
            <a:ext cx="3962400" cy="2971800"/>
          </a:xfrm>
          <a:prstGeom prst="rect">
            <a:avLst/>
          </a:prstGeom>
        </p:spPr>
      </p:pic>
      <p:sp>
        <p:nvSpPr>
          <p:cNvPr id="6" name="TextBox 5"/>
          <p:cNvSpPr txBox="1"/>
          <p:nvPr/>
        </p:nvSpPr>
        <p:spPr>
          <a:xfrm>
            <a:off x="533400" y="1295400"/>
            <a:ext cx="4572000" cy="1200329"/>
          </a:xfrm>
          <a:prstGeom prst="rect">
            <a:avLst/>
          </a:prstGeom>
          <a:noFill/>
        </p:spPr>
        <p:txBody>
          <a:bodyPr wrap="square" rtlCol="0">
            <a:spAutoFit/>
          </a:bodyPr>
          <a:lstStyle/>
          <a:p>
            <a:r>
              <a:rPr lang="en-US" dirty="0" smtClean="0"/>
              <a:t>These are examples of mutualism. Lichens are made of algae and fungus. The fungus provides  a hospitable habitat for the algae and the algae provides food for the fungus.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3">
                    <a:lumMod val="60000"/>
                    <a:lumOff val="40000"/>
                  </a:schemeClr>
                </a:solidFill>
              </a:rPr>
              <a:t>Forests </a:t>
            </a:r>
            <a:endParaRPr lang="en-US" u="sng" dirty="0">
              <a:solidFill>
                <a:schemeClr val="accent3">
                  <a:lumMod val="60000"/>
                  <a:lumOff val="40000"/>
                </a:schemeClr>
              </a:solidFill>
            </a:endParaRPr>
          </a:p>
        </p:txBody>
      </p:sp>
      <p:sp>
        <p:nvSpPr>
          <p:cNvPr id="3" name="Content Placeholder 2"/>
          <p:cNvSpPr>
            <a:spLocks noGrp="1"/>
          </p:cNvSpPr>
          <p:nvPr>
            <p:ph idx="1"/>
          </p:nvPr>
        </p:nvSpPr>
        <p:spPr/>
        <p:txBody>
          <a:bodyPr/>
          <a:lstStyle/>
          <a:p>
            <a:r>
              <a:rPr lang="en-US" dirty="0" smtClean="0"/>
              <a:t>It was very peaceful and beautiful in the woods. The serenity and beauty of nature was such a wonderful change to the deafening riot of normal school. It was so wonderful for all of us. I hope we can all just appreciate and love nature, so we can convince others and ourselves to preserve and protect it.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214255">
            <a:off x="1322818" y="2399793"/>
            <a:ext cx="7304070" cy="923330"/>
          </a:xfrm>
          <a:prstGeom prst="rect">
            <a:avLst/>
          </a:prstGeom>
          <a:noFill/>
        </p:spPr>
        <p:txBody>
          <a:bodyPr wrap="square" lIns="91440" tIns="45720" rIns="91440" bIns="45720">
            <a:spAutoFit/>
          </a:bodyPr>
          <a:lstStyle/>
          <a:p>
            <a:pPr algn="ctr"/>
            <a:r>
              <a:rPr lang="en-US" sz="5400" b="1" cap="none" spc="0" dirty="0" smtClean="0">
                <a:ln w="1905"/>
                <a:solidFill>
                  <a:schemeClr val="accent3">
                    <a:lumMod val="60000"/>
                    <a:lumOff val="40000"/>
                  </a:schemeClr>
                </a:solidFill>
                <a:effectLst>
                  <a:innerShdw blurRad="69850" dist="43180" dir="5400000">
                    <a:srgbClr val="000000">
                      <a:alpha val="65000"/>
                    </a:srgbClr>
                  </a:innerShdw>
                </a:effectLst>
                <a:sym typeface="Wingdings" pitchFamily="2" charset="2"/>
              </a:rPr>
              <a:t> </a:t>
            </a:r>
            <a:r>
              <a:rPr lang="en-US" sz="5400" b="1" cap="none" spc="0" dirty="0" smtClean="0">
                <a:ln w="1905"/>
                <a:solidFill>
                  <a:schemeClr val="accent3">
                    <a:lumMod val="60000"/>
                    <a:lumOff val="40000"/>
                  </a:schemeClr>
                </a:solidFill>
                <a:effectLst>
                  <a:innerShdw blurRad="69850" dist="43180" dir="5400000">
                    <a:srgbClr val="000000">
                      <a:alpha val="65000"/>
                    </a:srgbClr>
                  </a:innerShdw>
                </a:effectLst>
              </a:rPr>
              <a:t>THANKYOU! </a:t>
            </a:r>
            <a:r>
              <a:rPr lang="en-US" sz="5400" b="1" cap="none" spc="0" dirty="0" smtClean="0">
                <a:ln w="1905"/>
                <a:solidFill>
                  <a:schemeClr val="accent3">
                    <a:lumMod val="60000"/>
                    <a:lumOff val="40000"/>
                  </a:schemeClr>
                </a:solidFill>
                <a:effectLst>
                  <a:innerShdw blurRad="69850" dist="43180" dir="5400000">
                    <a:srgbClr val="000000">
                      <a:alpha val="65000"/>
                    </a:srgbClr>
                  </a:innerShdw>
                </a:effectLst>
                <a:sym typeface="Wingdings" pitchFamily="2" charset="2"/>
              </a:rPr>
              <a:t></a:t>
            </a:r>
            <a:endParaRPr lang="en-US" sz="5400" b="1" cap="none" spc="0" dirty="0">
              <a:ln w="1905"/>
              <a:solidFill>
                <a:schemeClr val="accent3">
                  <a:lumMod val="60000"/>
                  <a:lumOff val="4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56</TotalTime>
  <Words>357</Words>
  <Application>Microsoft Office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Verve</vt:lpstr>
      <vt:lpstr>Slide 1</vt:lpstr>
      <vt:lpstr>Producer And Herbivore </vt:lpstr>
      <vt:lpstr>Decomposition</vt:lpstr>
      <vt:lpstr>Ecological Succession</vt:lpstr>
      <vt:lpstr>Parasitism </vt:lpstr>
      <vt:lpstr>Commensalism </vt:lpstr>
      <vt:lpstr>Mutualism </vt:lpstr>
      <vt:lpstr>Forests </vt:lpstr>
      <vt:lpstr>Slide 9</vt:lpstr>
    </vt:vector>
  </TitlesOfParts>
  <Company>Cold Spring Harbor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CSH</dc:creator>
  <cp:lastModifiedBy>CSH</cp:lastModifiedBy>
  <cp:revision>9</cp:revision>
  <dcterms:created xsi:type="dcterms:W3CDTF">2011-10-17T16:16:41Z</dcterms:created>
  <dcterms:modified xsi:type="dcterms:W3CDTF">2011-10-17T17:35:29Z</dcterms:modified>
</cp:coreProperties>
</file>