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10972800" cy="8229600" type="B4JIS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88" y="-90"/>
      </p:cViewPr>
      <p:guideLst>
        <p:guide orient="horz" pos="2592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5" y="2555875"/>
            <a:ext cx="9328150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6238" y="4664075"/>
            <a:ext cx="7680325" cy="2101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673DF-2714-405A-8D12-52AFEF1A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B1684-50A9-4838-B038-311368EF1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963" y="330200"/>
            <a:ext cx="2468562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330200"/>
            <a:ext cx="7253288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9AEF-A890-41F9-8E1F-A1AE51993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B0367-4E3C-4DBC-AA7D-13E73E817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287963"/>
            <a:ext cx="9326563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487738"/>
            <a:ext cx="9326563" cy="1800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4435-311C-409F-8723-C3FC480C2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920875"/>
            <a:ext cx="4860925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20875"/>
            <a:ext cx="4860925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57C7E-9C26-408E-B093-5D56D4EE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841500"/>
            <a:ext cx="4848225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" y="2609850"/>
            <a:ext cx="4848225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3713" y="1841500"/>
            <a:ext cx="484981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3713" y="2609850"/>
            <a:ext cx="484981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9273-D515-4139-B804-39171C136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CA9D-3E2F-4F2C-911A-FE509D7F7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7FE2-C323-4EEC-BCA0-CB8B34FE5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7025"/>
            <a:ext cx="3609975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425" y="327025"/>
            <a:ext cx="61341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5" y="1722438"/>
            <a:ext cx="3609975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909C-CC18-4BCC-B6E1-D317E9578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063" y="5761038"/>
            <a:ext cx="6583362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1063" y="735013"/>
            <a:ext cx="6583362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063" y="6440488"/>
            <a:ext cx="6583362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D3F9-8556-427D-9F75-C459A0C44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330200"/>
            <a:ext cx="987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920875"/>
            <a:ext cx="987425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7494588"/>
            <a:ext cx="2559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>
              <a:defRPr sz="17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7494588"/>
            <a:ext cx="3473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7494588"/>
            <a:ext cx="2559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cs typeface="+mn-cs"/>
              </a:defRPr>
            </a:lvl1pPr>
          </a:lstStyle>
          <a:p>
            <a:pPr>
              <a:defRPr/>
            </a:pPr>
            <a:fld id="{F766A32A-BB04-4020-9F0E-25C47982C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96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9696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defTabSz="109696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defTabSz="109696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defTabSz="109696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4572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9144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3716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18288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11163" indent="-411163" algn="l" defTabSz="1096963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42900" algn="l" defTabSz="1096963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71600" indent="-274638" algn="l" defTabSz="1096963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20875" indent="-274638" algn="l" defTabSz="10969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8563" indent="-274638" algn="l" defTabSz="1096963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25763" indent="-274638" algn="l" defTabSz="10969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382963" indent="-274638" algn="l" defTabSz="10969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840163" indent="-274638" algn="l" defTabSz="10969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297363" indent="-274638" algn="l" defTabSz="10969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6725" y="7040563"/>
            <a:ext cx="7681913" cy="457200"/>
          </a:xfrm>
        </p:spPr>
        <p:txBody>
          <a:bodyPr/>
          <a:lstStyle/>
          <a:p>
            <a:pPr eaLnBrk="1" hangingPunct="1"/>
            <a:r>
              <a:rPr lang="en-US" sz="2900" b="1" smtClean="0">
                <a:latin typeface="Times New Roman" pitchFamily="18" charset="0"/>
              </a:rPr>
              <a:t>8</a:t>
            </a:r>
            <a:r>
              <a:rPr lang="en-US" sz="2900" b="1" baseline="30000" smtClean="0">
                <a:latin typeface="Times New Roman" pitchFamily="18" charset="0"/>
              </a:rPr>
              <a:t>th</a:t>
            </a:r>
            <a:r>
              <a:rPr lang="en-US" sz="2900" b="1" smtClean="0">
                <a:latin typeface="Times New Roman" pitchFamily="18" charset="0"/>
              </a:rPr>
              <a:t> Grade Forensic Science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 l="22916" t="35185" r="25694" b="35184"/>
          <a:stretch>
            <a:fillRect/>
          </a:stretch>
        </p:blipFill>
        <p:spPr bwMode="auto">
          <a:xfrm>
            <a:off x="1371600" y="3394075"/>
            <a:ext cx="8183563" cy="3540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052" name="Group 9"/>
          <p:cNvGrpSpPr>
            <a:grpSpLocks/>
          </p:cNvGrpSpPr>
          <p:nvPr/>
        </p:nvGrpSpPr>
        <p:grpSpPr bwMode="auto">
          <a:xfrm>
            <a:off x="365125" y="457200"/>
            <a:ext cx="10302875" cy="2514600"/>
            <a:chOff x="230" y="288"/>
            <a:chExt cx="6490" cy="1584"/>
          </a:xfrm>
        </p:grpSpPr>
        <p:sp>
          <p:nvSpPr>
            <p:cNvPr id="205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30" y="288"/>
              <a:ext cx="3859" cy="12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latin typeface="Cooper Black"/>
                </a:rPr>
                <a:t>Ridgeology</a:t>
              </a:r>
            </a:p>
          </p:txBody>
        </p:sp>
        <p:sp>
          <p:nvSpPr>
            <p:cNvPr id="2056" name="Rectangle 6"/>
            <p:cNvSpPr>
              <a:spLocks noChangeArrowheads="1"/>
            </p:cNvSpPr>
            <p:nvPr/>
          </p:nvSpPr>
          <p:spPr bwMode="auto">
            <a:xfrm>
              <a:off x="1478" y="1411"/>
              <a:ext cx="524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>
                <a:spcBef>
                  <a:spcPct val="20000"/>
                </a:spcBef>
              </a:pPr>
              <a:r>
                <a:rPr lang="en-US" sz="4800" b="1">
                  <a:latin typeface="Times New Roman" pitchFamily="18" charset="0"/>
                </a:rPr>
                <a:t>A Closer Look at Fingerprints</a:t>
              </a:r>
            </a:p>
          </p:txBody>
        </p:sp>
      </p:grp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22238" y="7869238"/>
            <a:ext cx="62182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defTabSz="1096963">
              <a:spcBef>
                <a:spcPct val="50000"/>
              </a:spcBef>
            </a:pPr>
            <a:r>
              <a:rPr lang="en-US" sz="1200"/>
              <a:t>Image from ftp://sequoyah.nist.gov/pub/nist_internal_reports/ir_6534.pdf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4678363" y="7859713"/>
            <a:ext cx="62182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algn="r" defTabSz="1096963">
              <a:spcBef>
                <a:spcPct val="50000"/>
              </a:spcBef>
            </a:pPr>
            <a:r>
              <a:rPr lang="en-US" sz="1200" i="1"/>
              <a:t>T. Trimpe 2007  http://sciencespot.net/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74638" y="636588"/>
            <a:ext cx="104235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 anchor="ctr">
            <a:spAutoFit/>
          </a:bodyPr>
          <a:lstStyle/>
          <a:p>
            <a:pPr algn="just" defTabSz="1096963">
              <a:tabLst>
                <a:tab pos="1714500" algn="l"/>
              </a:tabLst>
            </a:pPr>
            <a:r>
              <a:rPr lang="en-US" sz="2900" b="1">
                <a:latin typeface="Times New Roman" pitchFamily="18" charset="0"/>
              </a:rPr>
              <a:t>Ridgeology</a:t>
            </a:r>
            <a:r>
              <a:rPr lang="en-US" sz="2900">
                <a:latin typeface="Times New Roman" pitchFamily="18" charset="0"/>
              </a:rPr>
              <a:t>: The study of the uniqueness of friction </a:t>
            </a:r>
            <a:r>
              <a:rPr lang="en-US" sz="2900" b="1">
                <a:latin typeface="Times New Roman" pitchFamily="18" charset="0"/>
              </a:rPr>
              <a:t>ridge</a:t>
            </a:r>
            <a:r>
              <a:rPr lang="en-US" sz="2900">
                <a:latin typeface="Times New Roman" pitchFamily="18" charset="0"/>
              </a:rPr>
              <a:t> structures and their use for personal </a:t>
            </a:r>
            <a:r>
              <a:rPr lang="en-US" sz="2900" b="1">
                <a:latin typeface="Times New Roman" pitchFamily="18" charset="0"/>
              </a:rPr>
              <a:t>identification</a:t>
            </a:r>
            <a:r>
              <a:rPr lang="en-US" sz="2900">
                <a:latin typeface="Times New Roman" pitchFamily="18" charset="0"/>
              </a:rPr>
              <a:t>.</a:t>
            </a:r>
            <a:r>
              <a:rPr lang="en-US" i="1" baseline="30000"/>
              <a:t>1</a:t>
            </a:r>
            <a:r>
              <a:rPr lang="en-US" sz="2900" baseline="30000">
                <a:latin typeface="Times New Roman" pitchFamily="18" charset="0"/>
              </a:rPr>
              <a:t> </a:t>
            </a:r>
            <a:r>
              <a:rPr lang="en-US" sz="2900">
                <a:latin typeface="Times New Roman" pitchFamily="18" charset="0"/>
              </a:rPr>
              <a:t> 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" y="7783513"/>
            <a:ext cx="105156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algn="ctr" defTabSz="1096963"/>
            <a:r>
              <a:rPr lang="en-US" sz="1200" b="1" i="1" baseline="30000">
                <a:latin typeface="Times New Roman" pitchFamily="18" charset="0"/>
              </a:rPr>
              <a:t>1</a:t>
            </a:r>
            <a:r>
              <a:rPr lang="en-US" sz="1200" i="1">
                <a:latin typeface="Times New Roman" pitchFamily="18" charset="0"/>
              </a:rPr>
              <a:t>Introduction to Basic Ridgeology</a:t>
            </a:r>
            <a:r>
              <a:rPr lang="en-US" sz="1200">
                <a:latin typeface="Times New Roman" pitchFamily="18" charset="0"/>
              </a:rPr>
              <a:t> by David Ashbaugh, May 1999                                                       Image from http://www.cs.usyd.edu.au/~irena/minutia.gif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9275" y="5715000"/>
            <a:ext cx="10058400" cy="1720850"/>
            <a:chOff x="192" y="2932"/>
            <a:chExt cx="5280" cy="903"/>
          </a:xfrm>
        </p:grpSpPr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1152" y="2971"/>
              <a:ext cx="43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9728" tIns="54864" rIns="109728" bIns="54864" anchor="ctr">
              <a:spAutoFit/>
            </a:bodyPr>
            <a:lstStyle/>
            <a:p>
              <a:pPr algn="just" defTabSz="1096963"/>
              <a:r>
                <a:rPr lang="en-US" sz="2400">
                  <a:latin typeface="Times New Roman" pitchFamily="18" charset="0"/>
                </a:rPr>
                <a:t>The koala is one of the few mammals (other than primates) that has fingerprints. In fact, koala fingerprints are remarkably similar to human fingerprints; even with an electron microscope, it can be quite difficult to distinguish between the two.</a:t>
              </a:r>
            </a:p>
          </p:txBody>
        </p:sp>
        <p:grpSp>
          <p:nvGrpSpPr>
            <p:cNvPr id="3081" name="Group 9"/>
            <p:cNvGrpSpPr>
              <a:grpSpLocks/>
            </p:cNvGrpSpPr>
            <p:nvPr/>
          </p:nvGrpSpPr>
          <p:grpSpPr bwMode="auto">
            <a:xfrm>
              <a:off x="192" y="2932"/>
              <a:ext cx="864" cy="903"/>
              <a:chOff x="192" y="2928"/>
              <a:chExt cx="864" cy="903"/>
            </a:xfrm>
          </p:grpSpPr>
          <p:pic>
            <p:nvPicPr>
              <p:cNvPr id="3082" name="Picture 7" descr="j028695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0" y="3120"/>
                <a:ext cx="816" cy="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3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" y="2928"/>
                <a:ext cx="861" cy="32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lba"/>
                  </a:rPr>
                  <a:t>Did you know?</a:t>
                </a:r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74638" y="1981200"/>
            <a:ext cx="10447337" cy="3200400"/>
            <a:chOff x="173" y="1248"/>
            <a:chExt cx="6581" cy="2016"/>
          </a:xfrm>
        </p:grpSpPr>
        <p:sp>
          <p:nvSpPr>
            <p:cNvPr id="3078" name="Rectangle 11"/>
            <p:cNvSpPr>
              <a:spLocks noChangeArrowheads="1"/>
            </p:cNvSpPr>
            <p:nvPr/>
          </p:nvSpPr>
          <p:spPr bwMode="auto">
            <a:xfrm>
              <a:off x="173" y="1248"/>
              <a:ext cx="483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9728" tIns="54864" rIns="109728" bIns="54864" anchor="ctr">
              <a:spAutoFit/>
            </a:bodyPr>
            <a:lstStyle/>
            <a:p>
              <a:pPr algn="just" defTabSz="1096963">
                <a:tabLst>
                  <a:tab pos="1714500" algn="l"/>
                </a:tabLst>
              </a:pPr>
              <a:r>
                <a:rPr lang="en-US" sz="2900">
                  <a:latin typeface="Times New Roman" pitchFamily="18" charset="0"/>
                </a:rPr>
                <a:t>As we have learned in our first lesson, a fingerprint is made of a series of </a:t>
              </a:r>
              <a:r>
                <a:rPr lang="en-US" sz="2900" b="1">
                  <a:latin typeface="Times New Roman" pitchFamily="18" charset="0"/>
                </a:rPr>
                <a:t>ridges</a:t>
              </a:r>
              <a:r>
                <a:rPr lang="en-US" sz="2900">
                  <a:latin typeface="Times New Roman" pitchFamily="18" charset="0"/>
                </a:rPr>
                <a:t> and </a:t>
              </a:r>
              <a:r>
                <a:rPr lang="en-US" sz="2900" b="1">
                  <a:latin typeface="Times New Roman" pitchFamily="18" charset="0"/>
                </a:rPr>
                <a:t>valleys</a:t>
              </a:r>
              <a:r>
                <a:rPr lang="en-US" sz="2900">
                  <a:latin typeface="Times New Roman" pitchFamily="18" charset="0"/>
                </a:rPr>
                <a:t> on the surface of the finger. The uniqueness of a fingerprint can be determined by the </a:t>
              </a:r>
              <a:r>
                <a:rPr lang="en-US" sz="2900" b="1">
                  <a:latin typeface="Times New Roman" pitchFamily="18" charset="0"/>
                </a:rPr>
                <a:t>pattern</a:t>
              </a:r>
              <a:r>
                <a:rPr lang="en-US" sz="2900">
                  <a:latin typeface="Times New Roman" pitchFamily="18" charset="0"/>
                </a:rPr>
                <a:t> of ridges and valleys as well as the </a:t>
              </a:r>
              <a:r>
                <a:rPr lang="en-US" sz="2900" b="1">
                  <a:latin typeface="Times New Roman" pitchFamily="18" charset="0"/>
                </a:rPr>
                <a:t>minutiae</a:t>
              </a:r>
              <a:r>
                <a:rPr lang="en-US" sz="2900">
                  <a:latin typeface="Times New Roman" pitchFamily="18" charset="0"/>
                </a:rPr>
                <a:t> points, which are points where the ridge structure changes. </a:t>
              </a:r>
            </a:p>
          </p:txBody>
        </p:sp>
        <p:pic>
          <p:nvPicPr>
            <p:cNvPr id="3079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8" y="1296"/>
              <a:ext cx="1666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305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1096963"/>
            <a:r>
              <a:rPr lang="en-US" sz="3600" b="1">
                <a:latin typeface="Times New Roman" pitchFamily="18" charset="0"/>
              </a:rPr>
              <a:t>Fingerprint Identification</a:t>
            </a:r>
          </a:p>
          <a:p>
            <a:pPr algn="just" defTabSz="1096963"/>
            <a:endParaRPr lang="en-US" sz="1000">
              <a:latin typeface="Times New Roman" pitchFamily="18" charset="0"/>
            </a:endParaRPr>
          </a:p>
          <a:p>
            <a:pPr algn="just" defTabSz="1096963"/>
            <a:r>
              <a:rPr lang="en-US" sz="2400">
                <a:latin typeface="Times New Roman" pitchFamily="18" charset="0"/>
              </a:rPr>
              <a:t>When minutiae on two different prints match, these are called points of </a:t>
            </a:r>
            <a:r>
              <a:rPr lang="en-US" sz="2400" b="1">
                <a:latin typeface="Times New Roman" pitchFamily="18" charset="0"/>
              </a:rPr>
              <a:t>similarity</a:t>
            </a:r>
            <a:r>
              <a:rPr lang="en-US" sz="2400">
                <a:latin typeface="Times New Roman" pitchFamily="18" charset="0"/>
              </a:rPr>
              <a:t> or points of </a:t>
            </a:r>
            <a:r>
              <a:rPr lang="en-US" sz="2400" b="1">
                <a:latin typeface="Times New Roman" pitchFamily="18" charset="0"/>
              </a:rPr>
              <a:t>identification</a:t>
            </a:r>
            <a:r>
              <a:rPr lang="en-US" sz="2400">
                <a:latin typeface="Times New Roman" pitchFamily="18" charset="0"/>
              </a:rPr>
              <a:t>. At this point there is </a:t>
            </a:r>
            <a:r>
              <a:rPr lang="en-US" sz="2400" b="1">
                <a:latin typeface="Times New Roman" pitchFamily="18" charset="0"/>
              </a:rPr>
              <a:t>no</a:t>
            </a:r>
            <a:r>
              <a:rPr lang="en-US" sz="2400">
                <a:latin typeface="Times New Roman" pitchFamily="18" charset="0"/>
              </a:rPr>
              <a:t> international standard for the number of points of identification required for a match between two fingerprints. However, the United Kingdom requires a minimum </a:t>
            </a:r>
            <a:r>
              <a:rPr lang="en-US" sz="2400" b="1">
                <a:latin typeface="Times New Roman" pitchFamily="18" charset="0"/>
              </a:rPr>
              <a:t>sixteen</a:t>
            </a:r>
            <a:r>
              <a:rPr lang="en-US" sz="2400">
                <a:latin typeface="Times New Roman" pitchFamily="18" charset="0"/>
              </a:rPr>
              <a:t> points while Australia requires </a:t>
            </a:r>
            <a:r>
              <a:rPr lang="en-US" sz="2400" b="1">
                <a:latin typeface="Times New Roman" pitchFamily="18" charset="0"/>
              </a:rPr>
              <a:t>twelve</a:t>
            </a:r>
            <a:r>
              <a:rPr lang="en-US" sz="2400">
                <a:latin typeface="Times New Roman" pitchFamily="18" charset="0"/>
              </a:rPr>
              <a:t>. </a:t>
            </a:r>
          </a:p>
        </p:txBody>
      </p:sp>
      <p:pic>
        <p:nvPicPr>
          <p:cNvPr id="4099" name="Picture 11" descr="j0241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1143000"/>
            <a:ext cx="1749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3810000"/>
            <a:ext cx="10668000" cy="3879850"/>
            <a:chOff x="48" y="2304"/>
            <a:chExt cx="6720" cy="2444"/>
          </a:xfrm>
        </p:grpSpPr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408" y="2304"/>
              <a:ext cx="60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96963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Automated Fingerprint Identification System</a:t>
              </a:r>
              <a:r>
                <a:rPr lang="en-US" sz="3200">
                  <a:latin typeface="Times New Roman" pitchFamily="18" charset="0"/>
                </a:rPr>
                <a:t> (</a:t>
              </a:r>
              <a:r>
                <a:rPr lang="en-US" sz="3200" b="1">
                  <a:latin typeface="Times New Roman" pitchFamily="18" charset="0"/>
                </a:rPr>
                <a:t>AFIS</a:t>
              </a:r>
              <a:r>
                <a:rPr lang="en-US" sz="3200">
                  <a:latin typeface="Times New Roman" pitchFamily="18" charset="0"/>
                </a:rPr>
                <a:t>)</a:t>
              </a:r>
            </a:p>
          </p:txBody>
        </p:sp>
        <p:grpSp>
          <p:nvGrpSpPr>
            <p:cNvPr id="4102" name="Group 15"/>
            <p:cNvGrpSpPr>
              <a:grpSpLocks/>
            </p:cNvGrpSpPr>
            <p:nvPr/>
          </p:nvGrpSpPr>
          <p:grpSpPr bwMode="auto">
            <a:xfrm>
              <a:off x="48" y="2784"/>
              <a:ext cx="6720" cy="1964"/>
              <a:chOff x="48" y="2784"/>
              <a:chExt cx="6720" cy="1964"/>
            </a:xfrm>
          </p:grpSpPr>
          <p:grpSp>
            <p:nvGrpSpPr>
              <p:cNvPr id="4103" name="Group 14"/>
              <p:cNvGrpSpPr>
                <a:grpSpLocks/>
              </p:cNvGrpSpPr>
              <p:nvPr/>
            </p:nvGrpSpPr>
            <p:grpSpPr bwMode="auto">
              <a:xfrm>
                <a:off x="48" y="2784"/>
                <a:ext cx="3168" cy="1964"/>
                <a:chOff x="168" y="2910"/>
                <a:chExt cx="3168" cy="1964"/>
              </a:xfrm>
            </p:grpSpPr>
            <p:sp>
              <p:nvSpPr>
                <p:cNvPr id="410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68" y="4720"/>
                  <a:ext cx="316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1096963">
                    <a:spcBef>
                      <a:spcPct val="50000"/>
                    </a:spcBef>
                  </a:pPr>
                  <a:r>
                    <a:rPr lang="en-US" sz="1000">
                      <a:latin typeface="Times New Roman" pitchFamily="18" charset="0"/>
                    </a:rPr>
                    <a:t>http://www.fdle.state.fl.us/CrimeLab/images/fingerrint%20comparison%20for%20afis.jpg</a:t>
                  </a:r>
                </a:p>
              </p:txBody>
            </p:sp>
            <p:pic>
              <p:nvPicPr>
                <p:cNvPr id="4106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7" y="2910"/>
                  <a:ext cx="3150" cy="17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104" name="Text Box 13"/>
              <p:cNvSpPr txBox="1">
                <a:spLocks noChangeArrowheads="1"/>
              </p:cNvSpPr>
              <p:nvPr/>
            </p:nvSpPr>
            <p:spPr bwMode="auto">
              <a:xfrm>
                <a:off x="3312" y="2832"/>
                <a:ext cx="3456" cy="1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defTabSz="1096963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AFIS is a computerized system capable of reading, classifying, matching, and storing fingerprints for criminal justice agencies. Quality latent fingerprints are entered into the AFIS for a search for possible matches against the state maintained databases for fingerprint records to  help establish the identity of unknown deceased persons or suspects in a criminal case.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4"/>
          <p:cNvSpPr txBox="1">
            <a:spLocks noChangeArrowheads="1"/>
          </p:cNvSpPr>
          <p:nvPr/>
        </p:nvSpPr>
        <p:spPr bwMode="auto">
          <a:xfrm rot="-5400000">
            <a:off x="-2359818" y="3198018"/>
            <a:ext cx="6248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algn="ctr" defTabSz="1096963">
              <a:spcBef>
                <a:spcPct val="50000"/>
              </a:spcBef>
            </a:pPr>
            <a:r>
              <a:rPr lang="en-US" sz="4300" b="1">
                <a:latin typeface="Times New Roman" pitchFamily="18" charset="0"/>
              </a:rPr>
              <a:t>Ridge Characteristics </a:t>
            </a:r>
          </a:p>
        </p:txBody>
      </p:sp>
      <p:pic>
        <p:nvPicPr>
          <p:cNvPr id="5123" name="Picture 101"/>
          <p:cNvPicPr>
            <a:picLocks noChangeAspect="1" noChangeArrowheads="1"/>
          </p:cNvPicPr>
          <p:nvPr/>
        </p:nvPicPr>
        <p:blipFill>
          <a:blip r:embed="rId2" cstate="print"/>
          <a:srcRect l="20139" t="22223" r="20833" b="23148"/>
          <a:stretch>
            <a:fillRect/>
          </a:stretch>
        </p:blipFill>
        <p:spPr bwMode="auto">
          <a:xfrm>
            <a:off x="1143000" y="325438"/>
            <a:ext cx="93726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2"/>
          <p:cNvSpPr txBox="1">
            <a:spLocks noChangeArrowheads="1"/>
          </p:cNvSpPr>
          <p:nvPr/>
        </p:nvSpPr>
        <p:spPr bwMode="auto">
          <a:xfrm>
            <a:off x="152400" y="7042150"/>
            <a:ext cx="1066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6963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Use these characteristics as points of identification when comparing fingerprint samples.  The more points you can find in common, the better the match!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095375" y="77724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6963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http://cnx.org/content/m12574/latest/properties.jpg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09575" y="269875"/>
            <a:ext cx="1013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6963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Ridge Characteristics</a:t>
            </a:r>
          </a:p>
        </p:txBody>
      </p: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762000" y="931863"/>
            <a:ext cx="9620250" cy="6840537"/>
            <a:chOff x="288" y="635"/>
            <a:chExt cx="6060" cy="4309"/>
          </a:xfrm>
        </p:grpSpPr>
        <p:pic>
          <p:nvPicPr>
            <p:cNvPr id="615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8" y="635"/>
              <a:ext cx="4944" cy="4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1" name="Group 16"/>
            <p:cNvGrpSpPr>
              <a:grpSpLocks/>
            </p:cNvGrpSpPr>
            <p:nvPr/>
          </p:nvGrpSpPr>
          <p:grpSpPr bwMode="auto">
            <a:xfrm>
              <a:off x="288" y="1344"/>
              <a:ext cx="6060" cy="3264"/>
              <a:chOff x="324" y="1344"/>
              <a:chExt cx="6060" cy="3264"/>
            </a:xfrm>
          </p:grpSpPr>
          <p:sp>
            <p:nvSpPr>
              <p:cNvPr id="6152" name="Text Box 7"/>
              <p:cNvSpPr txBox="1">
                <a:spLocks noChangeArrowheads="1"/>
              </p:cNvSpPr>
              <p:nvPr/>
            </p:nvSpPr>
            <p:spPr bwMode="auto">
              <a:xfrm>
                <a:off x="4656" y="1344"/>
                <a:ext cx="1728" cy="2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096963">
                  <a:spcBef>
                    <a:spcPct val="50000"/>
                  </a:spcBef>
                </a:pPr>
                <a:r>
                  <a:rPr lang="en-US"/>
                  <a:t>Crossover</a:t>
                </a:r>
              </a:p>
            </p:txBody>
          </p:sp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>
                <a:off x="4656" y="1824"/>
                <a:ext cx="1728" cy="2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096963">
                  <a:spcBef>
                    <a:spcPct val="50000"/>
                  </a:spcBef>
                </a:pPr>
                <a:r>
                  <a:rPr lang="en-US"/>
                  <a:t>Core</a:t>
                </a:r>
              </a:p>
            </p:txBody>
          </p:sp>
          <p:sp>
            <p:nvSpPr>
              <p:cNvPr id="6154" name="Text Box 9"/>
              <p:cNvSpPr txBox="1">
                <a:spLocks noChangeArrowheads="1"/>
              </p:cNvSpPr>
              <p:nvPr/>
            </p:nvSpPr>
            <p:spPr bwMode="auto">
              <a:xfrm>
                <a:off x="4656" y="2304"/>
                <a:ext cx="1728" cy="2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096963">
                  <a:spcBef>
                    <a:spcPct val="50000"/>
                  </a:spcBef>
                </a:pPr>
                <a:r>
                  <a:rPr lang="en-US"/>
                  <a:t>Bifurcation (fork)</a:t>
                </a:r>
              </a:p>
            </p:txBody>
          </p:sp>
          <p:sp>
            <p:nvSpPr>
              <p:cNvPr id="6155" name="Text Box 10"/>
              <p:cNvSpPr txBox="1">
                <a:spLocks noChangeArrowheads="1"/>
              </p:cNvSpPr>
              <p:nvPr/>
            </p:nvSpPr>
            <p:spPr bwMode="auto">
              <a:xfrm>
                <a:off x="4656" y="2851"/>
                <a:ext cx="1728" cy="2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096963">
                  <a:spcBef>
                    <a:spcPct val="50000"/>
                  </a:spcBef>
                </a:pPr>
                <a:r>
                  <a:rPr lang="en-US"/>
                  <a:t>Ridge ending</a:t>
                </a:r>
              </a:p>
            </p:txBody>
          </p:sp>
          <p:sp>
            <p:nvSpPr>
              <p:cNvPr id="6156" name="Text Box 11"/>
              <p:cNvSpPr txBox="1">
                <a:spLocks noChangeArrowheads="1"/>
              </p:cNvSpPr>
              <p:nvPr/>
            </p:nvSpPr>
            <p:spPr bwMode="auto">
              <a:xfrm>
                <a:off x="4656" y="3331"/>
                <a:ext cx="1728" cy="2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096963">
                  <a:spcBef>
                    <a:spcPct val="50000"/>
                  </a:spcBef>
                </a:pPr>
                <a:r>
                  <a:rPr lang="en-US"/>
                  <a:t>Island</a:t>
                </a:r>
              </a:p>
            </p:txBody>
          </p:sp>
          <p:sp>
            <p:nvSpPr>
              <p:cNvPr id="6157" name="Text Box 12"/>
              <p:cNvSpPr txBox="1">
                <a:spLocks noChangeArrowheads="1"/>
              </p:cNvSpPr>
              <p:nvPr/>
            </p:nvSpPr>
            <p:spPr bwMode="auto">
              <a:xfrm>
                <a:off x="4656" y="3840"/>
                <a:ext cx="1728" cy="2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096963">
                  <a:spcBef>
                    <a:spcPct val="50000"/>
                  </a:spcBef>
                </a:pPr>
                <a:r>
                  <a:rPr lang="en-US"/>
                  <a:t>Delta</a:t>
                </a:r>
              </a:p>
            </p:txBody>
          </p:sp>
          <p:sp>
            <p:nvSpPr>
              <p:cNvPr id="6158" name="Text Box 13"/>
              <p:cNvSpPr txBox="1">
                <a:spLocks noChangeArrowheads="1"/>
              </p:cNvSpPr>
              <p:nvPr/>
            </p:nvSpPr>
            <p:spPr bwMode="auto">
              <a:xfrm>
                <a:off x="4608" y="4339"/>
                <a:ext cx="1728" cy="2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096963">
                  <a:spcBef>
                    <a:spcPct val="50000"/>
                  </a:spcBef>
                </a:pPr>
                <a:r>
                  <a:rPr lang="en-US"/>
                  <a:t>Pore</a:t>
                </a:r>
              </a:p>
            </p:txBody>
          </p:sp>
          <p:sp>
            <p:nvSpPr>
              <p:cNvPr id="6159" name="Text Box 14"/>
              <p:cNvSpPr txBox="1">
                <a:spLocks noChangeArrowheads="1"/>
              </p:cNvSpPr>
              <p:nvPr/>
            </p:nvSpPr>
            <p:spPr bwMode="auto">
              <a:xfrm>
                <a:off x="324" y="3057"/>
                <a:ext cx="52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096963">
                  <a:spcBef>
                    <a:spcPct val="50000"/>
                  </a:spcBef>
                </a:pPr>
                <a:r>
                  <a:rPr lang="en-US"/>
                  <a:t>Scar</a:t>
                </a:r>
              </a:p>
            </p:txBody>
          </p:sp>
          <p:sp>
            <p:nvSpPr>
              <p:cNvPr id="6160" name="Line 15"/>
              <p:cNvSpPr>
                <a:spLocks noChangeShapeType="1"/>
              </p:cNvSpPr>
              <p:nvPr/>
            </p:nvSpPr>
            <p:spPr bwMode="auto">
              <a:xfrm flipV="1">
                <a:off x="768" y="2976"/>
                <a:ext cx="38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 rot="20498005">
            <a:off x="207916" y="1447300"/>
            <a:ext cx="35317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EXAMPLE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9"/>
          <p:cNvGrpSpPr>
            <a:grpSpLocks/>
          </p:cNvGrpSpPr>
          <p:nvPr/>
        </p:nvGrpSpPr>
        <p:grpSpPr bwMode="auto">
          <a:xfrm>
            <a:off x="2578100" y="719138"/>
            <a:ext cx="5969000" cy="7462837"/>
            <a:chOff x="1776" y="403"/>
            <a:chExt cx="3760" cy="4701"/>
          </a:xfrm>
        </p:grpSpPr>
        <p:sp>
          <p:nvSpPr>
            <p:cNvPr id="7172" name="Text Box 5"/>
            <p:cNvSpPr txBox="1">
              <a:spLocks noChangeArrowheads="1"/>
            </p:cNvSpPr>
            <p:nvPr/>
          </p:nvSpPr>
          <p:spPr bwMode="auto">
            <a:xfrm>
              <a:off x="1968" y="4931"/>
              <a:ext cx="3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96963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http://www.dkfz.de/tbi/projects/bmcv/images/iu_it246_04s_fingerprint1.jpg</a:t>
              </a:r>
            </a:p>
          </p:txBody>
        </p:sp>
        <p:pic>
          <p:nvPicPr>
            <p:cNvPr id="717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6" y="403"/>
              <a:ext cx="3760" cy="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914400" y="180975"/>
            <a:ext cx="92964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6963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How many ridge characteristics can you identify in this fingerprint?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384096">
            <a:off x="8422007" y="2193201"/>
            <a:ext cx="1606376" cy="19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85800" y="2743200"/>
            <a:ext cx="176871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14800" y="457200"/>
            <a:ext cx="2653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10439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1096963">
              <a:spcBef>
                <a:spcPts val="600"/>
              </a:spcBef>
            </a:pPr>
            <a:r>
              <a:rPr lang="en-US" sz="2800">
                <a:latin typeface="Times New Roman" pitchFamily="18" charset="0"/>
              </a:rPr>
              <a:t>1 – Blow up your  balloon about halfway and twist the end to keep the air from coming out.  Do not tie it off!  </a:t>
            </a:r>
          </a:p>
          <a:p>
            <a:pPr algn="just" defTabSz="1096963">
              <a:spcBef>
                <a:spcPts val="600"/>
              </a:spcBef>
            </a:pPr>
            <a:r>
              <a:rPr lang="en-US" sz="2800">
                <a:latin typeface="Times New Roman" pitchFamily="18" charset="0"/>
              </a:rPr>
              <a:t>2 – Use an ink pad to make a print with all of your fingers and label each one with a permanent marker.  Write your name on the balloon as well. </a:t>
            </a:r>
          </a:p>
          <a:p>
            <a:pPr algn="just" defTabSz="1096963">
              <a:spcBef>
                <a:spcPts val="600"/>
              </a:spcBef>
            </a:pPr>
            <a:r>
              <a:rPr lang="en-US" sz="2800">
                <a:latin typeface="Times New Roman" pitchFamily="18" charset="0"/>
              </a:rPr>
              <a:t>3 – Blow up the balloon to full size and tie the end. </a:t>
            </a:r>
          </a:p>
          <a:p>
            <a:pPr algn="just" defTabSz="1096963">
              <a:spcBef>
                <a:spcPts val="600"/>
              </a:spcBef>
            </a:pPr>
            <a:r>
              <a:rPr lang="en-US" sz="2800">
                <a:latin typeface="Times New Roman" pitchFamily="18" charset="0"/>
              </a:rPr>
              <a:t>4 – Analyze the fingerprints to find several ridge structures that we have discussed.  Use a highlighter to mark these structures on your “My Prints” worksheet. 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2590800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6963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Try It!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914400" y="5562600"/>
            <a:ext cx="9144000" cy="209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Think About It!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Which ridge structures were most common in your fingerprints?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Which ridge structures were most common in your group? 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Were there any structures that were not found in any of the fingerprints? </a:t>
            </a: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228600" y="7845425"/>
            <a:ext cx="1051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Balloon Fingerprint Activity: http://www.msichicago.org/fileadmin/Education/learninglabs/lab_downloads/fingerprint_analysis.pdf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466</Words>
  <Application>Microsoft Office PowerPoint</Application>
  <PresentationFormat>Custom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ekoundi</cp:lastModifiedBy>
  <cp:revision>56</cp:revision>
  <dcterms:created xsi:type="dcterms:W3CDTF">2007-04-01T17:04:38Z</dcterms:created>
  <dcterms:modified xsi:type="dcterms:W3CDTF">2012-10-17T16:03:35Z</dcterms:modified>
</cp:coreProperties>
</file>