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9E8FD-F5D7-8047-80C0-C94C80EC2693}"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9E8FD-F5D7-8047-80C0-C94C80EC2693}"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9E8FD-F5D7-8047-80C0-C94C80EC2693}"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9E8FD-F5D7-8047-80C0-C94C80EC2693}"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9E8FD-F5D7-8047-80C0-C94C80EC2693}"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19E8FD-F5D7-8047-80C0-C94C80EC2693}"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19E8FD-F5D7-8047-80C0-C94C80EC2693}" type="datetimeFigureOut">
              <a:rPr lang="en-US" smtClean="0"/>
              <a:pPr/>
              <a:t>9/13/2010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19E8FD-F5D7-8047-80C0-C94C80EC2693}" type="datetimeFigureOut">
              <a:rPr lang="en-US" smtClean="0"/>
              <a:pPr/>
              <a:t>9/13/2010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9E8FD-F5D7-8047-80C0-C94C80EC2693}" type="datetimeFigureOut">
              <a:rPr lang="en-US" smtClean="0"/>
              <a:pPr/>
              <a:t>9/13/2010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9E8FD-F5D7-8047-80C0-C94C80EC2693}"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9E8FD-F5D7-8047-80C0-C94C80EC2693}"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43652-C7F5-B548-BA0C-1AEEA813FA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9E8FD-F5D7-8047-80C0-C94C80EC2693}" type="datetimeFigureOut">
              <a:rPr lang="en-US" smtClean="0"/>
              <a:pPr/>
              <a:t>9/13/2010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43652-C7F5-B548-BA0C-1AEEA813FAD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Art &amp; Design</a:t>
            </a:r>
            <a:endParaRPr lang="en-US" dirty="0"/>
          </a:p>
        </p:txBody>
      </p:sp>
      <p:sp>
        <p:nvSpPr>
          <p:cNvPr id="3" name="Subtitle 2"/>
          <p:cNvSpPr>
            <a:spLocks noGrp="1"/>
          </p:cNvSpPr>
          <p:nvPr>
            <p:ph type="subTitle" idx="1"/>
          </p:nvPr>
        </p:nvSpPr>
        <p:spPr/>
        <p:txBody>
          <a:bodyPr/>
          <a:lstStyle/>
          <a:p>
            <a:r>
              <a:rPr lang="en-US" dirty="0"/>
              <a:t>T</a:t>
            </a:r>
            <a:r>
              <a:rPr lang="en-US" dirty="0" smtClean="0"/>
              <a:t>he manipulation of the elements within the artwork.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examples</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Elongated Shapes- cause our eye to move along them.</a:t>
            </a:r>
            <a:endParaRPr lang="en-US" dirty="0"/>
          </a:p>
        </p:txBody>
      </p:sp>
      <p:sp>
        <p:nvSpPr>
          <p:cNvPr id="8" name="Text Placeholder 7"/>
          <p:cNvSpPr>
            <a:spLocks noGrp="1"/>
          </p:cNvSpPr>
          <p:nvPr>
            <p:ph type="body" sz="quarter" idx="3"/>
          </p:nvPr>
        </p:nvSpPr>
        <p:spPr/>
        <p:txBody>
          <a:bodyPr>
            <a:normAutofit fontScale="85000" lnSpcReduction="20000"/>
          </a:bodyPr>
          <a:lstStyle/>
          <a:p>
            <a:r>
              <a:rPr lang="en-US" dirty="0" smtClean="0"/>
              <a:t>Linear movement- can either be direct (straight) or indirect (curved). </a:t>
            </a:r>
            <a:endParaRPr lang="en-US" dirty="0"/>
          </a:p>
        </p:txBody>
      </p:sp>
      <p:pic>
        <p:nvPicPr>
          <p:cNvPr id="13" name="Content Placeholder 12" descr="ansel-adams.jpg"/>
          <p:cNvPicPr>
            <a:picLocks noGrp="1" noChangeAspect="1"/>
          </p:cNvPicPr>
          <p:nvPr>
            <p:ph sz="quarter" idx="4"/>
          </p:nvPr>
        </p:nvPicPr>
        <p:blipFill>
          <a:blip r:embed="rId2"/>
          <a:srcRect t="-10922" b="-10922"/>
          <a:stretch>
            <a:fillRect/>
          </a:stretch>
        </p:blipFill>
        <p:spPr/>
      </p:pic>
      <p:pic>
        <p:nvPicPr>
          <p:cNvPr id="12" name="Content Placeholder 11" descr="raeburn8.jpg"/>
          <p:cNvPicPr>
            <a:picLocks noGrp="1" noChangeAspect="1"/>
          </p:cNvPicPr>
          <p:nvPr>
            <p:ph sz="half" idx="2"/>
          </p:nvPr>
        </p:nvPicPr>
        <p:blipFill>
          <a:blip r:embed="rId3"/>
          <a:srcRect l="-10627" r="-10627"/>
          <a:stretch>
            <a:fillRect/>
          </a:stretch>
        </p:blipFill>
        <p:spPr/>
      </p:pic>
      <p:sp>
        <p:nvSpPr>
          <p:cNvPr id="7" name="TextBox 6"/>
          <p:cNvSpPr txBox="1"/>
          <p:nvPr/>
        </p:nvSpPr>
        <p:spPr>
          <a:xfrm>
            <a:off x="625663" y="6126163"/>
            <a:ext cx="3611840" cy="646331"/>
          </a:xfrm>
          <a:prstGeom prst="rect">
            <a:avLst/>
          </a:prstGeom>
          <a:noFill/>
        </p:spPr>
        <p:txBody>
          <a:bodyPr wrap="square" rtlCol="0">
            <a:spAutoFit/>
          </a:bodyPr>
          <a:lstStyle/>
          <a:p>
            <a:r>
              <a:rPr lang="en-US" dirty="0" smtClean="0"/>
              <a:t>Sir Henry Raeburn, </a:t>
            </a:r>
            <a:r>
              <a:rPr lang="en-US" i="1" dirty="0" smtClean="0"/>
              <a:t>The Reverend Walker Skating    </a:t>
            </a:r>
            <a:r>
              <a:rPr lang="en-US" dirty="0" smtClean="0"/>
              <a:t>1784</a:t>
            </a:r>
            <a:endParaRPr lang="en-US" dirty="0"/>
          </a:p>
        </p:txBody>
      </p:sp>
      <p:sp>
        <p:nvSpPr>
          <p:cNvPr id="9" name="TextBox 8"/>
          <p:cNvSpPr txBox="1"/>
          <p:nvPr/>
        </p:nvSpPr>
        <p:spPr>
          <a:xfrm>
            <a:off x="4837249" y="5941497"/>
            <a:ext cx="3611840" cy="646331"/>
          </a:xfrm>
          <a:prstGeom prst="rect">
            <a:avLst/>
          </a:prstGeom>
          <a:noFill/>
        </p:spPr>
        <p:txBody>
          <a:bodyPr wrap="square" rtlCol="0">
            <a:spAutoFit/>
          </a:bodyPr>
          <a:lstStyle/>
          <a:p>
            <a:r>
              <a:rPr lang="en-US" dirty="0" err="1" smtClean="0"/>
              <a:t>Ansel</a:t>
            </a:r>
            <a:r>
              <a:rPr lang="en-US" dirty="0" smtClean="0"/>
              <a:t> Adams, </a:t>
            </a:r>
            <a:r>
              <a:rPr lang="en-US" i="1" dirty="0" smtClean="0"/>
              <a:t>Yosemite National Park 1940s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Rhythm</a:t>
            </a:r>
            <a:endParaRPr lang="en-US" dirty="0"/>
          </a:p>
        </p:txBody>
      </p:sp>
      <p:sp>
        <p:nvSpPr>
          <p:cNvPr id="8" name="Content Placeholder 7"/>
          <p:cNvSpPr>
            <a:spLocks noGrp="1"/>
          </p:cNvSpPr>
          <p:nvPr>
            <p:ph sz="half" idx="1"/>
          </p:nvPr>
        </p:nvSpPr>
        <p:spPr>
          <a:xfrm>
            <a:off x="457200" y="1600200"/>
            <a:ext cx="3624798" cy="4525963"/>
          </a:xfrm>
        </p:spPr>
        <p:txBody>
          <a:bodyPr>
            <a:normAutofit lnSpcReduction="10000"/>
          </a:bodyPr>
          <a:lstStyle/>
          <a:p>
            <a:r>
              <a:rPr lang="en-US" dirty="0" smtClean="0"/>
              <a:t>Def.- is the repetition of visual movement of the elements.  Variety is essential to keep rhythms exciting and active.  Movement and rhythm work together to create the visual equivalent of a musical beat. </a:t>
            </a:r>
            <a:endParaRPr lang="en-US" dirty="0"/>
          </a:p>
        </p:txBody>
      </p:sp>
      <p:pic>
        <p:nvPicPr>
          <p:cNvPr id="6" name="Content Placeholder 5" descr="motley.jpg"/>
          <p:cNvPicPr>
            <a:picLocks noGrp="1" noChangeAspect="1"/>
          </p:cNvPicPr>
          <p:nvPr>
            <p:ph sz="half" idx="2"/>
          </p:nvPr>
        </p:nvPicPr>
        <p:blipFill>
          <a:blip r:embed="rId2"/>
          <a:srcRect t="-23702" b="-23702"/>
          <a:stretch>
            <a:fillRect/>
          </a:stretch>
        </p:blipFill>
        <p:spPr>
          <a:xfrm>
            <a:off x="4237503" y="1139942"/>
            <a:ext cx="4449297" cy="4986221"/>
          </a:xfrm>
        </p:spPr>
      </p:pic>
      <p:sp>
        <p:nvSpPr>
          <p:cNvPr id="5" name="TextBox 4"/>
          <p:cNvSpPr txBox="1"/>
          <p:nvPr/>
        </p:nvSpPr>
        <p:spPr>
          <a:xfrm>
            <a:off x="4237503" y="5895872"/>
            <a:ext cx="4133833" cy="369332"/>
          </a:xfrm>
          <a:prstGeom prst="rect">
            <a:avLst/>
          </a:prstGeom>
          <a:noFill/>
        </p:spPr>
        <p:txBody>
          <a:bodyPr wrap="square" rtlCol="0">
            <a:spAutoFit/>
          </a:bodyPr>
          <a:lstStyle/>
          <a:p>
            <a:r>
              <a:rPr lang="en-US" dirty="0" smtClean="0"/>
              <a:t>Archibald Motley, </a:t>
            </a:r>
            <a:r>
              <a:rPr lang="en-US" i="1" dirty="0" smtClean="0"/>
              <a:t>Nightlife</a:t>
            </a:r>
            <a:r>
              <a:rPr lang="en-US" dirty="0" smtClean="0"/>
              <a:t>, 1943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8" name="Content Placeholder 7" descr="11-cubism_Picasso_Woman-Playing-Mandolin.jpg"/>
          <p:cNvPicPr>
            <a:picLocks noGrp="1" noChangeAspect="1"/>
          </p:cNvPicPr>
          <p:nvPr>
            <p:ph sz="half" idx="2"/>
          </p:nvPr>
        </p:nvPicPr>
        <p:blipFill>
          <a:blip r:embed="rId2"/>
          <a:srcRect l="-11600" r="-11600"/>
          <a:stretch>
            <a:fillRect/>
          </a:stretch>
        </p:blipFill>
        <p:spPr>
          <a:xfrm>
            <a:off x="4648200" y="1574284"/>
            <a:ext cx="4038600" cy="4525963"/>
          </a:xfrm>
        </p:spPr>
      </p:pic>
      <p:sp>
        <p:nvSpPr>
          <p:cNvPr id="6" name="TextBox 5"/>
          <p:cNvSpPr txBox="1"/>
          <p:nvPr/>
        </p:nvSpPr>
        <p:spPr>
          <a:xfrm>
            <a:off x="729333" y="6265204"/>
            <a:ext cx="3585922" cy="369332"/>
          </a:xfrm>
          <a:prstGeom prst="rect">
            <a:avLst/>
          </a:prstGeom>
          <a:noFill/>
        </p:spPr>
        <p:txBody>
          <a:bodyPr wrap="square" rtlCol="0">
            <a:spAutoFit/>
          </a:bodyPr>
          <a:lstStyle/>
          <a:p>
            <a:r>
              <a:rPr lang="en-US" dirty="0" smtClean="0"/>
              <a:t>Alfred Stieglitz,  </a:t>
            </a:r>
            <a:r>
              <a:rPr lang="en-US" i="1" dirty="0" smtClean="0"/>
              <a:t>A Bit of Venice </a:t>
            </a:r>
            <a:endParaRPr lang="en-US" dirty="0"/>
          </a:p>
        </p:txBody>
      </p:sp>
      <p:sp>
        <p:nvSpPr>
          <p:cNvPr id="7" name="TextBox 6"/>
          <p:cNvSpPr txBox="1"/>
          <p:nvPr/>
        </p:nvSpPr>
        <p:spPr>
          <a:xfrm>
            <a:off x="4648200" y="6265204"/>
            <a:ext cx="4038600" cy="369332"/>
          </a:xfrm>
          <a:prstGeom prst="rect">
            <a:avLst/>
          </a:prstGeom>
          <a:noFill/>
        </p:spPr>
        <p:txBody>
          <a:bodyPr wrap="square" rtlCol="0">
            <a:spAutoFit/>
          </a:bodyPr>
          <a:lstStyle/>
          <a:p>
            <a:r>
              <a:rPr lang="en-US" dirty="0" smtClean="0"/>
              <a:t>Pablo Picasso,  </a:t>
            </a:r>
            <a:r>
              <a:rPr lang="en-US" i="1" dirty="0" smtClean="0"/>
              <a:t>Woman with Mandolin</a:t>
            </a:r>
            <a:endParaRPr lang="en-US" dirty="0"/>
          </a:p>
        </p:txBody>
      </p:sp>
      <p:pic>
        <p:nvPicPr>
          <p:cNvPr id="10" name="Content Placeholder 9" descr="Stieglitz_Venice.jpg"/>
          <p:cNvPicPr>
            <a:picLocks noGrp="1" noChangeAspect="1"/>
          </p:cNvPicPr>
          <p:nvPr>
            <p:ph sz="half" idx="1"/>
          </p:nvPr>
        </p:nvPicPr>
        <p:blipFill>
          <a:blip r:embed="rId3"/>
          <a:srcRect l="-14424" r="-14424"/>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Rhythm</a:t>
            </a:r>
            <a:endParaRPr lang="en-US" dirty="0"/>
          </a:p>
        </p:txBody>
      </p:sp>
      <p:sp>
        <p:nvSpPr>
          <p:cNvPr id="6" name="Text Placeholder 5"/>
          <p:cNvSpPr>
            <a:spLocks noGrp="1"/>
          </p:cNvSpPr>
          <p:nvPr>
            <p:ph type="body" idx="1"/>
          </p:nvPr>
        </p:nvSpPr>
        <p:spPr/>
        <p:txBody>
          <a:bodyPr>
            <a:normAutofit fontScale="85000" lnSpcReduction="20000"/>
          </a:bodyPr>
          <a:lstStyle/>
          <a:p>
            <a:r>
              <a:rPr lang="en-US" dirty="0" smtClean="0"/>
              <a:t>Staccato- visual repetitions that are abrupt and that change frequently</a:t>
            </a:r>
            <a:endParaRPr lang="en-US" dirty="0"/>
          </a:p>
        </p:txBody>
      </p:sp>
      <p:pic>
        <p:nvPicPr>
          <p:cNvPr id="10" name="Content Placeholder 9" descr="diego-rivera-vendedora-de-flores.jpg"/>
          <p:cNvPicPr>
            <a:picLocks noGrp="1" noChangeAspect="1"/>
          </p:cNvPicPr>
          <p:nvPr>
            <p:ph sz="half" idx="2"/>
          </p:nvPr>
        </p:nvPicPr>
        <p:blipFill>
          <a:blip r:embed="rId2"/>
          <a:srcRect l="-2036" r="-2036"/>
          <a:stretch>
            <a:fillRect/>
          </a:stretch>
        </p:blipFill>
        <p:spPr/>
      </p:pic>
      <p:sp>
        <p:nvSpPr>
          <p:cNvPr id="8" name="Text Placeholder 7"/>
          <p:cNvSpPr>
            <a:spLocks noGrp="1"/>
          </p:cNvSpPr>
          <p:nvPr>
            <p:ph type="body" sz="quarter" idx="3"/>
          </p:nvPr>
        </p:nvSpPr>
        <p:spPr/>
        <p:txBody>
          <a:bodyPr>
            <a:normAutofit fontScale="92500" lnSpcReduction="20000"/>
          </a:bodyPr>
          <a:lstStyle/>
          <a:p>
            <a:r>
              <a:rPr lang="en-US" dirty="0" smtClean="0"/>
              <a:t>Progressive- change in size as they move in and out in space. </a:t>
            </a:r>
            <a:endParaRPr lang="en-US" dirty="0"/>
          </a:p>
        </p:txBody>
      </p:sp>
      <p:pic>
        <p:nvPicPr>
          <p:cNvPr id="7" name="Content Placeholder 6" descr="theibaud_pie_counter.jpg"/>
          <p:cNvPicPr>
            <a:picLocks noGrp="1" noChangeAspect="1"/>
          </p:cNvPicPr>
          <p:nvPr>
            <p:ph sz="quarter" idx="4"/>
          </p:nvPr>
        </p:nvPicPr>
        <p:blipFill>
          <a:blip r:embed="rId3"/>
          <a:srcRect t="-8715" b="-8715"/>
          <a:stretch>
            <a:fillRect/>
          </a:stretch>
        </p:blipFill>
        <p:spPr/>
      </p:pic>
      <p:sp>
        <p:nvSpPr>
          <p:cNvPr id="9" name="TextBox 8"/>
          <p:cNvSpPr txBox="1"/>
          <p:nvPr/>
        </p:nvSpPr>
        <p:spPr>
          <a:xfrm>
            <a:off x="457200" y="6148582"/>
            <a:ext cx="3754385" cy="923330"/>
          </a:xfrm>
          <a:prstGeom prst="rect">
            <a:avLst/>
          </a:prstGeom>
          <a:noFill/>
        </p:spPr>
        <p:txBody>
          <a:bodyPr wrap="square" rtlCol="0">
            <a:spAutoFit/>
          </a:bodyPr>
          <a:lstStyle/>
          <a:p>
            <a:r>
              <a:rPr lang="en-US" i="1" dirty="0" smtClean="0"/>
              <a:t>Diego Rivera, </a:t>
            </a:r>
            <a:r>
              <a:rPr lang="en-US" i="1" dirty="0" err="1" smtClean="0"/>
              <a:t>Vendedora</a:t>
            </a:r>
            <a:r>
              <a:rPr lang="en-US" i="1" dirty="0" smtClean="0"/>
              <a:t> de Flores, 1942</a:t>
            </a:r>
          </a:p>
          <a:p>
            <a:endParaRPr lang="en-US" i="1" dirty="0"/>
          </a:p>
        </p:txBody>
      </p:sp>
      <p:sp>
        <p:nvSpPr>
          <p:cNvPr id="11" name="TextBox 10"/>
          <p:cNvSpPr txBox="1"/>
          <p:nvPr/>
        </p:nvSpPr>
        <p:spPr>
          <a:xfrm>
            <a:off x="4645025" y="6080538"/>
            <a:ext cx="3585922" cy="369332"/>
          </a:xfrm>
          <a:prstGeom prst="rect">
            <a:avLst/>
          </a:prstGeom>
          <a:noFill/>
        </p:spPr>
        <p:txBody>
          <a:bodyPr wrap="square" rtlCol="0">
            <a:spAutoFit/>
          </a:bodyPr>
          <a:lstStyle/>
          <a:p>
            <a:r>
              <a:rPr lang="en-US" dirty="0" smtClean="0"/>
              <a:t>Wayne </a:t>
            </a:r>
            <a:r>
              <a:rPr lang="en-US" dirty="0" err="1" smtClean="0"/>
              <a:t>Thiebaud</a:t>
            </a:r>
            <a:r>
              <a:rPr lang="en-US" dirty="0" smtClean="0"/>
              <a:t>,  </a:t>
            </a:r>
            <a:r>
              <a:rPr lang="en-US" i="1" dirty="0" smtClean="0"/>
              <a:t>Pie Counter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6" name="Text Placeholder 5"/>
          <p:cNvSpPr>
            <a:spLocks noGrp="1"/>
          </p:cNvSpPr>
          <p:nvPr>
            <p:ph type="body" idx="1"/>
          </p:nvPr>
        </p:nvSpPr>
        <p:spPr>
          <a:xfrm>
            <a:off x="457200" y="1535113"/>
            <a:ext cx="8229600" cy="639762"/>
          </a:xfrm>
        </p:spPr>
        <p:txBody>
          <a:bodyPr>
            <a:normAutofit fontScale="77500" lnSpcReduction="20000"/>
          </a:bodyPr>
          <a:lstStyle/>
          <a:p>
            <a:r>
              <a:rPr lang="en-US" sz="2824" b="0" dirty="0" smtClean="0"/>
              <a:t>Def.- differences in values, colors, textures, shapes and other elements.  It creates visual excitement and add interest to the work.  </a:t>
            </a:r>
          </a:p>
          <a:p>
            <a:endParaRPr lang="en-US" dirty="0"/>
          </a:p>
        </p:txBody>
      </p:sp>
      <p:pic>
        <p:nvPicPr>
          <p:cNvPr id="12" name="Content Placeholder 11" descr="JNU_1982_TreHse-web.jpg"/>
          <p:cNvPicPr>
            <a:picLocks noGrp="1" noChangeAspect="1"/>
          </p:cNvPicPr>
          <p:nvPr>
            <p:ph sz="half" idx="2"/>
          </p:nvPr>
        </p:nvPicPr>
        <p:blipFill>
          <a:blip r:embed="rId2"/>
          <a:srcRect l="-15007" r="-15007"/>
          <a:stretch>
            <a:fillRect/>
          </a:stretch>
        </p:blipFill>
        <p:spPr/>
      </p:pic>
      <p:sp>
        <p:nvSpPr>
          <p:cNvPr id="8" name="Text Placeholder 7"/>
          <p:cNvSpPr>
            <a:spLocks noGrp="1"/>
          </p:cNvSpPr>
          <p:nvPr>
            <p:ph type="body" sz="quarter" idx="3"/>
          </p:nvPr>
        </p:nvSpPr>
        <p:spPr>
          <a:xfrm>
            <a:off x="7868138" y="1535113"/>
            <a:ext cx="818662" cy="45719"/>
          </a:xfrm>
        </p:spPr>
        <p:txBody>
          <a:bodyPr>
            <a:normAutofit fontScale="25000" lnSpcReduction="20000"/>
          </a:bodyPr>
          <a:lstStyle/>
          <a:p>
            <a:endParaRPr lang="en-US" dirty="0"/>
          </a:p>
        </p:txBody>
      </p:sp>
      <p:pic>
        <p:nvPicPr>
          <p:cNvPr id="9" name="Content Placeholder 8" descr="turquoise-marilyn_andy-warhol.jpg"/>
          <p:cNvPicPr>
            <a:picLocks noGrp="1" noChangeAspect="1"/>
          </p:cNvPicPr>
          <p:nvPr>
            <p:ph sz="quarter" idx="4"/>
          </p:nvPr>
        </p:nvPicPr>
        <p:blipFill>
          <a:blip r:embed="rId3"/>
          <a:srcRect l="-1092" r="-1092"/>
          <a:stretch>
            <a:fillRect/>
          </a:stretch>
        </p:blipFill>
        <p:spPr/>
      </p:pic>
      <p:sp>
        <p:nvSpPr>
          <p:cNvPr id="5" name="TextBox 4"/>
          <p:cNvSpPr txBox="1"/>
          <p:nvPr/>
        </p:nvSpPr>
        <p:spPr>
          <a:xfrm>
            <a:off x="4824290" y="6080538"/>
            <a:ext cx="3585922" cy="369332"/>
          </a:xfrm>
          <a:prstGeom prst="rect">
            <a:avLst/>
          </a:prstGeom>
          <a:noFill/>
        </p:spPr>
        <p:txBody>
          <a:bodyPr wrap="square" rtlCol="0">
            <a:spAutoFit/>
          </a:bodyPr>
          <a:lstStyle/>
          <a:p>
            <a:r>
              <a:rPr lang="en-US" dirty="0" smtClean="0"/>
              <a:t>Andy Warhol,  </a:t>
            </a:r>
            <a:r>
              <a:rPr lang="en-US" i="1" dirty="0" smtClean="0"/>
              <a:t>Morning Breakfast</a:t>
            </a:r>
            <a:endParaRPr lang="en-US" dirty="0"/>
          </a:p>
        </p:txBody>
      </p:sp>
      <p:sp>
        <p:nvSpPr>
          <p:cNvPr id="13" name="Rectangle 12"/>
          <p:cNvSpPr/>
          <p:nvPr/>
        </p:nvSpPr>
        <p:spPr>
          <a:xfrm>
            <a:off x="457200" y="6265204"/>
            <a:ext cx="3740173" cy="369332"/>
          </a:xfrm>
          <a:prstGeom prst="rect">
            <a:avLst/>
          </a:prstGeom>
        </p:spPr>
        <p:txBody>
          <a:bodyPr wrap="square">
            <a:spAutoFit/>
          </a:bodyPr>
          <a:lstStyle/>
          <a:p>
            <a:r>
              <a:rPr lang="en-US" dirty="0" smtClean="0"/>
              <a:t>Jerry </a:t>
            </a:r>
            <a:r>
              <a:rPr lang="en-US" dirty="0" err="1" smtClean="0"/>
              <a:t>Uelsmann</a:t>
            </a:r>
            <a:r>
              <a:rPr lang="en-US" dirty="0" smtClean="0"/>
              <a:t>, </a:t>
            </a:r>
            <a:r>
              <a:rPr lang="en-US" i="1" dirty="0" smtClean="0"/>
              <a:t>Untitled, </a:t>
            </a:r>
            <a:r>
              <a:rPr lang="en-US" dirty="0" smtClean="0"/>
              <a:t>1982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Contrast</a:t>
            </a:r>
            <a:endParaRPr lang="en-US" dirty="0"/>
          </a:p>
        </p:txBody>
      </p:sp>
      <p:sp>
        <p:nvSpPr>
          <p:cNvPr id="5" name="Text Placeholder 4"/>
          <p:cNvSpPr>
            <a:spLocks noGrp="1"/>
          </p:cNvSpPr>
          <p:nvPr>
            <p:ph type="body" idx="1"/>
          </p:nvPr>
        </p:nvSpPr>
        <p:spPr>
          <a:xfrm>
            <a:off x="457200" y="1535113"/>
            <a:ext cx="8229600" cy="639762"/>
          </a:xfrm>
        </p:spPr>
        <p:txBody>
          <a:bodyPr>
            <a:normAutofit fontScale="92500" lnSpcReduction="20000"/>
          </a:bodyPr>
          <a:lstStyle/>
          <a:p>
            <a:r>
              <a:rPr lang="en-US" dirty="0" smtClean="0"/>
              <a:t>Most evident between black &amp; white and when light values from one end of the gray scale are next to to dark values.  </a:t>
            </a:r>
            <a:endParaRPr lang="en-US" dirty="0"/>
          </a:p>
        </p:txBody>
      </p:sp>
      <p:pic>
        <p:nvPicPr>
          <p:cNvPr id="9" name="Content Placeholder 8" descr="Wyeth_wind_from_the_sea.jpg"/>
          <p:cNvPicPr>
            <a:picLocks noGrp="1" noChangeAspect="1"/>
          </p:cNvPicPr>
          <p:nvPr>
            <p:ph sz="half" idx="2"/>
          </p:nvPr>
        </p:nvPicPr>
        <p:blipFill>
          <a:blip r:embed="rId2"/>
          <a:srcRect t="-23420" b="-23420"/>
          <a:stretch>
            <a:fillRect/>
          </a:stretch>
        </p:blipFill>
        <p:spPr/>
      </p:pic>
      <p:sp>
        <p:nvSpPr>
          <p:cNvPr id="7" name="Text Placeholder 6"/>
          <p:cNvSpPr>
            <a:spLocks noGrp="1"/>
          </p:cNvSpPr>
          <p:nvPr>
            <p:ph type="body" sz="quarter" idx="3"/>
          </p:nvPr>
        </p:nvSpPr>
        <p:spPr>
          <a:xfrm>
            <a:off x="4645025" y="1535113"/>
            <a:ext cx="791425" cy="45719"/>
          </a:xfrm>
        </p:spPr>
        <p:txBody>
          <a:bodyPr>
            <a:normAutofit fontScale="25000" lnSpcReduction="20000"/>
          </a:bodyPr>
          <a:lstStyle/>
          <a:p>
            <a:endParaRPr lang="en-US" dirty="0"/>
          </a:p>
        </p:txBody>
      </p:sp>
      <p:sp>
        <p:nvSpPr>
          <p:cNvPr id="8" name="TextBox 7"/>
          <p:cNvSpPr txBox="1"/>
          <p:nvPr/>
        </p:nvSpPr>
        <p:spPr>
          <a:xfrm>
            <a:off x="457200" y="5895872"/>
            <a:ext cx="3585922" cy="369332"/>
          </a:xfrm>
          <a:prstGeom prst="rect">
            <a:avLst/>
          </a:prstGeom>
          <a:noFill/>
        </p:spPr>
        <p:txBody>
          <a:bodyPr wrap="square" rtlCol="0">
            <a:spAutoFit/>
          </a:bodyPr>
          <a:lstStyle/>
          <a:p>
            <a:r>
              <a:rPr lang="en-US" dirty="0" smtClean="0"/>
              <a:t>Andrew Wyeth</a:t>
            </a:r>
            <a:r>
              <a:rPr lang="en-US" i="1" dirty="0" smtClean="0"/>
              <a:t>, Wind from the Sea</a:t>
            </a:r>
            <a:endParaRPr lang="en-US" i="1" dirty="0"/>
          </a:p>
        </p:txBody>
      </p:sp>
      <p:sp>
        <p:nvSpPr>
          <p:cNvPr id="11" name="TextBox 10"/>
          <p:cNvSpPr txBox="1"/>
          <p:nvPr/>
        </p:nvSpPr>
        <p:spPr>
          <a:xfrm>
            <a:off x="4860062" y="6265204"/>
            <a:ext cx="3585922" cy="369332"/>
          </a:xfrm>
          <a:prstGeom prst="rect">
            <a:avLst/>
          </a:prstGeom>
          <a:noFill/>
        </p:spPr>
        <p:txBody>
          <a:bodyPr wrap="square" rtlCol="0">
            <a:spAutoFit/>
          </a:bodyPr>
          <a:lstStyle/>
          <a:p>
            <a:r>
              <a:rPr lang="en-US" i="1" dirty="0" smtClean="0"/>
              <a:t>Edward Weston,   Shell, </a:t>
            </a:r>
            <a:r>
              <a:rPr lang="en-US" dirty="0" smtClean="0"/>
              <a:t> 1927</a:t>
            </a:r>
            <a:endParaRPr lang="en-US" i="1" dirty="0"/>
          </a:p>
        </p:txBody>
      </p:sp>
      <p:pic>
        <p:nvPicPr>
          <p:cNvPr id="13" name="Content Placeholder 12" descr="WestonShell_1927"/>
          <p:cNvPicPr>
            <a:picLocks noGrp="1" noChangeAspect="1"/>
          </p:cNvPicPr>
          <p:nvPr>
            <p:ph sz="quarter" idx="4"/>
          </p:nvPr>
        </p:nvPicPr>
        <p:blipFill>
          <a:blip r:embed="rId3"/>
          <a:srcRect l="-15131" r="-15131"/>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392113"/>
            <a:ext cx="8229600" cy="1143000"/>
          </a:xfrm>
        </p:spPr>
        <p:txBody>
          <a:bodyPr/>
          <a:lstStyle/>
          <a:p>
            <a:r>
              <a:rPr lang="en-US" dirty="0" smtClean="0"/>
              <a:t>Color contrast</a:t>
            </a:r>
            <a:endParaRPr lang="en-US" dirty="0"/>
          </a:p>
        </p:txBody>
      </p:sp>
      <p:sp>
        <p:nvSpPr>
          <p:cNvPr id="3" name="Text Placeholder 2"/>
          <p:cNvSpPr>
            <a:spLocks noGrp="1"/>
          </p:cNvSpPr>
          <p:nvPr>
            <p:ph type="body" idx="1"/>
          </p:nvPr>
        </p:nvSpPr>
        <p:spPr/>
        <p:txBody>
          <a:bodyPr>
            <a:normAutofit fontScale="62500" lnSpcReduction="20000"/>
          </a:bodyPr>
          <a:lstStyle/>
          <a:p>
            <a:r>
              <a:rPr lang="en-US" dirty="0" smtClean="0"/>
              <a:t>Complementary contrast occurs when two complementary colors are placed side by side.  </a:t>
            </a:r>
            <a:endParaRPr lang="en-US" dirty="0"/>
          </a:p>
        </p:txBody>
      </p:sp>
      <p:pic>
        <p:nvPicPr>
          <p:cNvPr id="7" name="Content Placeholder 6" descr="afghan-girl-portrait-127438-xl.jpg"/>
          <p:cNvPicPr>
            <a:picLocks noGrp="1" noChangeAspect="1"/>
          </p:cNvPicPr>
          <p:nvPr>
            <p:ph sz="half" idx="2"/>
          </p:nvPr>
        </p:nvPicPr>
        <p:blipFill>
          <a:blip r:embed="rId2"/>
          <a:srcRect t="-11125" b="-11125"/>
          <a:stretch>
            <a:fillRect/>
          </a:stretch>
        </p:blipFill>
        <p:spPr>
          <a:xfrm>
            <a:off x="-2117" y="2174875"/>
            <a:ext cx="4499505" cy="4400498"/>
          </a:xfrm>
        </p:spPr>
      </p:pic>
      <p:sp>
        <p:nvSpPr>
          <p:cNvPr id="5" name="Text Placeholder 4"/>
          <p:cNvSpPr>
            <a:spLocks noGrp="1"/>
          </p:cNvSpPr>
          <p:nvPr>
            <p:ph type="body" sz="quarter" idx="3"/>
          </p:nvPr>
        </p:nvSpPr>
        <p:spPr/>
        <p:txBody>
          <a:bodyPr>
            <a:normAutofit fontScale="55000" lnSpcReduction="20000"/>
          </a:bodyPr>
          <a:lstStyle/>
          <a:p>
            <a:r>
              <a:rPr lang="en-US" dirty="0" smtClean="0"/>
              <a:t>Color intensity contrast occurs when a pure, fully intense color is next to a muted or grayed color mixture. </a:t>
            </a:r>
            <a:endParaRPr lang="en-US" dirty="0"/>
          </a:p>
        </p:txBody>
      </p:sp>
      <p:pic>
        <p:nvPicPr>
          <p:cNvPr id="8" name="Content Placeholder 7" descr="apples.jpg"/>
          <p:cNvPicPr>
            <a:picLocks noGrp="1" noChangeAspect="1"/>
          </p:cNvPicPr>
          <p:nvPr>
            <p:ph sz="quarter" idx="4"/>
          </p:nvPr>
        </p:nvPicPr>
        <p:blipFill>
          <a:blip r:embed="rId3"/>
          <a:srcRect t="-7582" b="-7582"/>
          <a:stretch>
            <a:fillRect/>
          </a:stretch>
        </p:blipFill>
        <p:spPr/>
      </p:pic>
      <p:sp>
        <p:nvSpPr>
          <p:cNvPr id="9" name="TextBox 8"/>
          <p:cNvSpPr txBox="1"/>
          <p:nvPr/>
        </p:nvSpPr>
        <p:spPr>
          <a:xfrm>
            <a:off x="5100878" y="6080538"/>
            <a:ext cx="3585922" cy="369332"/>
          </a:xfrm>
          <a:prstGeom prst="rect">
            <a:avLst/>
          </a:prstGeom>
          <a:noFill/>
        </p:spPr>
        <p:txBody>
          <a:bodyPr wrap="square" rtlCol="0">
            <a:spAutoFit/>
          </a:bodyPr>
          <a:lstStyle/>
          <a:p>
            <a:r>
              <a:rPr lang="en-US" dirty="0" smtClean="0"/>
              <a:t>Andrew Wyeth</a:t>
            </a:r>
            <a:endParaRPr lang="en-US" dirty="0"/>
          </a:p>
        </p:txBody>
      </p:sp>
      <p:sp>
        <p:nvSpPr>
          <p:cNvPr id="10" name="Rectangle 9"/>
          <p:cNvSpPr/>
          <p:nvPr/>
        </p:nvSpPr>
        <p:spPr>
          <a:xfrm>
            <a:off x="528878" y="6265204"/>
            <a:ext cx="3498122" cy="369332"/>
          </a:xfrm>
          <a:prstGeom prst="rect">
            <a:avLst/>
          </a:prstGeom>
        </p:spPr>
        <p:txBody>
          <a:bodyPr wrap="square">
            <a:spAutoFit/>
          </a:bodyPr>
          <a:lstStyle/>
          <a:p>
            <a:r>
              <a:rPr lang="en-US" dirty="0" smtClean="0"/>
              <a:t>Steve McCurry, </a:t>
            </a:r>
            <a:r>
              <a:rPr lang="en-US" i="1" dirty="0" smtClean="0"/>
              <a:t>Afghan Girl  </a:t>
            </a:r>
            <a:r>
              <a:rPr lang="en-US" dirty="0" smtClean="0"/>
              <a:t>1984</a:t>
            </a:r>
            <a:r>
              <a:rPr lang="en-US" i="1"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Textural Contrast</a:t>
            </a:r>
            <a:endParaRPr lang="en-US" dirty="0"/>
          </a:p>
        </p:txBody>
      </p:sp>
      <p:sp>
        <p:nvSpPr>
          <p:cNvPr id="3" name="Text Placeholder 2"/>
          <p:cNvSpPr>
            <a:spLocks noGrp="1"/>
          </p:cNvSpPr>
          <p:nvPr>
            <p:ph type="body" idx="1"/>
          </p:nvPr>
        </p:nvSpPr>
        <p:spPr>
          <a:xfrm>
            <a:off x="457200" y="1535113"/>
            <a:ext cx="8229600" cy="639762"/>
          </a:xfrm>
        </p:spPr>
        <p:txBody>
          <a:bodyPr>
            <a:normAutofit fontScale="92500" lnSpcReduction="20000"/>
          </a:bodyPr>
          <a:lstStyle/>
          <a:p>
            <a:r>
              <a:rPr lang="en-US" dirty="0" smtClean="0"/>
              <a:t>Occurs when artists use heavily textured elements in contrast with smoother areas in an artwork.  </a:t>
            </a:r>
            <a:endParaRPr lang="en-US" dirty="0"/>
          </a:p>
        </p:txBody>
      </p:sp>
      <p:pic>
        <p:nvPicPr>
          <p:cNvPr id="7" name="Content Placeholder 6" descr="degas3.jpg"/>
          <p:cNvPicPr>
            <a:picLocks noGrp="1" noChangeAspect="1"/>
          </p:cNvPicPr>
          <p:nvPr>
            <p:ph sz="half" idx="2"/>
          </p:nvPr>
        </p:nvPicPr>
        <p:blipFill>
          <a:blip r:embed="rId2"/>
          <a:srcRect t="-16064" b="-16064"/>
          <a:stretch>
            <a:fillRect/>
          </a:stretch>
        </p:blipFill>
        <p:spPr/>
      </p:pic>
      <p:sp>
        <p:nvSpPr>
          <p:cNvPr id="5" name="Text Placeholder 4"/>
          <p:cNvSpPr>
            <a:spLocks noGrp="1"/>
          </p:cNvSpPr>
          <p:nvPr>
            <p:ph type="body" sz="quarter" idx="3"/>
          </p:nvPr>
        </p:nvSpPr>
        <p:spPr>
          <a:xfrm flipV="1">
            <a:off x="8487676" y="2174874"/>
            <a:ext cx="199124" cy="45719"/>
          </a:xfrm>
        </p:spPr>
        <p:txBody>
          <a:bodyPr>
            <a:normAutofit fontScale="25000" lnSpcReduction="20000"/>
          </a:bodyPr>
          <a:lstStyle/>
          <a:p>
            <a:endParaRPr lang="en-US" dirty="0"/>
          </a:p>
        </p:txBody>
      </p:sp>
      <p:pic>
        <p:nvPicPr>
          <p:cNvPr id="8" name="Content Placeholder 7" descr="0601degasESP9_415x500.jpg"/>
          <p:cNvPicPr>
            <a:picLocks noGrp="1" noChangeAspect="1"/>
          </p:cNvPicPr>
          <p:nvPr>
            <p:ph sz="quarter" idx="4"/>
          </p:nvPr>
        </p:nvPicPr>
        <p:blipFill>
          <a:blip r:embed="rId3"/>
          <a:srcRect l="-11621" r="-11621"/>
          <a:stretch>
            <a:fillRect/>
          </a:stretch>
        </p:blipFill>
        <p:spPr/>
      </p:pic>
      <p:sp>
        <p:nvSpPr>
          <p:cNvPr id="9" name="TextBox 8"/>
          <p:cNvSpPr txBox="1"/>
          <p:nvPr/>
        </p:nvSpPr>
        <p:spPr>
          <a:xfrm>
            <a:off x="457200" y="5947703"/>
            <a:ext cx="3611840" cy="369332"/>
          </a:xfrm>
          <a:prstGeom prst="rect">
            <a:avLst/>
          </a:prstGeom>
          <a:noFill/>
        </p:spPr>
        <p:txBody>
          <a:bodyPr wrap="square" rtlCol="0">
            <a:spAutoFit/>
          </a:bodyPr>
          <a:lstStyle/>
          <a:p>
            <a:r>
              <a:rPr lang="en-US" dirty="0" smtClean="0"/>
              <a:t>Edgar Degas, </a:t>
            </a:r>
            <a:r>
              <a:rPr lang="en-US" i="1" dirty="0" smtClean="0"/>
              <a:t>The Tub   </a:t>
            </a:r>
            <a:r>
              <a:rPr lang="en-US" dirty="0" smtClean="0"/>
              <a:t>1880s</a:t>
            </a:r>
            <a:endParaRPr lang="en-US" dirty="0"/>
          </a:p>
        </p:txBody>
      </p:sp>
      <p:sp>
        <p:nvSpPr>
          <p:cNvPr id="10" name="TextBox 9"/>
          <p:cNvSpPr txBox="1"/>
          <p:nvPr/>
        </p:nvSpPr>
        <p:spPr>
          <a:xfrm>
            <a:off x="4875836" y="6284769"/>
            <a:ext cx="3611840" cy="369332"/>
          </a:xfrm>
          <a:prstGeom prst="rect">
            <a:avLst/>
          </a:prstGeom>
          <a:noFill/>
        </p:spPr>
        <p:txBody>
          <a:bodyPr wrap="square" rtlCol="0">
            <a:spAutoFit/>
          </a:bodyPr>
          <a:lstStyle/>
          <a:p>
            <a:r>
              <a:rPr lang="en-US" dirty="0" smtClean="0"/>
              <a:t>Edgar Degas, </a:t>
            </a:r>
            <a:r>
              <a:rPr lang="en-US" i="1" dirty="0" smtClean="0"/>
              <a:t>Dancer aged 14, </a:t>
            </a:r>
            <a:r>
              <a:rPr lang="en-US" dirty="0" smtClean="0"/>
              <a:t>1880s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sp>
        <p:nvSpPr>
          <p:cNvPr id="8" name="Content Placeholder 7"/>
          <p:cNvSpPr>
            <a:spLocks noGrp="1"/>
          </p:cNvSpPr>
          <p:nvPr>
            <p:ph sz="half" idx="1"/>
          </p:nvPr>
        </p:nvSpPr>
        <p:spPr>
          <a:xfrm>
            <a:off x="210984" y="1638300"/>
            <a:ext cx="4038600" cy="4525963"/>
          </a:xfrm>
        </p:spPr>
        <p:txBody>
          <a:bodyPr/>
          <a:lstStyle/>
          <a:p>
            <a:r>
              <a:rPr lang="en-US" dirty="0" smtClean="0"/>
              <a:t>Def.- a technique used by artists to create dominance and focus in their work.  It helps to create dominance within certain elements.  An artist may use focal areas to place emphasis on the most important aspect of a work. </a:t>
            </a:r>
            <a:endParaRPr lang="en-US" dirty="0"/>
          </a:p>
        </p:txBody>
      </p:sp>
      <p:pic>
        <p:nvPicPr>
          <p:cNvPr id="5" name="Content Placeholder 4" descr="manet.jpg"/>
          <p:cNvPicPr>
            <a:picLocks noGrp="1" noChangeAspect="1"/>
          </p:cNvPicPr>
          <p:nvPr>
            <p:ph sz="half" idx="2"/>
          </p:nvPr>
        </p:nvPicPr>
        <p:blipFill>
          <a:blip r:embed="rId2"/>
          <a:srcRect t="-25180" b="-25180"/>
          <a:stretch>
            <a:fillRect/>
          </a:stretch>
        </p:blipFill>
        <p:spPr>
          <a:xfrm>
            <a:off x="4451299" y="1417638"/>
            <a:ext cx="4235501" cy="4746625"/>
          </a:xfrm>
        </p:spPr>
      </p:pic>
      <p:sp>
        <p:nvSpPr>
          <p:cNvPr id="6" name="TextBox 5"/>
          <p:cNvSpPr txBox="1"/>
          <p:nvPr/>
        </p:nvSpPr>
        <p:spPr>
          <a:xfrm>
            <a:off x="4249584" y="5711206"/>
            <a:ext cx="4437216" cy="646331"/>
          </a:xfrm>
          <a:prstGeom prst="rect">
            <a:avLst/>
          </a:prstGeom>
          <a:noFill/>
        </p:spPr>
        <p:txBody>
          <a:bodyPr wrap="square" rtlCol="0">
            <a:spAutoFit/>
          </a:bodyPr>
          <a:lstStyle/>
          <a:p>
            <a:r>
              <a:rPr lang="en-US" dirty="0" err="1" smtClean="0"/>
              <a:t>Edouard</a:t>
            </a:r>
            <a:r>
              <a:rPr lang="en-US" dirty="0" smtClean="0"/>
              <a:t> </a:t>
            </a:r>
            <a:r>
              <a:rPr lang="en-US" dirty="0" err="1" smtClean="0"/>
              <a:t>Manet</a:t>
            </a:r>
            <a:r>
              <a:rPr lang="en-US" dirty="0" smtClean="0"/>
              <a:t>, </a:t>
            </a:r>
            <a:r>
              <a:rPr lang="en-US" b="1" dirty="0" smtClean="0"/>
              <a:t>A Bar at the </a:t>
            </a:r>
            <a:r>
              <a:rPr lang="en-US" b="1" dirty="0" err="1" smtClean="0"/>
              <a:t>Folies-Bergere</a:t>
            </a:r>
            <a:r>
              <a:rPr lang="en-US" b="1" dirty="0" smtClean="0"/>
              <a:t>, 1882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Emphasis</a:t>
            </a:r>
            <a:endParaRPr lang="en-US" dirty="0"/>
          </a:p>
        </p:txBody>
      </p:sp>
      <p:pic>
        <p:nvPicPr>
          <p:cNvPr id="5" name="Content Placeholder 4" descr="latour42.jpg"/>
          <p:cNvPicPr>
            <a:picLocks noGrp="1" noChangeAspect="1"/>
          </p:cNvPicPr>
          <p:nvPr>
            <p:ph sz="half" idx="1"/>
          </p:nvPr>
        </p:nvPicPr>
        <p:blipFill>
          <a:blip r:embed="rId2"/>
          <a:srcRect l="-7469" r="-7469"/>
          <a:stretch>
            <a:fillRect/>
          </a:stretch>
        </p:blipFill>
        <p:spPr>
          <a:xfrm>
            <a:off x="457200" y="1367850"/>
            <a:ext cx="4038600" cy="4525963"/>
          </a:xfrm>
        </p:spPr>
      </p:pic>
      <p:pic>
        <p:nvPicPr>
          <p:cNvPr id="6" name="Content Placeholder 5" descr="wyeth.jpg"/>
          <p:cNvPicPr>
            <a:picLocks noGrp="1" noChangeAspect="1"/>
          </p:cNvPicPr>
          <p:nvPr>
            <p:ph sz="half" idx="2"/>
          </p:nvPr>
        </p:nvPicPr>
        <p:blipFill>
          <a:blip r:embed="rId3"/>
          <a:srcRect t="-34294" b="-34294"/>
          <a:stretch>
            <a:fillRect/>
          </a:stretch>
        </p:blipFill>
        <p:spPr>
          <a:xfrm>
            <a:off x="4648200" y="1417638"/>
            <a:ext cx="4038600" cy="4525963"/>
          </a:xfrm>
        </p:spPr>
      </p:pic>
      <p:sp>
        <p:nvSpPr>
          <p:cNvPr id="7" name="TextBox 6"/>
          <p:cNvSpPr txBox="1"/>
          <p:nvPr/>
        </p:nvSpPr>
        <p:spPr>
          <a:xfrm>
            <a:off x="246216" y="6126163"/>
            <a:ext cx="5407072" cy="646331"/>
          </a:xfrm>
          <a:prstGeom prst="rect">
            <a:avLst/>
          </a:prstGeom>
          <a:noFill/>
        </p:spPr>
        <p:txBody>
          <a:bodyPr wrap="square" rtlCol="0">
            <a:spAutoFit/>
          </a:bodyPr>
          <a:lstStyle/>
          <a:p>
            <a:r>
              <a:rPr lang="en-US" dirty="0" smtClean="0"/>
              <a:t>Georges De La Tour, </a:t>
            </a:r>
            <a:r>
              <a:rPr lang="en-US" i="1" dirty="0" smtClean="0"/>
              <a:t>The </a:t>
            </a:r>
            <a:r>
              <a:rPr lang="en-US" i="1" dirty="0" err="1" smtClean="0"/>
              <a:t>Magdalen</a:t>
            </a:r>
            <a:r>
              <a:rPr lang="en-US" i="1" dirty="0" smtClean="0"/>
              <a:t> with the Smoking Flame , </a:t>
            </a:r>
            <a:r>
              <a:rPr lang="en-US" dirty="0" smtClean="0"/>
              <a:t>1638-45</a:t>
            </a:r>
            <a:endParaRPr lang="en-US" i="1" dirty="0"/>
          </a:p>
        </p:txBody>
      </p:sp>
      <p:sp>
        <p:nvSpPr>
          <p:cNvPr id="8" name="TextBox 7"/>
          <p:cNvSpPr txBox="1"/>
          <p:nvPr/>
        </p:nvSpPr>
        <p:spPr>
          <a:xfrm>
            <a:off x="5100878" y="5341874"/>
            <a:ext cx="3585922" cy="646331"/>
          </a:xfrm>
          <a:prstGeom prst="rect">
            <a:avLst/>
          </a:prstGeom>
          <a:noFill/>
        </p:spPr>
        <p:txBody>
          <a:bodyPr wrap="square" rtlCol="0">
            <a:spAutoFit/>
          </a:bodyPr>
          <a:lstStyle/>
          <a:p>
            <a:r>
              <a:rPr lang="en-US" dirty="0" smtClean="0"/>
              <a:t>Andrew Wyeth,  </a:t>
            </a:r>
            <a:r>
              <a:rPr lang="en-US" i="1" dirty="0" smtClean="0"/>
              <a:t>Christina’s World </a:t>
            </a:r>
            <a:r>
              <a:rPr lang="en-US" dirty="0" smtClean="0"/>
              <a:t>1948</a:t>
            </a:r>
            <a:r>
              <a:rPr lang="en-US" i="1"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Principles </a:t>
            </a:r>
            <a:endParaRPr lang="en-US" dirty="0"/>
          </a:p>
        </p:txBody>
      </p:sp>
      <p:sp>
        <p:nvSpPr>
          <p:cNvPr id="3" name="Content Placeholder 2"/>
          <p:cNvSpPr>
            <a:spLocks noGrp="1"/>
          </p:cNvSpPr>
          <p:nvPr>
            <p:ph idx="1"/>
          </p:nvPr>
        </p:nvSpPr>
        <p:spPr>
          <a:xfrm>
            <a:off x="457200" y="1600200"/>
            <a:ext cx="8229600" cy="4801032"/>
          </a:xfrm>
        </p:spPr>
        <p:txBody>
          <a:bodyPr>
            <a:normAutofit fontScale="92500"/>
          </a:bodyPr>
          <a:lstStyle/>
          <a:p>
            <a:r>
              <a:rPr lang="en-US" dirty="0" smtClean="0"/>
              <a:t>The principles allow the artist to place and manipulate the visual elements in their artwork </a:t>
            </a:r>
            <a:r>
              <a:rPr lang="en-US" dirty="0" err="1" smtClean="0"/>
              <a:t>ie</a:t>
            </a:r>
            <a:r>
              <a:rPr lang="en-US" dirty="0" smtClean="0"/>
              <a:t>.  drawing, painting, collage, print or  sculpture.</a:t>
            </a:r>
          </a:p>
          <a:p>
            <a:r>
              <a:rPr lang="en-US" dirty="0" smtClean="0"/>
              <a:t>The principles are key to understanding how to create a successful and strong visual composition and thus add to the strength of the artwork.  </a:t>
            </a:r>
          </a:p>
          <a:p>
            <a:r>
              <a:rPr lang="en-US" dirty="0" smtClean="0"/>
              <a:t>The principles are a visual aesthetic and not necessarily seen by all viewers at all times nor are they always agreed upon by the viewer.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Color Dominance</a:t>
            </a:r>
            <a:endParaRPr lang="en-US" dirty="0"/>
          </a:p>
        </p:txBody>
      </p:sp>
      <p:sp>
        <p:nvSpPr>
          <p:cNvPr id="14" name="Text Placeholder 13"/>
          <p:cNvSpPr>
            <a:spLocks noGrp="1"/>
          </p:cNvSpPr>
          <p:nvPr>
            <p:ph type="body" idx="1"/>
          </p:nvPr>
        </p:nvSpPr>
        <p:spPr>
          <a:xfrm>
            <a:off x="457200" y="1417638"/>
            <a:ext cx="8229600" cy="757237"/>
          </a:xfrm>
        </p:spPr>
        <p:txBody>
          <a:bodyPr>
            <a:normAutofit fontScale="70000" lnSpcReduction="20000"/>
          </a:bodyPr>
          <a:lstStyle/>
          <a:p>
            <a:r>
              <a:rPr lang="en-US" dirty="0" smtClean="0"/>
              <a:t>Part of emphasis, color dominance is a way of using color or a color family in a painting.  Visual emphasis in a painting is enhanced when light or dark movements lead to a focal area.  </a:t>
            </a:r>
            <a:endParaRPr lang="en-US" dirty="0"/>
          </a:p>
        </p:txBody>
      </p:sp>
      <p:pic>
        <p:nvPicPr>
          <p:cNvPr id="7" name="Content Placeholder 6" descr="van-gogh-patio.jpg"/>
          <p:cNvPicPr>
            <a:picLocks noGrp="1" noChangeAspect="1"/>
          </p:cNvPicPr>
          <p:nvPr>
            <p:ph sz="half" idx="2"/>
          </p:nvPr>
        </p:nvPicPr>
        <p:blipFill>
          <a:blip r:embed="rId2"/>
          <a:srcRect l="-15698" r="-15698"/>
          <a:stretch>
            <a:fillRect/>
          </a:stretch>
        </p:blipFill>
        <p:spPr/>
      </p:pic>
      <p:sp>
        <p:nvSpPr>
          <p:cNvPr id="16" name="Text Placeholder 15"/>
          <p:cNvSpPr>
            <a:spLocks noGrp="1"/>
          </p:cNvSpPr>
          <p:nvPr>
            <p:ph type="body" sz="quarter" idx="3"/>
          </p:nvPr>
        </p:nvSpPr>
        <p:spPr>
          <a:xfrm flipV="1">
            <a:off x="8410234" y="2174874"/>
            <a:ext cx="276566" cy="45719"/>
          </a:xfrm>
        </p:spPr>
        <p:txBody>
          <a:bodyPr>
            <a:normAutofit fontScale="25000" lnSpcReduction="20000"/>
          </a:bodyPr>
          <a:lstStyle/>
          <a:p>
            <a:endParaRPr lang="en-US" dirty="0"/>
          </a:p>
        </p:txBody>
      </p:sp>
      <p:sp>
        <p:nvSpPr>
          <p:cNvPr id="8" name="TextBox 7"/>
          <p:cNvSpPr txBox="1"/>
          <p:nvPr/>
        </p:nvSpPr>
        <p:spPr>
          <a:xfrm>
            <a:off x="814474" y="6126163"/>
            <a:ext cx="4286404" cy="369332"/>
          </a:xfrm>
          <a:prstGeom prst="rect">
            <a:avLst/>
          </a:prstGeom>
          <a:noFill/>
        </p:spPr>
        <p:txBody>
          <a:bodyPr wrap="square" rtlCol="0">
            <a:spAutoFit/>
          </a:bodyPr>
          <a:lstStyle/>
          <a:p>
            <a:r>
              <a:rPr lang="en-US" dirty="0" smtClean="0"/>
              <a:t>Vincent Van Gogh, </a:t>
            </a:r>
            <a:r>
              <a:rPr lang="en-US" i="1" dirty="0" smtClean="0"/>
              <a:t>Café at Arles</a:t>
            </a:r>
            <a:endParaRPr lang="en-US" dirty="0"/>
          </a:p>
        </p:txBody>
      </p:sp>
      <p:sp>
        <p:nvSpPr>
          <p:cNvPr id="10" name="TextBox 9"/>
          <p:cNvSpPr txBox="1"/>
          <p:nvPr/>
        </p:nvSpPr>
        <p:spPr>
          <a:xfrm>
            <a:off x="5100878" y="6265204"/>
            <a:ext cx="3585922" cy="369332"/>
          </a:xfrm>
          <a:prstGeom prst="rect">
            <a:avLst/>
          </a:prstGeom>
          <a:noFill/>
        </p:spPr>
        <p:txBody>
          <a:bodyPr wrap="square" rtlCol="0">
            <a:spAutoFit/>
          </a:bodyPr>
          <a:lstStyle/>
          <a:p>
            <a:r>
              <a:rPr lang="en-US" i="1" dirty="0" smtClean="0"/>
              <a:t>Pablo Picasso, The Tragedy, </a:t>
            </a:r>
            <a:r>
              <a:rPr lang="en-US" dirty="0" smtClean="0"/>
              <a:t>1903</a:t>
            </a:r>
            <a:endParaRPr lang="en-US" i="1" dirty="0"/>
          </a:p>
        </p:txBody>
      </p:sp>
      <p:pic>
        <p:nvPicPr>
          <p:cNvPr id="12" name="Content Placeholder 11" descr="Picasso-fslash-picasso30-2.jpg"/>
          <p:cNvPicPr>
            <a:picLocks noGrp="1" noChangeAspect="1"/>
          </p:cNvPicPr>
          <p:nvPr>
            <p:ph sz="quarter" idx="4"/>
          </p:nvPr>
        </p:nvPicPr>
        <p:blipFill>
          <a:blip r:embed="rId3"/>
          <a:srcRect l="-29665" r="-29665"/>
          <a:stretch>
            <a:fillRect/>
          </a:stretch>
        </p:blip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a:t>
            </a:r>
            <a:endParaRPr lang="en-US" dirty="0"/>
          </a:p>
        </p:txBody>
      </p:sp>
      <p:sp>
        <p:nvSpPr>
          <p:cNvPr id="7" name="Content Placeholder 6"/>
          <p:cNvSpPr>
            <a:spLocks noGrp="1"/>
          </p:cNvSpPr>
          <p:nvPr>
            <p:ph sz="half" idx="1"/>
          </p:nvPr>
        </p:nvSpPr>
        <p:spPr/>
        <p:txBody>
          <a:bodyPr/>
          <a:lstStyle/>
          <a:p>
            <a:r>
              <a:rPr lang="en-US" dirty="0" smtClean="0"/>
              <a:t>Def.- pattern uses the art elements in planned or random repetitions to enhance surfaces or paintings or sculptures.  Often occurring in nature, artist use similar repeated motifs to create pattern in their work.  </a:t>
            </a:r>
            <a:endParaRPr lang="en-US" dirty="0"/>
          </a:p>
        </p:txBody>
      </p:sp>
      <p:pic>
        <p:nvPicPr>
          <p:cNvPr id="5" name="Content Placeholder 4" descr="berenice_abbott_gallery_new_1.jpg"/>
          <p:cNvPicPr>
            <a:picLocks noGrp="1" noChangeAspect="1"/>
          </p:cNvPicPr>
          <p:nvPr>
            <p:ph sz="half" idx="2"/>
          </p:nvPr>
        </p:nvPicPr>
        <p:blipFill>
          <a:blip r:embed="rId2"/>
          <a:srcRect t="-20483" b="-20483"/>
          <a:stretch>
            <a:fillRect/>
          </a:stretch>
        </p:blipFill>
        <p:spPr/>
      </p:pic>
      <p:sp>
        <p:nvSpPr>
          <p:cNvPr id="6" name="TextBox 5"/>
          <p:cNvSpPr txBox="1"/>
          <p:nvPr/>
        </p:nvSpPr>
        <p:spPr>
          <a:xfrm>
            <a:off x="4824290" y="5711206"/>
            <a:ext cx="3585922" cy="369332"/>
          </a:xfrm>
          <a:prstGeom prst="rect">
            <a:avLst/>
          </a:prstGeom>
          <a:noFill/>
        </p:spPr>
        <p:txBody>
          <a:bodyPr wrap="square" rtlCol="0">
            <a:spAutoFit/>
          </a:bodyPr>
          <a:lstStyle/>
          <a:p>
            <a:r>
              <a:rPr lang="en-US" dirty="0" smtClean="0"/>
              <a:t>Bernice Abbott,  </a:t>
            </a:r>
            <a:r>
              <a:rPr lang="en-US" i="1" dirty="0" smtClean="0"/>
              <a:t>Modern Vision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Planned patterns-</a:t>
            </a:r>
            <a:br>
              <a:rPr lang="en-US" dirty="0" smtClean="0"/>
            </a:br>
            <a:r>
              <a:rPr lang="en-US" dirty="0" smtClean="0"/>
              <a:t> often occurring in fabrics</a:t>
            </a:r>
            <a:endParaRPr lang="en-US" dirty="0"/>
          </a:p>
        </p:txBody>
      </p:sp>
      <p:pic>
        <p:nvPicPr>
          <p:cNvPr id="5" name="Content Placeholder 4" descr="Gustav_Klimt_046.jpg"/>
          <p:cNvPicPr>
            <a:picLocks noGrp="1" noChangeAspect="1"/>
          </p:cNvPicPr>
          <p:nvPr>
            <p:ph idx="1"/>
          </p:nvPr>
        </p:nvPicPr>
        <p:blipFill>
          <a:blip r:embed="rId2"/>
          <a:srcRect l="-42431" r="-42431"/>
          <a:stretch>
            <a:fillRect/>
          </a:stretch>
        </p:blipFill>
        <p:spPr>
          <a:xfrm>
            <a:off x="457200" y="1615690"/>
            <a:ext cx="8229600" cy="4525963"/>
          </a:xfrm>
        </p:spPr>
      </p:pic>
      <p:sp>
        <p:nvSpPr>
          <p:cNvPr id="6" name="TextBox 5"/>
          <p:cNvSpPr txBox="1"/>
          <p:nvPr/>
        </p:nvSpPr>
        <p:spPr>
          <a:xfrm>
            <a:off x="2222831" y="6159202"/>
            <a:ext cx="5087721" cy="369332"/>
          </a:xfrm>
          <a:prstGeom prst="rect">
            <a:avLst/>
          </a:prstGeom>
          <a:noFill/>
        </p:spPr>
        <p:txBody>
          <a:bodyPr wrap="square" rtlCol="0">
            <a:spAutoFit/>
          </a:bodyPr>
          <a:lstStyle/>
          <a:p>
            <a:r>
              <a:rPr lang="en-US" dirty="0" smtClean="0"/>
              <a:t>Gustav Klimt, </a:t>
            </a:r>
            <a:r>
              <a:rPr lang="en-US" i="1" dirty="0" smtClean="0"/>
              <a:t>Adele Bloch-Bauer's Portrait</a:t>
            </a:r>
            <a:r>
              <a:rPr lang="en-US" dirty="0" smtClean="0"/>
              <a:t>, 1907</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Radial Patterns often occur in nature</a:t>
            </a:r>
            <a:endParaRPr lang="en-US" dirty="0"/>
          </a:p>
        </p:txBody>
      </p:sp>
      <p:pic>
        <p:nvPicPr>
          <p:cNvPr id="5" name="Content Placeholder 4" descr="0.jpg"/>
          <p:cNvPicPr>
            <a:picLocks noGrp="1" noChangeAspect="1"/>
          </p:cNvPicPr>
          <p:nvPr>
            <p:ph sz="half" idx="1"/>
          </p:nvPr>
        </p:nvPicPr>
        <p:blipFill>
          <a:blip r:embed="rId2"/>
          <a:srcRect t="-24712" b="-24712"/>
          <a:stretch>
            <a:fillRect/>
          </a:stretch>
        </p:blipFill>
        <p:spPr/>
      </p:pic>
      <p:pic>
        <p:nvPicPr>
          <p:cNvPr id="6" name="Content Placeholder 5" descr="port_adams_108_v89.jpg"/>
          <p:cNvPicPr>
            <a:picLocks noGrp="1" noChangeAspect="1"/>
          </p:cNvPicPr>
          <p:nvPr>
            <p:ph sz="half" idx="2"/>
          </p:nvPr>
        </p:nvPicPr>
        <p:blipFill>
          <a:blip r:embed="rId3"/>
          <a:srcRect t="-13796" b="-13796"/>
          <a:stretch>
            <a:fillRect/>
          </a:stretch>
        </p:blipFill>
        <p:spPr/>
      </p:pic>
      <p:sp>
        <p:nvSpPr>
          <p:cNvPr id="7" name="TextBox 6"/>
          <p:cNvSpPr txBox="1"/>
          <p:nvPr/>
        </p:nvSpPr>
        <p:spPr>
          <a:xfrm>
            <a:off x="4648200" y="5941497"/>
            <a:ext cx="3611840" cy="646331"/>
          </a:xfrm>
          <a:prstGeom prst="rect">
            <a:avLst/>
          </a:prstGeom>
          <a:noFill/>
        </p:spPr>
        <p:txBody>
          <a:bodyPr wrap="square" rtlCol="0">
            <a:spAutoFit/>
          </a:bodyPr>
          <a:lstStyle/>
          <a:p>
            <a:r>
              <a:rPr lang="en-US" dirty="0" err="1" smtClean="0"/>
              <a:t>Ansel</a:t>
            </a:r>
            <a:r>
              <a:rPr lang="en-US" dirty="0" smtClean="0"/>
              <a:t> Adams, </a:t>
            </a:r>
            <a:r>
              <a:rPr lang="en-US" i="1" dirty="0" smtClean="0"/>
              <a:t>In Yosemite National Park,  </a:t>
            </a:r>
            <a:r>
              <a:rPr lang="en-US" dirty="0" smtClean="0"/>
              <a:t>1941</a:t>
            </a:r>
            <a:endParaRPr lang="en-US" dirty="0"/>
          </a:p>
        </p:txBody>
      </p:sp>
      <p:sp>
        <p:nvSpPr>
          <p:cNvPr id="10" name="TextBox 9"/>
          <p:cNvSpPr txBox="1"/>
          <p:nvPr/>
        </p:nvSpPr>
        <p:spPr>
          <a:xfrm>
            <a:off x="666003" y="6126163"/>
            <a:ext cx="2602061" cy="646331"/>
          </a:xfrm>
          <a:prstGeom prst="rect">
            <a:avLst/>
          </a:prstGeom>
          <a:noFill/>
        </p:spPr>
        <p:txBody>
          <a:bodyPr wrap="square" rtlCol="0">
            <a:spAutoFit/>
          </a:bodyPr>
          <a:lstStyle/>
          <a:p>
            <a:r>
              <a:rPr lang="en-US" dirty="0" smtClean="0"/>
              <a:t>Edward Weston, </a:t>
            </a:r>
            <a:r>
              <a:rPr lang="en-US" i="1" dirty="0" smtClean="0"/>
              <a:t>Halved Artichoke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a:t>
            </a:r>
            <a:endParaRPr lang="en-US" dirty="0"/>
          </a:p>
        </p:txBody>
      </p:sp>
      <p:sp>
        <p:nvSpPr>
          <p:cNvPr id="3" name="Content Placeholder 2"/>
          <p:cNvSpPr>
            <a:spLocks noGrp="1"/>
          </p:cNvSpPr>
          <p:nvPr>
            <p:ph sz="half" idx="1"/>
          </p:nvPr>
        </p:nvSpPr>
        <p:spPr/>
        <p:txBody>
          <a:bodyPr/>
          <a:lstStyle/>
          <a:p>
            <a:r>
              <a:rPr lang="en-US" dirty="0" smtClean="0"/>
              <a:t>Unity is one of the most important aspects of well-designed art and is planned by the artist.  When all of the elements look as though they belong together then the artist has achieved unity.  </a:t>
            </a:r>
            <a:endParaRPr lang="en-US" dirty="0"/>
          </a:p>
        </p:txBody>
      </p:sp>
      <p:pic>
        <p:nvPicPr>
          <p:cNvPr id="7" name="Content Placeholder 6" descr="100_1464-copy.jpg"/>
          <p:cNvPicPr>
            <a:picLocks noGrp="1" noChangeAspect="1"/>
          </p:cNvPicPr>
          <p:nvPr>
            <p:ph sz="half" idx="2"/>
          </p:nvPr>
        </p:nvPicPr>
        <p:blipFill>
          <a:blip r:embed="rId2"/>
          <a:srcRect l="-4208" r="-4208"/>
          <a:stretch>
            <a:fillRect/>
          </a:stretch>
        </p:blipFill>
        <p:spPr/>
      </p:pic>
      <p:sp>
        <p:nvSpPr>
          <p:cNvPr id="8" name="TextBox 7"/>
          <p:cNvSpPr txBox="1"/>
          <p:nvPr/>
        </p:nvSpPr>
        <p:spPr>
          <a:xfrm>
            <a:off x="4824290" y="6265204"/>
            <a:ext cx="3585922" cy="369332"/>
          </a:xfrm>
          <a:prstGeom prst="rect">
            <a:avLst/>
          </a:prstGeom>
          <a:noFill/>
        </p:spPr>
        <p:txBody>
          <a:bodyPr wrap="square" rtlCol="0">
            <a:spAutoFit/>
          </a:bodyPr>
          <a:lstStyle/>
          <a:p>
            <a:r>
              <a:rPr lang="en-US" dirty="0" smtClean="0"/>
              <a:t>Georgia O’Keefe,  </a:t>
            </a:r>
            <a:r>
              <a:rPr lang="en-US" i="1" dirty="0" smtClean="0"/>
              <a:t>Red </a:t>
            </a:r>
            <a:r>
              <a:rPr lang="en-US" i="1" dirty="0" err="1" smtClean="0"/>
              <a:t>Canna</a:t>
            </a:r>
            <a:r>
              <a:rPr lang="en-US" i="1" dirty="0" smtClean="0"/>
              <a:t>, 1923</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39" y="274638"/>
            <a:ext cx="8689026" cy="1325562"/>
          </a:xfrm>
        </p:spPr>
        <p:txBody>
          <a:bodyPr>
            <a:normAutofit/>
          </a:bodyPr>
          <a:lstStyle/>
          <a:p>
            <a:r>
              <a:rPr lang="en-US" sz="3800" dirty="0" smtClean="0"/>
              <a:t>Proximity is a way to achieve visual unity.  </a:t>
            </a:r>
            <a:endParaRPr lang="en-US" sz="3800" dirty="0"/>
          </a:p>
        </p:txBody>
      </p:sp>
      <p:pic>
        <p:nvPicPr>
          <p:cNvPr id="5" name="Content Placeholder 4" descr="cassatt_breakfast_1897.jpg"/>
          <p:cNvPicPr>
            <a:picLocks noGrp="1" noChangeAspect="1"/>
          </p:cNvPicPr>
          <p:nvPr>
            <p:ph sz="half" idx="1"/>
          </p:nvPr>
        </p:nvPicPr>
        <p:blipFill>
          <a:blip r:embed="rId2"/>
          <a:srcRect t="-63426" b="-63426"/>
          <a:stretch>
            <a:fillRect/>
          </a:stretch>
        </p:blipFill>
        <p:spPr/>
      </p:pic>
      <p:pic>
        <p:nvPicPr>
          <p:cNvPr id="6" name="Content Placeholder 5" descr="dorothea-lange-migrant-mother-ver1a.jpg"/>
          <p:cNvPicPr>
            <a:picLocks noGrp="1" noChangeAspect="1"/>
          </p:cNvPicPr>
          <p:nvPr>
            <p:ph sz="half" idx="2"/>
          </p:nvPr>
        </p:nvPicPr>
        <p:blipFill>
          <a:blip r:embed="rId3"/>
          <a:srcRect l="-5625" r="-5625"/>
          <a:stretch>
            <a:fillRect/>
          </a:stretch>
        </p:blipFill>
        <p:spPr/>
      </p:pic>
      <p:sp>
        <p:nvSpPr>
          <p:cNvPr id="9" name="TextBox 8"/>
          <p:cNvSpPr txBox="1"/>
          <p:nvPr/>
        </p:nvSpPr>
        <p:spPr>
          <a:xfrm>
            <a:off x="457200" y="5895872"/>
            <a:ext cx="3585922" cy="369332"/>
          </a:xfrm>
          <a:prstGeom prst="rect">
            <a:avLst/>
          </a:prstGeom>
          <a:noFill/>
        </p:spPr>
        <p:txBody>
          <a:bodyPr wrap="square" rtlCol="0">
            <a:spAutoFit/>
          </a:bodyPr>
          <a:lstStyle/>
          <a:p>
            <a:r>
              <a:rPr lang="en-US" dirty="0" smtClean="0"/>
              <a:t>Mary Cassatt,  </a:t>
            </a:r>
            <a:r>
              <a:rPr lang="en-US" i="1" dirty="0" smtClean="0"/>
              <a:t>Morning Breakfast</a:t>
            </a:r>
            <a:endParaRPr lang="en-US" dirty="0"/>
          </a:p>
        </p:txBody>
      </p:sp>
      <p:sp>
        <p:nvSpPr>
          <p:cNvPr id="11" name="TextBox 10"/>
          <p:cNvSpPr txBox="1"/>
          <p:nvPr/>
        </p:nvSpPr>
        <p:spPr>
          <a:xfrm>
            <a:off x="4821185" y="6232938"/>
            <a:ext cx="4084680" cy="369332"/>
          </a:xfrm>
          <a:prstGeom prst="rect">
            <a:avLst/>
          </a:prstGeom>
          <a:noFill/>
        </p:spPr>
        <p:txBody>
          <a:bodyPr wrap="square" rtlCol="0">
            <a:spAutoFit/>
          </a:bodyPr>
          <a:lstStyle/>
          <a:p>
            <a:r>
              <a:rPr lang="en-US" dirty="0" smtClean="0"/>
              <a:t>Dorothea Lange, </a:t>
            </a:r>
            <a:r>
              <a:rPr lang="en-US" i="1" dirty="0" smtClean="0"/>
              <a:t>Migrant Mother</a:t>
            </a:r>
            <a:r>
              <a:rPr lang="en-US" dirty="0" smtClean="0"/>
              <a:t>, 1936</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An overall surface treatment creates a very strong sense of unity.  </a:t>
            </a:r>
            <a:endParaRPr lang="en-US" dirty="0"/>
          </a:p>
        </p:txBody>
      </p:sp>
      <p:pic>
        <p:nvPicPr>
          <p:cNvPr id="5" name="Content Placeholder 4" descr="g001b_pollock_blue-poles.jpg"/>
          <p:cNvPicPr>
            <a:picLocks noGrp="1" noChangeAspect="1"/>
          </p:cNvPicPr>
          <p:nvPr>
            <p:ph sz="half" idx="1"/>
          </p:nvPr>
        </p:nvPicPr>
        <p:blipFill>
          <a:blip r:embed="rId2"/>
          <a:srcRect t="-79036" b="-79036"/>
          <a:stretch>
            <a:fillRect/>
          </a:stretch>
        </p:blipFill>
        <p:spPr/>
      </p:pic>
      <p:pic>
        <p:nvPicPr>
          <p:cNvPr id="11" name="Content Placeholder 10" descr="3590532471_178759631b.jpg"/>
          <p:cNvPicPr>
            <a:picLocks noGrp="1" noChangeAspect="1"/>
          </p:cNvPicPr>
          <p:nvPr>
            <p:ph sz="half" idx="2"/>
          </p:nvPr>
        </p:nvPicPr>
        <p:blipFill>
          <a:blip r:embed="rId3"/>
          <a:srcRect t="-24712" b="-24712"/>
          <a:stretch>
            <a:fillRect/>
          </a:stretch>
        </p:blipFill>
        <p:spPr/>
      </p:pic>
      <p:sp>
        <p:nvSpPr>
          <p:cNvPr id="12" name="TextBox 11"/>
          <p:cNvSpPr txBox="1"/>
          <p:nvPr/>
        </p:nvSpPr>
        <p:spPr>
          <a:xfrm>
            <a:off x="781175" y="6062157"/>
            <a:ext cx="3210119" cy="369332"/>
          </a:xfrm>
          <a:prstGeom prst="rect">
            <a:avLst/>
          </a:prstGeom>
          <a:noFill/>
        </p:spPr>
        <p:txBody>
          <a:bodyPr wrap="square" rtlCol="0">
            <a:spAutoFit/>
          </a:bodyPr>
          <a:lstStyle/>
          <a:p>
            <a:r>
              <a:rPr lang="en-US" dirty="0" smtClean="0"/>
              <a:t>Jackson Pollack, </a:t>
            </a:r>
            <a:r>
              <a:rPr lang="en-US" i="1" dirty="0" smtClean="0"/>
              <a:t>Blue Poles</a:t>
            </a:r>
            <a:endParaRPr lang="en-US" i="1" dirty="0"/>
          </a:p>
        </p:txBody>
      </p:sp>
      <p:sp>
        <p:nvSpPr>
          <p:cNvPr id="14" name="TextBox 13"/>
          <p:cNvSpPr txBox="1"/>
          <p:nvPr/>
        </p:nvSpPr>
        <p:spPr>
          <a:xfrm>
            <a:off x="4976699" y="6126163"/>
            <a:ext cx="3210119" cy="369332"/>
          </a:xfrm>
          <a:prstGeom prst="rect">
            <a:avLst/>
          </a:prstGeom>
          <a:noFill/>
        </p:spPr>
        <p:txBody>
          <a:bodyPr wrap="square" rtlCol="0">
            <a:spAutoFit/>
          </a:bodyPr>
          <a:lstStyle/>
          <a:p>
            <a:r>
              <a:rPr lang="en-US" i="1" dirty="0" smtClean="0"/>
              <a:t>Blue Poles</a:t>
            </a:r>
            <a:r>
              <a:rPr lang="en-US" dirty="0" smtClean="0"/>
              <a:t>, canvas detail</a:t>
            </a:r>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578"/>
            <a:ext cx="8229600" cy="1143000"/>
          </a:xfrm>
        </p:spPr>
        <p:txBody>
          <a:bodyPr>
            <a:noAutofit/>
          </a:bodyPr>
          <a:lstStyle/>
          <a:p>
            <a:r>
              <a:rPr lang="en-US" sz="3600" dirty="0" smtClean="0"/>
              <a:t>Overall intense colors, repeated shapes or consistently hard edges create unity .</a:t>
            </a:r>
            <a:br>
              <a:rPr lang="en-US" sz="3600" dirty="0" smtClean="0"/>
            </a:br>
            <a:endParaRPr lang="en-US" sz="3600" dirty="0"/>
          </a:p>
        </p:txBody>
      </p:sp>
      <p:pic>
        <p:nvPicPr>
          <p:cNvPr id="5" name="Content Placeholder 4" descr="monet003_1_.jpg"/>
          <p:cNvPicPr>
            <a:picLocks noGrp="1" noChangeAspect="1"/>
          </p:cNvPicPr>
          <p:nvPr>
            <p:ph sz="half" idx="1"/>
          </p:nvPr>
        </p:nvPicPr>
        <p:blipFill>
          <a:blip r:embed="rId2"/>
          <a:srcRect t="-24712" b="-24712"/>
          <a:stretch>
            <a:fillRect/>
          </a:stretch>
        </p:blipFill>
        <p:spPr>
          <a:xfrm>
            <a:off x="457200" y="1561326"/>
            <a:ext cx="4038600" cy="4525963"/>
          </a:xfrm>
        </p:spPr>
      </p:pic>
      <p:pic>
        <p:nvPicPr>
          <p:cNvPr id="8" name="Content Placeholder 7" descr="ma88_stella.jpg"/>
          <p:cNvPicPr>
            <a:picLocks noGrp="1" noChangeAspect="1"/>
          </p:cNvPicPr>
          <p:nvPr>
            <p:ph sz="half" idx="2"/>
          </p:nvPr>
        </p:nvPicPr>
        <p:blipFill>
          <a:blip r:embed="rId3"/>
          <a:srcRect t="-69221" b="-69221"/>
          <a:stretch>
            <a:fillRect/>
          </a:stretch>
        </p:blipFill>
        <p:spPr/>
      </p:pic>
      <p:sp>
        <p:nvSpPr>
          <p:cNvPr id="9" name="TextBox 8"/>
          <p:cNvSpPr txBox="1"/>
          <p:nvPr/>
        </p:nvSpPr>
        <p:spPr>
          <a:xfrm>
            <a:off x="457200" y="5947703"/>
            <a:ext cx="3611840" cy="369332"/>
          </a:xfrm>
          <a:prstGeom prst="rect">
            <a:avLst/>
          </a:prstGeom>
          <a:noFill/>
        </p:spPr>
        <p:txBody>
          <a:bodyPr wrap="square" rtlCol="0">
            <a:spAutoFit/>
          </a:bodyPr>
          <a:lstStyle/>
          <a:p>
            <a:r>
              <a:rPr lang="en-US" dirty="0" smtClean="0"/>
              <a:t>Claude Monet, </a:t>
            </a:r>
            <a:r>
              <a:rPr lang="en-US" i="1" dirty="0" err="1" smtClean="0"/>
              <a:t>Waterlilies</a:t>
            </a:r>
            <a:r>
              <a:rPr lang="en-US" i="1" dirty="0" smtClean="0"/>
              <a:t>   </a:t>
            </a:r>
            <a:r>
              <a:rPr lang="en-US" dirty="0" smtClean="0"/>
              <a:t>1880s</a:t>
            </a:r>
            <a:endParaRPr lang="en-US" dirty="0"/>
          </a:p>
        </p:txBody>
      </p:sp>
      <p:sp>
        <p:nvSpPr>
          <p:cNvPr id="10" name="TextBox 9"/>
          <p:cNvSpPr txBox="1"/>
          <p:nvPr/>
        </p:nvSpPr>
        <p:spPr>
          <a:xfrm>
            <a:off x="4648200" y="5957709"/>
            <a:ext cx="4038600" cy="369332"/>
          </a:xfrm>
          <a:prstGeom prst="rect">
            <a:avLst/>
          </a:prstGeom>
          <a:noFill/>
        </p:spPr>
        <p:txBody>
          <a:bodyPr wrap="square" rtlCol="0">
            <a:spAutoFit/>
          </a:bodyPr>
          <a:lstStyle/>
          <a:p>
            <a:r>
              <a:rPr lang="en-US" dirty="0" smtClean="0"/>
              <a:t>Frank Stella, </a:t>
            </a:r>
            <a:r>
              <a:rPr lang="en-US" dirty="0" err="1" smtClean="0"/>
              <a:t>Madinat</a:t>
            </a:r>
            <a:r>
              <a:rPr lang="en-US" dirty="0" smtClean="0"/>
              <a:t> as-Salam I </a:t>
            </a:r>
            <a:r>
              <a:rPr lang="en-US" b="1" dirty="0" smtClean="0"/>
              <a:t>, 1970</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dominant color will also unify a painting.  </a:t>
            </a:r>
            <a:br>
              <a:rPr lang="en-US" sz="3600" dirty="0" smtClean="0"/>
            </a:br>
            <a:endParaRPr lang="en-US" sz="3600" dirty="0"/>
          </a:p>
        </p:txBody>
      </p:sp>
      <p:pic>
        <p:nvPicPr>
          <p:cNvPr id="5" name="Content Placeholder 4" descr="Andre Derain-672882.jpg"/>
          <p:cNvPicPr>
            <a:picLocks noGrp="1" noChangeAspect="1"/>
          </p:cNvPicPr>
          <p:nvPr>
            <p:ph sz="half" idx="1"/>
          </p:nvPr>
        </p:nvPicPr>
        <p:blipFill>
          <a:blip r:embed="rId2"/>
          <a:srcRect t="-31951" b="-31951"/>
          <a:stretch>
            <a:fillRect/>
          </a:stretch>
        </p:blipFill>
        <p:spPr>
          <a:xfrm>
            <a:off x="457200" y="1574284"/>
            <a:ext cx="4038600" cy="4525963"/>
          </a:xfrm>
        </p:spPr>
      </p:pic>
      <p:pic>
        <p:nvPicPr>
          <p:cNvPr id="6" name="Content Placeholder 5" descr="20060730231118!Jacques-Louis_David_008.jpg"/>
          <p:cNvPicPr>
            <a:picLocks noGrp="1" noChangeAspect="1"/>
          </p:cNvPicPr>
          <p:nvPr>
            <p:ph sz="half" idx="2"/>
          </p:nvPr>
        </p:nvPicPr>
        <p:blipFill>
          <a:blip r:embed="rId3"/>
          <a:srcRect l="-3109" r="-3109"/>
          <a:stretch>
            <a:fillRect/>
          </a:stretch>
        </p:blipFill>
        <p:spPr>
          <a:xfrm>
            <a:off x="4648200" y="1302166"/>
            <a:ext cx="4038600" cy="4525963"/>
          </a:xfrm>
        </p:spPr>
      </p:pic>
      <p:sp>
        <p:nvSpPr>
          <p:cNvPr id="7" name="TextBox 6"/>
          <p:cNvSpPr txBox="1"/>
          <p:nvPr/>
        </p:nvSpPr>
        <p:spPr>
          <a:xfrm>
            <a:off x="457200" y="5947703"/>
            <a:ext cx="3611840" cy="369332"/>
          </a:xfrm>
          <a:prstGeom prst="rect">
            <a:avLst/>
          </a:prstGeom>
          <a:noFill/>
        </p:spPr>
        <p:txBody>
          <a:bodyPr wrap="square" rtlCol="0">
            <a:spAutoFit/>
          </a:bodyPr>
          <a:lstStyle/>
          <a:p>
            <a:r>
              <a:rPr lang="en-US" dirty="0" smtClean="0"/>
              <a:t>Andre Derain</a:t>
            </a:r>
            <a:r>
              <a:rPr lang="en-US" i="1" dirty="0" smtClean="0"/>
              <a:t>, Turning Road</a:t>
            </a:r>
            <a:endParaRPr lang="en-US" i="1" dirty="0"/>
          </a:p>
        </p:txBody>
      </p:sp>
      <p:sp>
        <p:nvSpPr>
          <p:cNvPr id="8" name="TextBox 7"/>
          <p:cNvSpPr txBox="1"/>
          <p:nvPr/>
        </p:nvSpPr>
        <p:spPr>
          <a:xfrm>
            <a:off x="4276918" y="5947703"/>
            <a:ext cx="3611840" cy="646331"/>
          </a:xfrm>
          <a:prstGeom prst="rect">
            <a:avLst/>
          </a:prstGeom>
          <a:noFill/>
        </p:spPr>
        <p:txBody>
          <a:bodyPr wrap="square" rtlCol="0">
            <a:spAutoFit/>
          </a:bodyPr>
          <a:lstStyle/>
          <a:p>
            <a:r>
              <a:rPr lang="en-US" dirty="0" smtClean="0"/>
              <a:t>Jacques Louis David, </a:t>
            </a:r>
            <a:r>
              <a:rPr lang="en-US" i="1" dirty="0" smtClean="0"/>
              <a:t>Bonaparte Crossing the St. Bernard Pass,   </a:t>
            </a:r>
            <a:r>
              <a:rPr lang="en-US" dirty="0" smtClean="0"/>
              <a:t>1801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Art</a:t>
            </a:r>
            <a:endParaRPr lang="en-US" dirty="0"/>
          </a:p>
        </p:txBody>
      </p:sp>
      <p:sp>
        <p:nvSpPr>
          <p:cNvPr id="3" name="Content Placeholder 2"/>
          <p:cNvSpPr>
            <a:spLocks noGrp="1"/>
          </p:cNvSpPr>
          <p:nvPr>
            <p:ph idx="1"/>
          </p:nvPr>
        </p:nvSpPr>
        <p:spPr/>
        <p:txBody>
          <a:bodyPr/>
          <a:lstStyle/>
          <a:p>
            <a:r>
              <a:rPr lang="en-US" dirty="0" smtClean="0"/>
              <a:t>Balance </a:t>
            </a:r>
          </a:p>
          <a:p>
            <a:r>
              <a:rPr lang="en-US" dirty="0" smtClean="0"/>
              <a:t>Movement </a:t>
            </a:r>
          </a:p>
          <a:p>
            <a:r>
              <a:rPr lang="en-US" dirty="0" smtClean="0"/>
              <a:t>Rhythm</a:t>
            </a:r>
          </a:p>
          <a:p>
            <a:r>
              <a:rPr lang="en-US" dirty="0" smtClean="0"/>
              <a:t>Pattern</a:t>
            </a:r>
          </a:p>
          <a:p>
            <a:r>
              <a:rPr lang="en-US" dirty="0" smtClean="0"/>
              <a:t>Contrast</a:t>
            </a:r>
          </a:p>
          <a:p>
            <a:r>
              <a:rPr lang="en-US" dirty="0" smtClean="0"/>
              <a:t>Unity</a:t>
            </a:r>
          </a:p>
          <a:p>
            <a:r>
              <a:rPr lang="en-US" dirty="0" smtClean="0"/>
              <a:t>Emphasis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Balance </a:t>
            </a:r>
            <a:endParaRPr lang="en-US" sz="3200" dirty="0"/>
          </a:p>
        </p:txBody>
      </p:sp>
      <p:sp>
        <p:nvSpPr>
          <p:cNvPr id="9" name="Content Placeholder 8"/>
          <p:cNvSpPr>
            <a:spLocks noGrp="1"/>
          </p:cNvSpPr>
          <p:nvPr>
            <p:ph sz="half" idx="1"/>
          </p:nvPr>
        </p:nvSpPr>
        <p:spPr/>
        <p:txBody>
          <a:bodyPr/>
          <a:lstStyle/>
          <a:p>
            <a:r>
              <a:rPr lang="en-US" i="1" dirty="0"/>
              <a:t>d</a:t>
            </a:r>
            <a:r>
              <a:rPr lang="en-US" i="1" dirty="0" smtClean="0"/>
              <a:t>ef</a:t>
            </a:r>
            <a:r>
              <a:rPr lang="en-US" dirty="0" smtClean="0"/>
              <a:t>- refers to the visual weight of a work of art. It is the visual equilibrium of the elements that causes the image to appear balanced.  Balance can be either symmetrical or asymmetrical.  </a:t>
            </a:r>
            <a:endParaRPr lang="en-US" dirty="0"/>
          </a:p>
        </p:txBody>
      </p:sp>
      <p:pic>
        <p:nvPicPr>
          <p:cNvPr id="11" name="Content Placeholder 10" descr="genio-futurista-balla.jpg"/>
          <p:cNvPicPr>
            <a:picLocks noGrp="1" noChangeAspect="1"/>
          </p:cNvPicPr>
          <p:nvPr>
            <p:ph sz="half" idx="2"/>
          </p:nvPr>
        </p:nvPicPr>
        <p:blipFill>
          <a:blip r:embed="rId2"/>
          <a:srcRect t="-27466" b="-27466"/>
          <a:stretch>
            <a:fillRect/>
          </a:stretch>
        </p:blipFill>
        <p:spPr>
          <a:xfrm>
            <a:off x="4495800" y="1216274"/>
            <a:ext cx="403860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tell what type of balance?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Visually cut the picture in half either vertically or horizontally.  If the elements are the same size, color and value on both sides, then the image is symmetrical (formal).  If they are uneven then they are asymmetrically (informal) balanced. </a:t>
            </a:r>
            <a:endParaRPr lang="en-US" dirty="0"/>
          </a:p>
        </p:txBody>
      </p:sp>
      <p:pic>
        <p:nvPicPr>
          <p:cNvPr id="5" name="Content Placeholder 4" descr="rothko-no-2-19621.jpg"/>
          <p:cNvPicPr>
            <a:picLocks noGrp="1" noChangeAspect="1"/>
          </p:cNvPicPr>
          <p:nvPr>
            <p:ph sz="half" idx="2"/>
          </p:nvPr>
        </p:nvPicPr>
        <p:blipFill>
          <a:blip r:embed="rId2"/>
          <a:srcRect t="-2752" b="-2752"/>
          <a:stretch>
            <a:fillRect/>
          </a:stretch>
        </p:blipFill>
        <p:spPr/>
      </p:pic>
      <p:sp>
        <p:nvSpPr>
          <p:cNvPr id="6" name="TextBox 5"/>
          <p:cNvSpPr txBox="1"/>
          <p:nvPr/>
        </p:nvSpPr>
        <p:spPr>
          <a:xfrm>
            <a:off x="4902043" y="6132369"/>
            <a:ext cx="3611840" cy="369332"/>
          </a:xfrm>
          <a:prstGeom prst="rect">
            <a:avLst/>
          </a:prstGeom>
          <a:noFill/>
        </p:spPr>
        <p:txBody>
          <a:bodyPr wrap="square" rtlCol="0">
            <a:spAutoFit/>
          </a:bodyPr>
          <a:lstStyle/>
          <a:p>
            <a:r>
              <a:rPr lang="en-US" i="1" dirty="0" smtClean="0"/>
              <a:t>Mark Rothko Number 12, </a:t>
            </a:r>
            <a:r>
              <a:rPr lang="en-US" dirty="0" smtClean="0"/>
              <a:t> 1951</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Balance</a:t>
            </a:r>
            <a:endParaRPr lang="en-US" dirty="0"/>
          </a:p>
        </p:txBody>
      </p:sp>
      <p:pic>
        <p:nvPicPr>
          <p:cNvPr id="5" name="Content Placeholder 4" descr="691331801_694cafcce9.jpg"/>
          <p:cNvPicPr>
            <a:picLocks noGrp="1" noChangeAspect="1"/>
          </p:cNvPicPr>
          <p:nvPr>
            <p:ph sz="half" idx="1"/>
          </p:nvPr>
        </p:nvPicPr>
        <p:blipFill>
          <a:blip r:embed="rId2"/>
          <a:srcRect l="-2375" r="-2375"/>
          <a:stretch>
            <a:fillRect/>
          </a:stretch>
        </p:blipFill>
        <p:spPr/>
      </p:pic>
      <p:pic>
        <p:nvPicPr>
          <p:cNvPr id="8" name="Content Placeholder 7" descr="jan_van_eyck_0011.jpg"/>
          <p:cNvPicPr>
            <a:picLocks noGrp="1" noChangeAspect="1"/>
          </p:cNvPicPr>
          <p:nvPr>
            <p:ph sz="half" idx="2"/>
          </p:nvPr>
        </p:nvPicPr>
        <p:blipFill>
          <a:blip r:embed="rId3"/>
          <a:srcRect l="-11215" r="-11215"/>
          <a:stretch>
            <a:fillRect/>
          </a:stretch>
        </p:blipFill>
        <p:spPr>
          <a:xfrm>
            <a:off x="4648200" y="1631950"/>
            <a:ext cx="4038600" cy="4525963"/>
          </a:xfrm>
        </p:spPr>
      </p:pic>
      <p:sp>
        <p:nvSpPr>
          <p:cNvPr id="6" name="TextBox 5"/>
          <p:cNvSpPr txBox="1"/>
          <p:nvPr/>
        </p:nvSpPr>
        <p:spPr>
          <a:xfrm>
            <a:off x="285092" y="6157914"/>
            <a:ext cx="3978329" cy="646331"/>
          </a:xfrm>
          <a:prstGeom prst="rect">
            <a:avLst/>
          </a:prstGeom>
          <a:noFill/>
        </p:spPr>
        <p:txBody>
          <a:bodyPr wrap="square" rtlCol="0">
            <a:spAutoFit/>
          </a:bodyPr>
          <a:lstStyle/>
          <a:p>
            <a:r>
              <a:rPr lang="en-US" dirty="0" smtClean="0"/>
              <a:t>Hans </a:t>
            </a:r>
            <a:r>
              <a:rPr lang="en-US" dirty="0" err="1" smtClean="0"/>
              <a:t>Hofman</a:t>
            </a:r>
            <a:r>
              <a:rPr lang="en-US" dirty="0" smtClean="0"/>
              <a:t>,  </a:t>
            </a:r>
            <a:r>
              <a:rPr lang="en-US" i="1" dirty="0" smtClean="0"/>
              <a:t>The Veil in the Mirror, </a:t>
            </a:r>
            <a:r>
              <a:rPr lang="en-US" dirty="0" smtClean="0"/>
              <a:t>1952</a:t>
            </a:r>
            <a:endParaRPr lang="en-US" dirty="0"/>
          </a:p>
        </p:txBody>
      </p:sp>
      <p:sp>
        <p:nvSpPr>
          <p:cNvPr id="7" name="TextBox 6"/>
          <p:cNvSpPr txBox="1"/>
          <p:nvPr/>
        </p:nvSpPr>
        <p:spPr>
          <a:xfrm>
            <a:off x="4824290" y="6126163"/>
            <a:ext cx="3585922" cy="646331"/>
          </a:xfrm>
          <a:prstGeom prst="rect">
            <a:avLst/>
          </a:prstGeom>
          <a:noFill/>
        </p:spPr>
        <p:txBody>
          <a:bodyPr wrap="square" rtlCol="0">
            <a:spAutoFit/>
          </a:bodyPr>
          <a:lstStyle/>
          <a:p>
            <a:r>
              <a:rPr lang="en-US" dirty="0" smtClean="0"/>
              <a:t>Jan Van Eyck,  </a:t>
            </a:r>
            <a:r>
              <a:rPr lang="en-US" i="1" dirty="0" smtClean="0"/>
              <a:t>Portrait of Giovanni </a:t>
            </a:r>
            <a:r>
              <a:rPr lang="en-US" i="1" dirty="0" err="1" smtClean="0"/>
              <a:t>Arnolfini</a:t>
            </a:r>
            <a:r>
              <a:rPr lang="en-US" i="1" dirty="0" smtClean="0"/>
              <a:t> and Wife, </a:t>
            </a:r>
            <a:r>
              <a:rPr lang="en-US" dirty="0" smtClean="0"/>
              <a:t>1434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Balance</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Value Balance- small color values balance large neutral values. 	</a:t>
            </a:r>
            <a:endParaRPr lang="en-US" dirty="0"/>
          </a:p>
        </p:txBody>
      </p:sp>
      <p:pic>
        <p:nvPicPr>
          <p:cNvPr id="12" name="Content Placeholder 11" descr="1505_Leonardo_da_Vinci_Mona_Lisa-WR400.jpg"/>
          <p:cNvPicPr>
            <a:picLocks noGrp="1" noChangeAspect="1"/>
          </p:cNvPicPr>
          <p:nvPr>
            <p:ph sz="half" idx="2"/>
          </p:nvPr>
        </p:nvPicPr>
        <p:blipFill>
          <a:blip r:embed="rId2"/>
          <a:srcRect l="-32183" r="-32183"/>
          <a:stretch>
            <a:fillRect/>
          </a:stretch>
        </p:blipFill>
        <p:spPr/>
      </p:pic>
      <p:sp>
        <p:nvSpPr>
          <p:cNvPr id="7" name="Text Placeholder 6"/>
          <p:cNvSpPr>
            <a:spLocks noGrp="1"/>
          </p:cNvSpPr>
          <p:nvPr>
            <p:ph type="body" sz="quarter" idx="3"/>
          </p:nvPr>
        </p:nvSpPr>
        <p:spPr/>
        <p:txBody>
          <a:bodyPr>
            <a:normAutofit fontScale="92500" lnSpcReduction="20000"/>
          </a:bodyPr>
          <a:lstStyle/>
          <a:p>
            <a:r>
              <a:rPr lang="en-US" dirty="0" smtClean="0"/>
              <a:t>Radial Balance- all the elements radiate out from a central point. </a:t>
            </a:r>
            <a:endParaRPr lang="en-US" dirty="0"/>
          </a:p>
        </p:txBody>
      </p:sp>
      <p:pic>
        <p:nvPicPr>
          <p:cNvPr id="11" name="Content Placeholder 10" descr="3257095772_78a36c414d.jpg"/>
          <p:cNvPicPr>
            <a:picLocks noGrp="1" noChangeAspect="1"/>
          </p:cNvPicPr>
          <p:nvPr>
            <p:ph sz="quarter" idx="4"/>
          </p:nvPr>
        </p:nvPicPr>
        <p:blipFill>
          <a:blip r:embed="rId3"/>
          <a:srcRect l="-1145" r="-1145"/>
          <a:stretch>
            <a:fillRect/>
          </a:stretch>
        </p:blipFill>
        <p:spPr/>
      </p:pic>
      <p:sp>
        <p:nvSpPr>
          <p:cNvPr id="8" name="TextBox 7"/>
          <p:cNvSpPr txBox="1"/>
          <p:nvPr/>
        </p:nvSpPr>
        <p:spPr>
          <a:xfrm>
            <a:off x="703416" y="6265204"/>
            <a:ext cx="3585922" cy="369332"/>
          </a:xfrm>
          <a:prstGeom prst="rect">
            <a:avLst/>
          </a:prstGeom>
          <a:noFill/>
        </p:spPr>
        <p:txBody>
          <a:bodyPr wrap="square" rtlCol="0">
            <a:spAutoFit/>
          </a:bodyPr>
          <a:lstStyle/>
          <a:p>
            <a:r>
              <a:rPr lang="en-US" dirty="0" smtClean="0"/>
              <a:t>Leonardo Di Vinci,  </a:t>
            </a:r>
            <a:r>
              <a:rPr lang="en-US" i="1" dirty="0" smtClean="0"/>
              <a:t>Mona Lisa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Movement</a:t>
            </a:r>
            <a:endParaRPr lang="en-US" dirty="0"/>
          </a:p>
        </p:txBody>
      </p:sp>
      <p:sp>
        <p:nvSpPr>
          <p:cNvPr id="13" name="Content Placeholder 12"/>
          <p:cNvSpPr>
            <a:spLocks noGrp="1"/>
          </p:cNvSpPr>
          <p:nvPr>
            <p:ph sz="half" idx="1"/>
          </p:nvPr>
        </p:nvSpPr>
        <p:spPr/>
        <p:txBody>
          <a:bodyPr>
            <a:normAutofit lnSpcReduction="10000"/>
          </a:bodyPr>
          <a:lstStyle/>
          <a:p>
            <a:r>
              <a:rPr lang="en-US" i="1" dirty="0" smtClean="0"/>
              <a:t>Def</a:t>
            </a:r>
            <a:r>
              <a:rPr lang="en-US" dirty="0" smtClean="0"/>
              <a:t>. used by artists to direct viewers through their work, often to focal areas.  Such movement can be directed along lines, edges, shapes and colors within the art.  The eye moves most easily on paths of equal value.  </a:t>
            </a:r>
          </a:p>
        </p:txBody>
      </p:sp>
      <p:pic>
        <p:nvPicPr>
          <p:cNvPr id="15" name="Content Placeholder 14" descr="largebluehorses.jpg"/>
          <p:cNvPicPr>
            <a:picLocks noGrp="1" noChangeAspect="1"/>
          </p:cNvPicPr>
          <p:nvPr>
            <p:ph sz="half" idx="2"/>
          </p:nvPr>
        </p:nvPicPr>
        <p:blipFill>
          <a:blip r:embed="rId2"/>
          <a:srcRect t="-48651" b="-48651"/>
          <a:stretch>
            <a:fillRect/>
          </a:stretch>
        </p:blipFill>
        <p:spPr>
          <a:xfrm>
            <a:off x="4212861" y="1112326"/>
            <a:ext cx="4473939" cy="5013837"/>
          </a:xfrm>
        </p:spPr>
      </p:pic>
      <p:sp>
        <p:nvSpPr>
          <p:cNvPr id="5" name="TextBox 4"/>
          <p:cNvSpPr txBox="1"/>
          <p:nvPr/>
        </p:nvSpPr>
        <p:spPr>
          <a:xfrm>
            <a:off x="4798373" y="5756831"/>
            <a:ext cx="3585922" cy="646331"/>
          </a:xfrm>
          <a:prstGeom prst="rect">
            <a:avLst/>
          </a:prstGeom>
          <a:noFill/>
        </p:spPr>
        <p:txBody>
          <a:bodyPr wrap="square" rtlCol="0">
            <a:spAutoFit/>
          </a:bodyPr>
          <a:lstStyle/>
          <a:p>
            <a:r>
              <a:rPr lang="en-US" dirty="0" smtClean="0"/>
              <a:t>Franz Marc,  </a:t>
            </a:r>
            <a:r>
              <a:rPr lang="en-US" i="1" dirty="0" smtClean="0"/>
              <a:t> Large Blue Horses, 1911</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Point Perspective</a:t>
            </a:r>
            <a:endParaRPr lang="en-US" dirty="0"/>
          </a:p>
        </p:txBody>
      </p:sp>
      <p:sp>
        <p:nvSpPr>
          <p:cNvPr id="7" name="Content Placeholder 6"/>
          <p:cNvSpPr>
            <a:spLocks noGrp="1"/>
          </p:cNvSpPr>
          <p:nvPr>
            <p:ph sz="half" idx="1"/>
          </p:nvPr>
        </p:nvSpPr>
        <p:spPr/>
        <p:txBody>
          <a:bodyPr/>
          <a:lstStyle/>
          <a:p>
            <a:r>
              <a:rPr lang="en-US" dirty="0" smtClean="0"/>
              <a:t>Our eyes move into a painting when it contains 1-point perspective.  We are drawn in from the foreground into the background. </a:t>
            </a:r>
            <a:endParaRPr lang="en-US" dirty="0"/>
          </a:p>
        </p:txBody>
      </p:sp>
      <p:pic>
        <p:nvPicPr>
          <p:cNvPr id="9" name="Content Placeholder 8" descr="Vincent_Willem_van_Gogh_076.jpg"/>
          <p:cNvPicPr>
            <a:picLocks noGrp="1" noChangeAspect="1"/>
          </p:cNvPicPr>
          <p:nvPr>
            <p:ph sz="half" idx="2"/>
          </p:nvPr>
        </p:nvPicPr>
        <p:blipFill>
          <a:blip r:embed="rId2"/>
          <a:srcRect t="-22547" b="-22547"/>
          <a:stretch>
            <a:fillRect/>
          </a:stretch>
        </p:blipFill>
        <p:spPr>
          <a:xfrm>
            <a:off x="4119931" y="1008182"/>
            <a:ext cx="4566869" cy="5117982"/>
          </a:xfrm>
        </p:spPr>
      </p:pic>
      <p:sp>
        <p:nvSpPr>
          <p:cNvPr id="5" name="TextBox 4"/>
          <p:cNvSpPr txBox="1"/>
          <p:nvPr/>
        </p:nvSpPr>
        <p:spPr>
          <a:xfrm>
            <a:off x="4668785" y="5578371"/>
            <a:ext cx="3611840" cy="369332"/>
          </a:xfrm>
          <a:prstGeom prst="rect">
            <a:avLst/>
          </a:prstGeom>
          <a:noFill/>
        </p:spPr>
        <p:txBody>
          <a:bodyPr wrap="square" rtlCol="0">
            <a:spAutoFit/>
          </a:bodyPr>
          <a:lstStyle/>
          <a:p>
            <a:r>
              <a:rPr lang="en-US" dirty="0" smtClean="0"/>
              <a:t>Vincent Van Gogh, </a:t>
            </a:r>
            <a:r>
              <a:rPr lang="en-US" i="1" dirty="0" smtClean="0"/>
              <a:t>The Night Café</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TotalTime>
  <Words>982</Words>
  <Application>Microsoft Office PowerPoint</Application>
  <PresentationFormat>On-screen Show (4:3)</PresentationFormat>
  <Paragraphs>98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Principles of Art &amp; Design</vt:lpstr>
      <vt:lpstr>The Principles </vt:lpstr>
      <vt:lpstr>Principles of Art</vt:lpstr>
      <vt:lpstr>Balance </vt:lpstr>
      <vt:lpstr>How can you tell what type of balance?</vt:lpstr>
      <vt:lpstr>Examples of Balance</vt:lpstr>
      <vt:lpstr>Other types of Balance</vt:lpstr>
      <vt:lpstr>Movement</vt:lpstr>
      <vt:lpstr>One Point Perspective</vt:lpstr>
      <vt:lpstr>More examples</vt:lpstr>
      <vt:lpstr>Rhythm</vt:lpstr>
      <vt:lpstr>Examples</vt:lpstr>
      <vt:lpstr>Types of Rhythm</vt:lpstr>
      <vt:lpstr>Contrast</vt:lpstr>
      <vt:lpstr>Value Contrast</vt:lpstr>
      <vt:lpstr>Color contrast</vt:lpstr>
      <vt:lpstr>Textural Contrast</vt:lpstr>
      <vt:lpstr>Emphasis</vt:lpstr>
      <vt:lpstr>Examples of Emphasis</vt:lpstr>
      <vt:lpstr>Color Dominance</vt:lpstr>
      <vt:lpstr>Pattern</vt:lpstr>
      <vt:lpstr>Planned patterns-  often occurring in fabrics</vt:lpstr>
      <vt:lpstr>Radial Patterns often occur in nature</vt:lpstr>
      <vt:lpstr>Unity</vt:lpstr>
      <vt:lpstr>Proximity is a way to achieve visual unity.  </vt:lpstr>
      <vt:lpstr>An overall surface treatment creates a very strong sense of unity.  </vt:lpstr>
      <vt:lpstr>Overall intense colors, repeated shapes or consistently hard edges create unity . </vt:lpstr>
      <vt:lpstr>A dominant color will also unify a painting.   </vt:lpstr>
    </vt:vector>
  </TitlesOfParts>
  <Company>Croton-Harmon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Art &amp; Design</dc:title>
  <dc:creator>Nicole Ezagui</dc:creator>
  <cp:lastModifiedBy>default</cp:lastModifiedBy>
  <cp:revision>61</cp:revision>
  <dcterms:created xsi:type="dcterms:W3CDTF">2010-09-12T02:43:16Z</dcterms:created>
  <dcterms:modified xsi:type="dcterms:W3CDTF">2010-09-13T17:37:25Z</dcterms:modified>
</cp:coreProperties>
</file>