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283" r:id="rId3"/>
    <p:sldId id="288" r:id="rId4"/>
    <p:sldId id="289" r:id="rId5"/>
    <p:sldId id="290" r:id="rId6"/>
    <p:sldId id="291" r:id="rId7"/>
    <p:sldId id="292" r:id="rId8"/>
    <p:sldId id="29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entury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entury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entury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entury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entury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Century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Century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Century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Century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CC"/>
    <a:srgbClr val="FFCCFF"/>
    <a:srgbClr val="993300"/>
    <a:srgbClr val="720000"/>
    <a:srgbClr val="990000"/>
    <a:srgbClr val="4B0096"/>
    <a:srgbClr val="0000FF"/>
    <a:srgbClr val="FF0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14" autoAdjust="0"/>
  </p:normalViewPr>
  <p:slideViewPr>
    <p:cSldViewPr showGuides="1">
      <p:cViewPr varScale="1">
        <p:scale>
          <a:sx n="88" d="100"/>
          <a:sy n="88" d="100"/>
        </p:scale>
        <p:origin x="-10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547E9671-4BEE-4D62-A9C7-FE4AAE42C3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8DADE048-7EDF-4708-B87B-026143182B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8F0D-4FF1-4030-8CBC-CF2285E92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C87F-2A4F-4140-AD59-C8C272683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1D582-AB31-4ABF-9D3A-32047246D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DF050-402F-47D4-BC92-FB4545821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676F3-4601-4B37-A181-71FB484E6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71057-D4B4-4495-9B92-B113325A4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17EC0-F04C-44B1-8EE5-B5F93DBD6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C701B-145C-4838-83BC-BDF0DCC64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3319A-0700-4FA0-BFB2-ABB05B4D9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C6EC9-D3F3-4083-9E40-6132DAB92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CC81E-32F2-4B3F-9110-24EAFF8C3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014FF209-EC50-4940-9DF4-D7AD240BF7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rank.harvard.edu/~paulh/unpublished/jfk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sdoj.gov/de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f.treas.gov/firearms/index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usps.com/websites/depart/inspect/welcome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-112713"/>
            <a:ext cx="9144000" cy="6970713"/>
          </a:xfrm>
          <a:prstGeom prst="rect">
            <a:avLst/>
          </a:prstGeom>
          <a:noFill/>
        </p:spPr>
      </p:pic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8458200" cy="1181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The Organization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276600" y="2362200"/>
            <a:ext cx="26670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of a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0" y="3657600"/>
            <a:ext cx="91440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Crime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638800" cy="990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Biology Unit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8915400" cy="230832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Arial" charset="0"/>
              </a:rPr>
              <a:t>Applies </a:t>
            </a:r>
            <a:r>
              <a:rPr lang="en-US" sz="3600" dirty="0" smtClean="0">
                <a:latin typeface="Arial" charset="0"/>
              </a:rPr>
              <a:t>principles of biology to examine, compare, and identify: bloodstains, bodily fluids, hairs, fibers</a:t>
            </a:r>
            <a:r>
              <a:rPr lang="en-US" sz="3600" dirty="0" smtClean="0">
                <a:latin typeface="Arial" charset="0"/>
              </a:rPr>
              <a:t> and botanical materials.</a:t>
            </a:r>
            <a:endParaRPr lang="en-US" sz="3600" dirty="0">
              <a:latin typeface="Arial" charset="0"/>
            </a:endParaRPr>
          </a:p>
        </p:txBody>
      </p:sp>
      <p:pic>
        <p:nvPicPr>
          <p:cNvPr id="44039" name="Picture 7" descr="pi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0"/>
            <a:ext cx="4495800" cy="2514600"/>
          </a:xfrm>
          <a:prstGeom prst="rect">
            <a:avLst/>
          </a:prstGeom>
          <a:noFill/>
        </p:spPr>
      </p:pic>
      <p:pic>
        <p:nvPicPr>
          <p:cNvPr id="44041" name="Picture 9" descr="bl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0" y="3810000"/>
            <a:ext cx="2114550" cy="2514600"/>
          </a:xfrm>
          <a:prstGeom prst="rect">
            <a:avLst/>
          </a:prstGeom>
          <a:noFill/>
        </p:spPr>
      </p:pic>
      <p:pic>
        <p:nvPicPr>
          <p:cNvPr id="44043" name="Picture 11" descr="h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810000"/>
            <a:ext cx="4572000" cy="2527300"/>
          </a:xfrm>
          <a:prstGeom prst="rect">
            <a:avLst/>
          </a:prstGeom>
          <a:noFill/>
        </p:spPr>
      </p:pic>
      <p:pic>
        <p:nvPicPr>
          <p:cNvPr id="44045" name="Picture 13" descr="fib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810000"/>
            <a:ext cx="4591050" cy="2514600"/>
          </a:xfrm>
          <a:prstGeom prst="rect">
            <a:avLst/>
          </a:prstGeom>
          <a:noFill/>
        </p:spPr>
      </p:pic>
      <p:pic>
        <p:nvPicPr>
          <p:cNvPr id="44047" name="Picture 15" descr="woo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733800"/>
            <a:ext cx="4614863" cy="2590800"/>
          </a:xfrm>
          <a:prstGeom prst="rect">
            <a:avLst/>
          </a:prstGeom>
          <a:noFill/>
        </p:spPr>
      </p:pic>
      <p:pic>
        <p:nvPicPr>
          <p:cNvPr id="44049" name="Picture 17" descr="poll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733800"/>
            <a:ext cx="4648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495800" cy="990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Firearms Unit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12725" y="1441450"/>
            <a:ext cx="8931275" cy="156966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Tests </a:t>
            </a:r>
            <a:r>
              <a:rPr lang="en-US" sz="3200" dirty="0" smtClean="0">
                <a:latin typeface="Arial" charset="0"/>
              </a:rPr>
              <a:t>firearms</a:t>
            </a:r>
            <a:r>
              <a:rPr lang="en-US" sz="3200" dirty="0">
                <a:latin typeface="Arial" charset="0"/>
              </a:rPr>
              <a:t>, discharged bullets, cartridge cases, shotgun shells, </a:t>
            </a:r>
            <a:r>
              <a:rPr lang="en-US" sz="3200" dirty="0" smtClean="0">
                <a:latin typeface="Arial" charset="0"/>
              </a:rPr>
              <a:t>and ammunition</a:t>
            </a:r>
            <a:r>
              <a:rPr lang="en-US" sz="3200" dirty="0" smtClean="0">
                <a:latin typeface="Arial" charset="0"/>
              </a:rPr>
              <a:t>. Analyze</a:t>
            </a:r>
            <a:r>
              <a:rPr lang="en-US" sz="3200" dirty="0" smtClean="0">
                <a:latin typeface="Arial" charset="0"/>
              </a:rPr>
              <a:t>s tool marks</a:t>
            </a:r>
            <a:endParaRPr lang="en-US" sz="3200" dirty="0">
              <a:latin typeface="Arial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36525" y="3230701"/>
            <a:ext cx="5502275" cy="218521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dirty="0" smtClean="0">
                <a:latin typeface="Arial" charset="0"/>
              </a:rPr>
              <a:t>Examines garments and other objects to detect firearm discharge residues.</a:t>
            </a:r>
            <a:r>
              <a:rPr lang="en-US" sz="3600" dirty="0" smtClean="0">
                <a:latin typeface="Arial" charset="0"/>
              </a:rPr>
              <a:t> </a:t>
            </a:r>
          </a:p>
          <a:p>
            <a:pPr algn="ctr"/>
            <a:endParaRPr lang="en-US" sz="3600" dirty="0">
              <a:latin typeface="Arial" charset="0"/>
            </a:endParaRPr>
          </a:p>
        </p:txBody>
      </p:sp>
      <p:pic>
        <p:nvPicPr>
          <p:cNvPr id="45065" name="Picture 9" descr="Photo of test firing a handgun from the Firearms Section"/>
          <p:cNvPicPr>
            <a:picLocks noChangeAspect="1" noChangeArrowheads="1"/>
          </p:cNvPicPr>
          <p:nvPr/>
        </p:nvPicPr>
        <p:blipFill>
          <a:blip r:embed="rId3" cstate="print"/>
          <a:srcRect t="18018"/>
          <a:stretch>
            <a:fillRect/>
          </a:stretch>
        </p:blipFill>
        <p:spPr bwMode="auto">
          <a:xfrm>
            <a:off x="5783262" y="3038475"/>
            <a:ext cx="3124200" cy="3781425"/>
          </a:xfrm>
          <a:prstGeom prst="rect">
            <a:avLst/>
          </a:prstGeom>
          <a:noFill/>
        </p:spPr>
      </p:pic>
      <p:pic>
        <p:nvPicPr>
          <p:cNvPr id="45071" name="Picture 15" descr="high speed photograph of bullet being shot from g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262" y="3038475"/>
            <a:ext cx="3114675" cy="3781425"/>
          </a:xfrm>
          <a:prstGeom prst="rect">
            <a:avLst/>
          </a:prstGeom>
          <a:noFill/>
        </p:spPr>
      </p:pic>
      <p:pic>
        <p:nvPicPr>
          <p:cNvPr id="45073" name="Picture 17" descr="Shotgun Shells"/>
          <p:cNvPicPr>
            <a:picLocks noChangeAspect="1" noChangeArrowheads="1"/>
          </p:cNvPicPr>
          <p:nvPr/>
        </p:nvPicPr>
        <p:blipFill>
          <a:blip r:embed="rId5" cstate="print"/>
          <a:srcRect l="24870" t="14244" b="14244"/>
          <a:stretch>
            <a:fillRect/>
          </a:stretch>
        </p:blipFill>
        <p:spPr bwMode="auto">
          <a:xfrm>
            <a:off x="5783262" y="3038475"/>
            <a:ext cx="3132138" cy="3819525"/>
          </a:xfrm>
          <a:prstGeom prst="rect">
            <a:avLst/>
          </a:prstGeom>
          <a:noFill/>
        </p:spPr>
      </p:pic>
      <p:pic>
        <p:nvPicPr>
          <p:cNvPr id="45075" name="Picture 19" descr="fig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8462" y="3038475"/>
            <a:ext cx="3429000" cy="3810000"/>
          </a:xfrm>
          <a:prstGeom prst="rect">
            <a:avLst/>
          </a:prstGeom>
          <a:noFill/>
        </p:spPr>
      </p:pic>
      <p:pic>
        <p:nvPicPr>
          <p:cNvPr id="45077" name="Picture 21" descr="wi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4662" y="3038475"/>
            <a:ext cx="3352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-112713"/>
            <a:ext cx="9144000" cy="6970713"/>
          </a:xfrm>
          <a:prstGeom prst="rect">
            <a:avLst/>
          </a:prstGeom>
          <a:noFill/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80772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Document Examination Unit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0" y="1325940"/>
            <a:ext cx="9144000" cy="156966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Studies handwriting and typewriting </a:t>
            </a:r>
            <a:r>
              <a:rPr lang="en-US" sz="3200" dirty="0" smtClean="0">
                <a:latin typeface="Arial" charset="0"/>
              </a:rPr>
              <a:t>on </a:t>
            </a:r>
            <a:r>
              <a:rPr lang="en-US" sz="3200" dirty="0">
                <a:latin typeface="Arial" charset="0"/>
              </a:rPr>
              <a:t>documents </a:t>
            </a:r>
            <a:r>
              <a:rPr lang="en-US" sz="3200" dirty="0" smtClean="0">
                <a:latin typeface="Arial" charset="0"/>
              </a:rPr>
              <a:t>to </a:t>
            </a:r>
            <a:r>
              <a:rPr lang="en-US" sz="3200" dirty="0">
                <a:latin typeface="Arial" charset="0"/>
              </a:rPr>
              <a:t>ascertain authenticity and/or source.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648200" y="2921000"/>
            <a:ext cx="4267200" cy="2062103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Arial" charset="0"/>
              </a:rPr>
              <a:t>Analyzes </a:t>
            </a:r>
            <a:r>
              <a:rPr lang="en-US" sz="3200" dirty="0">
                <a:latin typeface="Arial" charset="0"/>
              </a:rPr>
              <a:t>indented writing, </a:t>
            </a:r>
            <a:r>
              <a:rPr lang="en-US" sz="3200" dirty="0" smtClean="0">
                <a:latin typeface="Arial" charset="0"/>
              </a:rPr>
              <a:t>erasures</a:t>
            </a:r>
            <a:r>
              <a:rPr lang="en-US" sz="3200" dirty="0">
                <a:latin typeface="Arial" charset="0"/>
              </a:rPr>
              <a:t>, and burned or charred documents.</a:t>
            </a:r>
          </a:p>
        </p:txBody>
      </p:sp>
      <p:pic>
        <p:nvPicPr>
          <p:cNvPr id="46091" name="Picture 11" descr="handwri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92463"/>
            <a:ext cx="4267200" cy="3455987"/>
          </a:xfrm>
          <a:prstGeom prst="rect">
            <a:avLst/>
          </a:prstGeom>
          <a:noFill/>
        </p:spPr>
      </p:pic>
      <p:pic>
        <p:nvPicPr>
          <p:cNvPr id="46093" name="Picture 13" descr="Three type samples"/>
          <p:cNvPicPr>
            <a:picLocks noChangeAspect="1" noChangeArrowheads="1"/>
          </p:cNvPicPr>
          <p:nvPr/>
        </p:nvPicPr>
        <p:blipFill>
          <a:blip r:embed="rId4" cstate="print"/>
          <a:srcRect b="31070"/>
          <a:stretch>
            <a:fillRect/>
          </a:stretch>
        </p:blipFill>
        <p:spPr bwMode="auto">
          <a:xfrm>
            <a:off x="228600" y="3200400"/>
            <a:ext cx="4267200" cy="3478213"/>
          </a:xfrm>
          <a:prstGeom prst="rect">
            <a:avLst/>
          </a:prstGeom>
          <a:noFill/>
        </p:spPr>
      </p:pic>
      <p:pic>
        <p:nvPicPr>
          <p:cNvPr id="46095" name="Picture 15" descr="Detect obliterations and alteration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0"/>
            <a:ext cx="4267200" cy="3810000"/>
          </a:xfrm>
          <a:prstGeom prst="rect">
            <a:avLst/>
          </a:prstGeom>
          <a:noFill/>
        </p:spPr>
      </p:pic>
      <p:pic>
        <p:nvPicPr>
          <p:cNvPr id="46097" name="Picture 17" descr="25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124200"/>
            <a:ext cx="4267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0" y="1981200"/>
            <a:ext cx="9144000" cy="2514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Optional Crime Lab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</p:spPr>
      </p:pic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6388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Toxicology Unit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5105400" cy="3970318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Arial" charset="0"/>
              </a:rPr>
              <a:t>Associated with medical examiner or coroner’s office.  Examines body fluids and organs for the presence </a:t>
            </a:r>
            <a:r>
              <a:rPr lang="en-US" sz="3600" dirty="0" smtClean="0">
                <a:latin typeface="Arial" charset="0"/>
              </a:rPr>
              <a:t>of </a:t>
            </a:r>
            <a:r>
              <a:rPr lang="en-US" sz="3600" dirty="0">
                <a:latin typeface="Arial" charset="0"/>
              </a:rPr>
              <a:t>drugs and poison.</a:t>
            </a:r>
          </a:p>
        </p:txBody>
      </p:sp>
      <p:pic>
        <p:nvPicPr>
          <p:cNvPr id="48134" name="Picture 6" descr="toxic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59568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</p:spPr>
      </p:pic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8486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Latent Fingerprint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41325" y="2127250"/>
            <a:ext cx="3597275" cy="415498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Arial" charset="0"/>
              </a:rPr>
              <a:t>Processes and examines evidence for latent fingerprints.</a:t>
            </a:r>
          </a:p>
        </p:txBody>
      </p:sp>
      <p:pic>
        <p:nvPicPr>
          <p:cNvPr id="49162" name="Picture 10" descr="SAFISFPrintComp330-3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0"/>
            <a:ext cx="492442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</p:spPr>
      </p:pic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4770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Polygraph Unit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7200" y="2514600"/>
            <a:ext cx="3444875" cy="3140075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Trained personnel utilize the polygraph or lie detector.</a:t>
            </a:r>
          </a:p>
        </p:txBody>
      </p:sp>
      <p:pic>
        <p:nvPicPr>
          <p:cNvPr id="50184" name="Picture 8" descr="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114800" cy="4733925"/>
          </a:xfrm>
          <a:prstGeom prst="rect">
            <a:avLst/>
          </a:prstGeom>
          <a:noFill/>
        </p:spPr>
      </p:pic>
      <p:pic>
        <p:nvPicPr>
          <p:cNvPr id="50186" name="Picture 10" descr="Person getting polygraph 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4114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0104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Voiceprint Analysis Unit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8610600" cy="2289175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Arial" charset="0"/>
              </a:rPr>
              <a:t>Analyses telephoned and tape-recorded messages with instruments that transform speech into visual graphic displays called voiceprints.</a:t>
            </a:r>
          </a:p>
        </p:txBody>
      </p:sp>
      <p:pic>
        <p:nvPicPr>
          <p:cNvPr id="51208" name="Picture 8" descr="jfk1_sma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8000" contrast="8000"/>
          </a:blip>
          <a:srcRect/>
          <a:stretch>
            <a:fillRect/>
          </a:stretch>
        </p:blipFill>
        <p:spPr bwMode="auto">
          <a:xfrm>
            <a:off x="457200" y="3810000"/>
            <a:ext cx="838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</p:spPr>
      </p:pic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5438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Evidence Collection Unit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2830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Arial" charset="0"/>
              </a:rPr>
              <a:t>Specialized units that collect evidence at crime scenes in order to keep the evidence in its best condition for forensic analysis at the lab.</a:t>
            </a:r>
          </a:p>
        </p:txBody>
      </p:sp>
      <p:pic>
        <p:nvPicPr>
          <p:cNvPr id="52232" name="Picture 8" descr="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650" y="2362200"/>
            <a:ext cx="3308350" cy="4267200"/>
          </a:xfrm>
          <a:prstGeom prst="rect">
            <a:avLst/>
          </a:prstGeom>
          <a:noFill/>
        </p:spPr>
      </p:pic>
      <p:pic>
        <p:nvPicPr>
          <p:cNvPr id="52234" name="Picture 10" descr="investigate-r15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362200"/>
            <a:ext cx="3429000" cy="4295775"/>
          </a:xfrm>
          <a:prstGeom prst="rect">
            <a:avLst/>
          </a:prstGeom>
          <a:noFill/>
        </p:spPr>
      </p:pic>
      <p:pic>
        <p:nvPicPr>
          <p:cNvPr id="52236" name="Picture 12" descr="csr-evidcollectio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133600"/>
            <a:ext cx="4403725" cy="4724400"/>
          </a:xfrm>
          <a:prstGeom prst="rect">
            <a:avLst/>
          </a:prstGeom>
          <a:noFill/>
        </p:spPr>
      </p:pic>
      <p:pic>
        <p:nvPicPr>
          <p:cNvPr id="52238" name="Picture 14" descr="csr-evidenceco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133600"/>
            <a:ext cx="4400550" cy="4724400"/>
          </a:xfrm>
          <a:prstGeom prst="rect">
            <a:avLst/>
          </a:prstGeom>
          <a:noFill/>
        </p:spPr>
      </p:pic>
      <p:pic>
        <p:nvPicPr>
          <p:cNvPr id="52240" name="Picture 16" descr="csr-printki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057400"/>
            <a:ext cx="4495800" cy="4800600"/>
          </a:xfrm>
          <a:prstGeom prst="rect">
            <a:avLst/>
          </a:prstGeom>
          <a:noFill/>
        </p:spPr>
      </p:pic>
      <p:pic>
        <p:nvPicPr>
          <p:cNvPr id="52242" name="Picture 18" descr="eviden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-112713"/>
            <a:ext cx="9144000" cy="6970713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Arial" charset="0"/>
              </a:rPr>
              <a:t>Approximate</a:t>
            </a:r>
            <a:r>
              <a:rPr lang="en-US" sz="3600" dirty="0" smtClean="0">
                <a:latin typeface="Arial" charset="0"/>
              </a:rPr>
              <a:t>ly 320 public crime labs currently operate at various levels of government.  </a:t>
            </a:r>
          </a:p>
          <a:p>
            <a:pPr algn="ctr"/>
            <a:endParaRPr lang="en-US" sz="3600" dirty="0" smtClean="0">
              <a:latin typeface="Arial" charset="0"/>
            </a:endParaRPr>
          </a:p>
          <a:p>
            <a:pPr algn="ctr"/>
            <a:r>
              <a:rPr lang="en-US" sz="3600" dirty="0" smtClean="0">
                <a:latin typeface="Arial" charset="0"/>
              </a:rPr>
              <a:t>Number of labs has tripled </a:t>
            </a:r>
            <a:r>
              <a:rPr lang="en-US" sz="3600" dirty="0">
                <a:latin typeface="Arial" charset="0"/>
              </a:rPr>
              <a:t>since 1966</a:t>
            </a:r>
            <a:r>
              <a:rPr lang="en-US" sz="3600" dirty="0" smtClean="0">
                <a:latin typeface="Arial" charset="0"/>
              </a:rPr>
              <a:t>.</a:t>
            </a:r>
          </a:p>
          <a:p>
            <a:pPr algn="ctr"/>
            <a:endParaRPr lang="en-US" sz="3600" dirty="0" smtClean="0">
              <a:latin typeface="Arial" charset="0"/>
            </a:endParaRPr>
          </a:p>
          <a:p>
            <a:pPr algn="ctr"/>
            <a:r>
              <a:rPr lang="en-US" sz="5400" dirty="0" smtClean="0">
                <a:latin typeface="Arial" charset="0"/>
              </a:rPr>
              <a:t>Why?</a:t>
            </a:r>
            <a:endParaRPr lang="en-US" sz="54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59400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Four main reasons: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1 – Increase in crime rates</a:t>
            </a:r>
          </a:p>
          <a:p>
            <a:pPr algn="ctr"/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200" dirty="0" smtClean="0">
                <a:solidFill>
                  <a:srgbClr val="FFFFCC"/>
                </a:solidFill>
                <a:latin typeface="+mn-lt"/>
              </a:rPr>
              <a:t>2 – Increase in drug related arrests</a:t>
            </a:r>
          </a:p>
          <a:p>
            <a:pPr algn="ctr"/>
            <a:r>
              <a:rPr lang="en-US" sz="3200" dirty="0" smtClean="0">
                <a:solidFill>
                  <a:srgbClr val="FFFFCC"/>
                </a:solidFill>
                <a:latin typeface="+mn-lt"/>
              </a:rPr>
              <a:t>(require chemical analysis for prosecution)</a:t>
            </a:r>
          </a:p>
          <a:p>
            <a:pPr algn="ctr"/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200" dirty="0" smtClean="0">
                <a:solidFill>
                  <a:srgbClr val="99FFCC"/>
                </a:solidFill>
                <a:latin typeface="+mn-lt"/>
              </a:rPr>
              <a:t>3 – Introduction of the Miranda Law</a:t>
            </a:r>
          </a:p>
          <a:p>
            <a:pPr algn="ctr"/>
            <a:r>
              <a:rPr lang="en-US" sz="3200" dirty="0" smtClean="0">
                <a:solidFill>
                  <a:srgbClr val="99FFCC"/>
                </a:solidFill>
                <a:latin typeface="+mn-lt"/>
              </a:rPr>
              <a:t>(decline in use of confessions)</a:t>
            </a:r>
          </a:p>
          <a:p>
            <a:pPr algn="ctr"/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200" dirty="0" smtClean="0">
                <a:solidFill>
                  <a:srgbClr val="FFCCFF"/>
                </a:solidFill>
                <a:latin typeface="+mn-lt"/>
              </a:rPr>
              <a:t>4 – Supreme Court emphasis on the need for scientific evidence in successful prosecution of cases</a:t>
            </a:r>
            <a:endParaRPr lang="en-US" sz="3600" dirty="0">
              <a:solidFill>
                <a:srgbClr val="FFCCFF"/>
              </a:solidFill>
              <a:latin typeface="+mn-lt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685800" y="1981200"/>
            <a:ext cx="457200" cy="381000"/>
          </a:xfrm>
          <a:prstGeom prst="star5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allAtOnce"/>
      <p:bldP spid="5" grpId="0" uiExpand="1" build="allAtOnce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-112713"/>
            <a:ext cx="9144000" cy="6970713"/>
          </a:xfrm>
          <a:prstGeom prst="rect">
            <a:avLst/>
          </a:prstGeom>
          <a:noFill/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2296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Four </a:t>
            </a:r>
            <a:r>
              <a:rPr lang="en-US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Major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228600" y="1981200"/>
            <a:ext cx="8915400" cy="17668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Federal Crime Labs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8600" y="3886200"/>
            <a:ext cx="8686800" cy="212365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charset="0"/>
              </a:rPr>
              <a:t>Provide expertise in investigative matters to local agencies upon request.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fbi"/>
          <p:cNvPicPr>
            <a:picLocks noChangeAspect="1" noChangeArrowheads="1"/>
          </p:cNvPicPr>
          <p:nvPr/>
        </p:nvPicPr>
        <p:blipFill>
          <a:blip r:embed="rId2" cstate="print">
            <a:lum bright="62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9" name="Picture 5" descr="f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905000" cy="1828800"/>
          </a:xfrm>
          <a:prstGeom prst="rect">
            <a:avLst/>
          </a:prstGeom>
          <a:noFill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057400" y="228600"/>
            <a:ext cx="3733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latin typeface="Arial" charset="0"/>
              </a:rPr>
              <a:t>The Federal Bureau of Investigation</a:t>
            </a:r>
          </a:p>
        </p:txBody>
      </p:sp>
      <p:pic>
        <p:nvPicPr>
          <p:cNvPr id="36872" name="Picture 8" descr="fb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166813" cy="1600200"/>
          </a:xfrm>
          <a:prstGeom prst="rect">
            <a:avLst/>
          </a:prstGeom>
          <a:noFill/>
        </p:spPr>
      </p:pic>
      <p:pic>
        <p:nvPicPr>
          <p:cNvPr id="36874" name="Picture 10" descr="scully-fbi"/>
          <p:cNvPicPr>
            <a:picLocks noChangeAspect="1" noChangeArrowheads="1"/>
          </p:cNvPicPr>
          <p:nvPr/>
        </p:nvPicPr>
        <p:blipFill>
          <a:blip r:embed="rId5" cstate="print"/>
          <a:srcRect b="63530"/>
          <a:stretch>
            <a:fillRect/>
          </a:stretch>
        </p:blipFill>
        <p:spPr bwMode="auto">
          <a:xfrm>
            <a:off x="2819400" y="2590800"/>
            <a:ext cx="2057400" cy="1181100"/>
          </a:xfrm>
          <a:prstGeom prst="rect">
            <a:avLst/>
          </a:prstGeom>
          <a:noFill/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88925" y="4038600"/>
            <a:ext cx="8626475" cy="212365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charset="0"/>
              </a:rPr>
              <a:t>Associated with the Dept. of Justice – Has the largest crime lab in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Image of the seal of the DEA - click to go to their websi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837" y="0"/>
            <a:ext cx="5008563" cy="5181600"/>
          </a:xfrm>
          <a:prstGeom prst="rect">
            <a:avLst/>
          </a:prstGeom>
          <a:noFill/>
        </p:spPr>
      </p:pic>
      <p:pic>
        <p:nvPicPr>
          <p:cNvPr id="37897" name="Picture 9" descr="dea-tee-l"/>
          <p:cNvPicPr>
            <a:picLocks noChangeAspect="1" noChangeArrowheads="1"/>
          </p:cNvPicPr>
          <p:nvPr/>
        </p:nvPicPr>
        <p:blipFill>
          <a:blip r:embed="rId4" cstate="print"/>
          <a:srcRect l="39799" b="12973"/>
          <a:stretch>
            <a:fillRect/>
          </a:stretch>
        </p:blipFill>
        <p:spPr bwMode="auto">
          <a:xfrm>
            <a:off x="0" y="152400"/>
            <a:ext cx="2282825" cy="1839912"/>
          </a:xfrm>
          <a:prstGeom prst="rect">
            <a:avLst/>
          </a:prstGeom>
          <a:noFill/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028700" y="4191000"/>
            <a:ext cx="7086600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Analyzes drugs seized in violation of federal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laws.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a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33913" cy="4724400"/>
          </a:xfrm>
          <a:prstGeom prst="rect">
            <a:avLst/>
          </a:prstGeom>
          <a:noFill/>
        </p:spPr>
      </p:pic>
      <p:pic>
        <p:nvPicPr>
          <p:cNvPr id="38919" name="Picture 7" descr="www.atf.treas.gov/firearms/index.ht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9478" t="15485" r="56766" b="30968"/>
          <a:stretch>
            <a:fillRect/>
          </a:stretch>
        </p:blipFill>
        <p:spPr bwMode="auto">
          <a:xfrm>
            <a:off x="533400" y="5029200"/>
            <a:ext cx="3657600" cy="1484313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419600" y="60325"/>
            <a:ext cx="4724400" cy="5940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Associated with the Dept. of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Treasury.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Analyzes:</a:t>
            </a:r>
          </a:p>
          <a:p>
            <a:pPr algn="ctr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Alcoholic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beverages 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Documents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relating to tax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law</a:t>
            </a:r>
          </a:p>
          <a:p>
            <a:pPr algn="ctr">
              <a:buFontTx/>
              <a:buChar char="-"/>
            </a:pPr>
            <a:endParaRPr lang="en-US" sz="36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Weapons and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explosive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devices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Inspection Service Home P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2581275" cy="2581275"/>
          </a:xfrm>
          <a:prstGeom prst="rect">
            <a:avLst/>
          </a:prstGeom>
          <a:noFill/>
        </p:spPr>
      </p:pic>
      <p:pic>
        <p:nvPicPr>
          <p:cNvPr id="39943" name="Picture 7" descr="United States Postal Inspection Serv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28600"/>
            <a:ext cx="6453188" cy="728663"/>
          </a:xfrm>
          <a:prstGeom prst="rect">
            <a:avLst/>
          </a:prstGeom>
          <a:noFill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590800" y="838200"/>
            <a:ext cx="280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Arial" charset="0"/>
              </a:rPr>
              <a:t>Crime Lab</a:t>
            </a:r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39946" name="Picture 10" descr="bombsearch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4825"/>
            <a:ext cx="4038600" cy="3546475"/>
          </a:xfrm>
          <a:prstGeom prst="rect">
            <a:avLst/>
          </a:prstGeom>
          <a:noFill/>
        </p:spPr>
      </p:pic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419600" y="1542395"/>
            <a:ext cx="4495800" cy="440120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Deals with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investigations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relating to the postal service, i.e. letter bombs, questioned documents,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</p:spPr>
      </p:pic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9154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Services of the Crime Lab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1752600"/>
            <a:ext cx="937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993300"/>
                </a:solidFill>
                <a:latin typeface="Arial" charset="0"/>
              </a:rPr>
              <a:t>Can vary in different communities due to: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447800" y="2590800"/>
            <a:ext cx="5915025" cy="70167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Variations in local laws.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28600" y="3429000"/>
            <a:ext cx="8915400" cy="192087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Different capabilities and functions of the organization to which the lab is attached.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81000" y="5867400"/>
            <a:ext cx="8397875" cy="70167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Budgetary and staffing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/>
      <p:bldP spid="40968" grpId="0" animBg="1"/>
      <p:bldP spid="409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ips1"/>
          <p:cNvPicPr>
            <a:picLocks noChangeAspect="1" noChangeArrowheads="1"/>
          </p:cNvPicPr>
          <p:nvPr/>
        </p:nvPicPr>
        <p:blipFill>
          <a:blip r:embed="rId2" cstate="print">
            <a:lum bright="50000" contrast="-22000"/>
          </a:blip>
          <a:srcRect/>
          <a:stretch>
            <a:fillRect/>
          </a:stretch>
        </p:blipFill>
        <p:spPr bwMode="auto">
          <a:xfrm>
            <a:off x="0" y="-112713"/>
            <a:ext cx="9144000" cy="6970713"/>
          </a:xfrm>
          <a:prstGeom prst="rect">
            <a:avLst/>
          </a:prstGeom>
          <a:noFill/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6962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Physical Science Unit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0" y="1369874"/>
            <a:ext cx="9144000" cy="1754326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Arial" charset="0"/>
              </a:rPr>
              <a:t>Applies principles </a:t>
            </a:r>
            <a:r>
              <a:rPr lang="en-US" sz="3600" dirty="0" smtClean="0">
                <a:latin typeface="Arial" charset="0"/>
              </a:rPr>
              <a:t>of </a:t>
            </a:r>
            <a:r>
              <a:rPr lang="en-US" sz="3600" dirty="0">
                <a:latin typeface="Arial" charset="0"/>
              </a:rPr>
              <a:t>chemistry, physics, and geology to the identification and comparison of crime-scene evidence.  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0" y="3581400"/>
            <a:ext cx="4572000" cy="230832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Arial" charset="0"/>
              </a:rPr>
              <a:t>Examines </a:t>
            </a:r>
            <a:r>
              <a:rPr lang="en-US" sz="3600" dirty="0">
                <a:latin typeface="Arial" charset="0"/>
              </a:rPr>
              <a:t>drugs, glass, paint, explosives, and soil.</a:t>
            </a:r>
          </a:p>
        </p:txBody>
      </p:sp>
      <p:pic>
        <p:nvPicPr>
          <p:cNvPr id="43018" name="Picture 10" descr="dru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4191000" cy="3052763"/>
          </a:xfrm>
          <a:prstGeom prst="rect">
            <a:avLst/>
          </a:prstGeom>
          <a:noFill/>
        </p:spPr>
      </p:pic>
      <p:pic>
        <p:nvPicPr>
          <p:cNvPr id="43028" name="Picture 20" descr="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4343400" cy="3048000"/>
          </a:xfrm>
          <a:prstGeom prst="rect">
            <a:avLst/>
          </a:prstGeom>
          <a:noFill/>
        </p:spPr>
      </p:pic>
      <p:pic>
        <p:nvPicPr>
          <p:cNvPr id="43020" name="Picture 12" descr="paint chi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4343400" cy="3048000"/>
          </a:xfrm>
          <a:prstGeom prst="rect">
            <a:avLst/>
          </a:prstGeom>
          <a:noFill/>
        </p:spPr>
      </p:pic>
      <p:pic>
        <p:nvPicPr>
          <p:cNvPr id="43024" name="Picture 16" descr="explosiv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581400"/>
            <a:ext cx="4495800" cy="3041650"/>
          </a:xfrm>
          <a:prstGeom prst="rect">
            <a:avLst/>
          </a:prstGeom>
          <a:noFill/>
        </p:spPr>
      </p:pic>
      <p:pic>
        <p:nvPicPr>
          <p:cNvPr id="43026" name="Picture 18" descr="soil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3581400"/>
            <a:ext cx="4495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426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</dc:creator>
  <cp:lastModifiedBy>Steve Wilson</cp:lastModifiedBy>
  <cp:revision>165</cp:revision>
  <dcterms:created xsi:type="dcterms:W3CDTF">2003-08-14T00:35:35Z</dcterms:created>
  <dcterms:modified xsi:type="dcterms:W3CDTF">2010-08-16T21:08:43Z</dcterms:modified>
</cp:coreProperties>
</file>