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62" r:id="rId5"/>
    <p:sldId id="259" r:id="rId6"/>
    <p:sldId id="264" r:id="rId7"/>
    <p:sldId id="265" r:id="rId8"/>
    <p:sldId id="266" r:id="rId9"/>
    <p:sldId id="267" r:id="rId10"/>
    <p:sldId id="268" r:id="rId11"/>
    <p:sldId id="269" r:id="rId12"/>
    <p:sldId id="260" r:id="rId13"/>
    <p:sldId id="270" r:id="rId14"/>
    <p:sldId id="271" r:id="rId15"/>
    <p:sldId id="26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A1D0700-3EB7-45F8-B9B8-3F817594FD5E}">
          <p14:sldIdLst>
            <p14:sldId id="256"/>
            <p14:sldId id="257"/>
            <p14:sldId id="258"/>
            <p14:sldId id="262"/>
            <p14:sldId id="259"/>
            <p14:sldId id="264"/>
            <p14:sldId id="265"/>
            <p14:sldId id="266"/>
            <p14:sldId id="267"/>
            <p14:sldId id="268"/>
            <p14:sldId id="269"/>
            <p14:sldId id="260"/>
            <p14:sldId id="270"/>
            <p14:sldId id="271"/>
            <p14:sldId id="261"/>
          </p14:sldIdLst>
        </p14:section>
        <p14:section name="Untitled Section" id="{F51428DA-D481-4785-A09B-FB5B6081E3A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F9"/>
    <a:srgbClr val="ED49E1"/>
    <a:srgbClr val="FEB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10219-F097-41EE-9E22-084C72D7BCC4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6DE02-425F-467D-B77C-E902A0D6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6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A628-A6B3-4F60-BF90-EEC62C37C45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2CB4-58AB-456E-9462-642AE83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32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A628-A6B3-4F60-BF90-EEC62C37C45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2CB4-58AB-456E-9462-642AE83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93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A628-A6B3-4F60-BF90-EEC62C37C45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2CB4-58AB-456E-9462-642AE83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0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A628-A6B3-4F60-BF90-EEC62C37C45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2CB4-58AB-456E-9462-642AE83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935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A628-A6B3-4F60-BF90-EEC62C37C45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2CB4-58AB-456E-9462-642AE83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3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A628-A6B3-4F60-BF90-EEC62C37C45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2CB4-58AB-456E-9462-642AE83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37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A628-A6B3-4F60-BF90-EEC62C37C45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2CB4-58AB-456E-9462-642AE83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3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A628-A6B3-4F60-BF90-EEC62C37C45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2CB4-58AB-456E-9462-642AE83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9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A628-A6B3-4F60-BF90-EEC62C37C45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2CB4-58AB-456E-9462-642AE83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190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A628-A6B3-4F60-BF90-EEC62C37C45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2CB4-58AB-456E-9462-642AE83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04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8A628-A6B3-4F60-BF90-EEC62C37C45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A2CB4-58AB-456E-9462-642AE83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9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8A628-A6B3-4F60-BF90-EEC62C37C453}" type="datetimeFigureOut">
              <a:rPr lang="en-US" smtClean="0"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A2CB4-58AB-456E-9462-642AE83CE0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5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296" y="695643"/>
            <a:ext cx="10704576" cy="2387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El </a:t>
            </a:r>
            <a:r>
              <a:rPr lang="en-US" dirty="0" err="1" smtClean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imperfecto</a:t>
            </a:r>
            <a:r>
              <a:rPr lang="en-US" b="1" dirty="0" smtClean="0">
                <a:solidFill>
                  <a:srgbClr val="ED49E1"/>
                </a:solidFill>
                <a:latin typeface="+mn-lt"/>
              </a:rPr>
              <a:t/>
            </a:r>
            <a:br>
              <a:rPr lang="en-US" b="1" dirty="0" smtClean="0">
                <a:solidFill>
                  <a:srgbClr val="ED49E1"/>
                </a:solidFill>
                <a:latin typeface="+mn-lt"/>
              </a:rPr>
            </a:br>
            <a:r>
              <a:rPr lang="en-US" b="1" i="1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ED49E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</a:rPr>
              <a:t>como</a:t>
            </a:r>
            <a:r>
              <a:rPr lang="en-US" b="1" i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ED49E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</a:rPr>
              <a:t> se </a:t>
            </a:r>
            <a:r>
              <a:rPr lang="en-US" b="1" i="1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ED49E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</a:rPr>
              <a:t>puede</a:t>
            </a:r>
            <a:r>
              <a:rPr lang="en-US" b="1" i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ED49E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</a:rPr>
              <a:t> </a:t>
            </a:r>
            <a:r>
              <a:rPr lang="en-US" b="1" i="1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ED49E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</a:rPr>
              <a:t>describir</a:t>
            </a:r>
            <a:r>
              <a:rPr lang="en-US" b="1" i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ED49E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</a:rPr>
              <a:t> el </a:t>
            </a:r>
            <a:r>
              <a:rPr lang="en-US" b="1" i="1" dirty="0" err="1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ED49E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</a:rPr>
              <a:t>pasado</a:t>
            </a:r>
            <a:endParaRPr lang="en-US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ED49E1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669" y="3467290"/>
            <a:ext cx="6910233" cy="129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1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197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ED49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 describe a condition: Physical Appearance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243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Ejemplo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Mi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profesora</a:t>
            </a:r>
            <a:r>
              <a:rPr lang="en-US" b="1" dirty="0" smtClean="0">
                <a:solidFill>
                  <a:srgbClr val="FF0000"/>
                </a:solidFill>
              </a:rPr>
              <a:t> era </a:t>
            </a:r>
            <a:r>
              <a:rPr lang="en-US" b="1" dirty="0" err="1" smtClean="0">
                <a:solidFill>
                  <a:srgbClr val="FF0000"/>
                </a:solidFill>
              </a:rPr>
              <a:t>alta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y </a:t>
            </a:r>
            <a:r>
              <a:rPr lang="en-US" b="1" dirty="0" err="1" smtClean="0">
                <a:solidFill>
                  <a:srgbClr val="FF0000"/>
                </a:solidFill>
              </a:rPr>
              <a:t>tenía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pelo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rubio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i="1" dirty="0" smtClean="0">
                <a:solidFill>
                  <a:srgbClr val="FF0000"/>
                </a:solidFill>
              </a:rPr>
              <a:t>(My teacher was tall and had blonde hair.)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chemeClr val="bg1"/>
                </a:solidFill>
              </a:rPr>
              <a:t>	(My teacher was tall and had blonde hair.)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68910" y="3124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ED49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 describe a condition: Emotions/Health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81200" y="42672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Ejemplo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	</a:t>
            </a:r>
            <a:r>
              <a:rPr lang="en-US" sz="3600" b="1" dirty="0" err="1">
                <a:solidFill>
                  <a:srgbClr val="FF0000"/>
                </a:solidFill>
              </a:rPr>
              <a:t>Yo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tenía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fiebre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y</a:t>
            </a:r>
            <a:r>
              <a:rPr lang="en-US" sz="3600" b="1" dirty="0">
                <a:solidFill>
                  <a:srgbClr val="FF0000"/>
                </a:solidFill>
              </a:rPr>
              <a:t> no me </a:t>
            </a:r>
            <a:r>
              <a:rPr lang="en-US" sz="3600" b="1" dirty="0" err="1">
                <a:solidFill>
                  <a:srgbClr val="FF0000"/>
                </a:solidFill>
              </a:rPr>
              <a:t>sentía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bien</a:t>
            </a:r>
            <a:r>
              <a:rPr lang="en-US" sz="3600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	(I had a fever and I wasn’t feeling well.)</a:t>
            </a:r>
          </a:p>
        </p:txBody>
      </p:sp>
    </p:spTree>
    <p:extLst>
      <p:ext uri="{BB962C8B-B14F-4D97-AF65-F5344CB8AC3E}">
        <p14:creationId xmlns:p14="http://schemas.microsoft.com/office/powerpoint/2010/main" val="145079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ED49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 describe a condition: Attitudes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59993"/>
            <a:ext cx="8229600" cy="243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Ejemplo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El </a:t>
            </a:r>
            <a:r>
              <a:rPr lang="en-US" b="1" dirty="0" err="1" smtClean="0">
                <a:solidFill>
                  <a:srgbClr val="FF0000"/>
                </a:solidFill>
              </a:rPr>
              <a:t>examen</a:t>
            </a:r>
            <a:r>
              <a:rPr lang="en-US" b="1" dirty="0" smtClean="0">
                <a:solidFill>
                  <a:srgbClr val="FF0000"/>
                </a:solidFill>
              </a:rPr>
              <a:t> era </a:t>
            </a:r>
            <a:r>
              <a:rPr lang="en-US" b="1" dirty="0" err="1" smtClean="0">
                <a:solidFill>
                  <a:srgbClr val="FF0000"/>
                </a:solidFill>
              </a:rPr>
              <a:t>muy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facil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i="1" dirty="0" smtClean="0">
                <a:solidFill>
                  <a:srgbClr val="FF0000"/>
                </a:solidFill>
              </a:rPr>
              <a:t>The test was very easy.)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 smtClean="0">
                <a:solidFill>
                  <a:schemeClr val="bg1"/>
                </a:solidFill>
              </a:rPr>
              <a:t>	(The test was very easy.)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437" y="2901697"/>
            <a:ext cx="4123678" cy="3579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69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Frases</a:t>
            </a:r>
            <a:r>
              <a:rPr lang="en-US" b="1" dirty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 </a:t>
            </a:r>
            <a:r>
              <a:rPr lang="en-US" b="1" dirty="0" err="1" smtClean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importantes</a:t>
            </a:r>
            <a:r>
              <a:rPr lang="en-US" b="1" dirty="0" smtClean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 </a:t>
            </a:r>
            <a:r>
              <a:rPr lang="en-US" b="1" dirty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con el </a:t>
            </a:r>
            <a:r>
              <a:rPr lang="en-US" b="1" dirty="0" err="1" smtClean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imperfecto</a:t>
            </a:r>
            <a:endParaRPr lang="en-US" b="1" dirty="0">
              <a:ln w="0"/>
              <a:solidFill>
                <a:srgbClr val="ED49E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147265"/>
              </p:ext>
            </p:extLst>
          </p:nvPr>
        </p:nvGraphicFramePr>
        <p:xfrm>
          <a:off x="621793" y="1450846"/>
          <a:ext cx="11131296" cy="484022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782308"/>
                <a:gridCol w="2782308"/>
                <a:gridCol w="2783340"/>
                <a:gridCol w="2783340"/>
              </a:tblGrid>
              <a:tr h="5595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Todo</a:t>
                      </a:r>
                      <a:r>
                        <a:rPr lang="en-US" sz="2000" b="1" cap="none" spc="0" dirty="0" smtClean="0">
                          <a:ln/>
                          <a:solidFill>
                            <a:srgbClr val="ED49E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el </a:t>
                      </a:r>
                      <a:r>
                        <a:rPr lang="en-US" sz="20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tiempo</a:t>
                      </a:r>
                      <a:endParaRPr lang="en-US" sz="2000" b="1" cap="none" spc="0" dirty="0">
                        <a:ln/>
                        <a:solidFill>
                          <a:srgbClr val="ED49E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>
                          <a:ln/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cap="none" spc="0" dirty="0">
                        <a:ln/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Cuando</a:t>
                      </a:r>
                      <a:r>
                        <a:rPr lang="en-US" sz="2400" b="1" cap="none" spc="0" dirty="0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 </a:t>
                      </a:r>
                      <a:r>
                        <a:rPr lang="en-US" sz="24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yo</a:t>
                      </a:r>
                      <a:r>
                        <a:rPr lang="en-US" sz="2400" b="1" cap="none" spc="0" dirty="0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 era</a:t>
                      </a:r>
                      <a:endParaRPr lang="en-US" sz="2000" b="1" cap="none" spc="0" dirty="0">
                        <a:ln/>
                        <a:solidFill>
                          <a:srgbClr val="ED49E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</a:tr>
              <a:tr h="611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cap="none" spc="0" dirty="0" err="1" smtClean="0">
                          <a:ln/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Todos</a:t>
                      </a:r>
                      <a:r>
                        <a:rPr lang="en-US" sz="2000" b="1" cap="none" spc="0" dirty="0" smtClean="0">
                          <a:ln/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los </a:t>
                      </a:r>
                      <a:r>
                        <a:rPr lang="en-US" sz="2000" b="1" cap="none" spc="0" dirty="0" err="1" smtClean="0">
                          <a:ln/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días</a:t>
                      </a:r>
                      <a:endParaRPr lang="en-US" sz="2000" b="1" cap="none" spc="0" dirty="0">
                        <a:ln/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>
                          <a:ln/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cap="none" spc="0" dirty="0">
                        <a:ln/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 smtClean="0">
                          <a:ln/>
                          <a:solidFill>
                            <a:srgbClr val="FF0000"/>
                          </a:solidFill>
                          <a:effectLst/>
                        </a:rPr>
                        <a:t>A menudo</a:t>
                      </a:r>
                      <a:endParaRPr lang="en-US" sz="2000" b="1" cap="none" spc="0" dirty="0">
                        <a:ln/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</a:tr>
              <a:tr h="611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Siempre</a:t>
                      </a:r>
                      <a:r>
                        <a:rPr lang="en-US" sz="2000" b="1" cap="none" spc="0" dirty="0" smtClean="0">
                          <a:ln/>
                          <a:solidFill>
                            <a:srgbClr val="ED49E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cap="none" spc="0" dirty="0">
                        <a:ln/>
                        <a:solidFill>
                          <a:srgbClr val="ED49E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>
                          <a:ln/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cap="none" spc="0" dirty="0">
                        <a:ln/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Generalmente</a:t>
                      </a:r>
                      <a:r>
                        <a:rPr lang="en-US" sz="2400" b="1" cap="none" spc="0" dirty="0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 </a:t>
                      </a:r>
                      <a:endParaRPr lang="en-US" sz="2000" b="1" cap="none" spc="0" dirty="0">
                        <a:ln/>
                        <a:solidFill>
                          <a:srgbClr val="ED49E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</a:tr>
              <a:tr h="611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cap="none" spc="0" dirty="0" err="1" smtClean="0">
                          <a:ln/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Nunca</a:t>
                      </a:r>
                      <a:r>
                        <a:rPr lang="en-US" sz="2000" b="1" cap="none" spc="0" dirty="0" smtClean="0">
                          <a:ln/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cap="none" spc="0" dirty="0">
                        <a:ln/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>
                          <a:ln/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cap="none" spc="0" dirty="0">
                        <a:ln/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 err="1" smtClean="0">
                          <a:ln/>
                          <a:solidFill>
                            <a:srgbClr val="FF0000"/>
                          </a:solidFill>
                          <a:effectLst/>
                        </a:rPr>
                        <a:t>Muchas</a:t>
                      </a:r>
                      <a:r>
                        <a:rPr lang="en-US" sz="2400" b="1" cap="none" spc="0" dirty="0" smtClean="0">
                          <a:ln/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400" b="1" cap="none" spc="0" dirty="0" err="1" smtClean="0">
                          <a:ln/>
                          <a:solidFill>
                            <a:srgbClr val="FF0000"/>
                          </a:solidFill>
                          <a:effectLst/>
                        </a:rPr>
                        <a:t>veces</a:t>
                      </a:r>
                      <a:endParaRPr lang="en-US" sz="2000" b="1" cap="none" spc="0" dirty="0">
                        <a:ln/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</a:tr>
              <a:tr h="611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cap="none" spc="0" dirty="0" smtClean="0">
                          <a:ln/>
                          <a:solidFill>
                            <a:srgbClr val="ED49E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 </a:t>
                      </a:r>
                      <a:r>
                        <a:rPr lang="en-US" sz="20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frecuen</a:t>
                      </a:r>
                      <a:r>
                        <a:rPr lang="en-US" sz="2000" b="1" cap="none" spc="0" baseline="0" dirty="0" err="1" smtClean="0">
                          <a:ln/>
                          <a:solidFill>
                            <a:srgbClr val="ED49E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cia</a:t>
                      </a:r>
                      <a:endParaRPr lang="en-US" sz="2000" b="1" cap="none" spc="0" dirty="0">
                        <a:ln/>
                        <a:solidFill>
                          <a:srgbClr val="ED49E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>
                          <a:ln/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cap="none" spc="0" dirty="0">
                        <a:ln/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De </a:t>
                      </a:r>
                      <a:r>
                        <a:rPr lang="en-US" sz="24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vez</a:t>
                      </a:r>
                      <a:r>
                        <a:rPr lang="en-US" sz="2400" b="1" cap="none" spc="0" dirty="0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 </a:t>
                      </a:r>
                      <a:r>
                        <a:rPr lang="en-US" sz="24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en</a:t>
                      </a:r>
                      <a:r>
                        <a:rPr lang="en-US" sz="2400" b="1" cap="none" spc="0" dirty="0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 </a:t>
                      </a:r>
                      <a:r>
                        <a:rPr lang="en-US" sz="24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cuando</a:t>
                      </a:r>
                      <a:endParaRPr lang="en-US" sz="2000" b="1" cap="none" spc="0" dirty="0">
                        <a:ln/>
                        <a:solidFill>
                          <a:srgbClr val="ED49E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</a:tr>
              <a:tr h="611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cap="none" spc="0" dirty="0" err="1" smtClean="0">
                          <a:ln/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Cada</a:t>
                      </a:r>
                      <a:r>
                        <a:rPr lang="en-US" sz="2000" b="1" cap="none" spc="0" baseline="0" dirty="0" smtClean="0">
                          <a:ln/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cap="none" spc="0" baseline="0" dirty="0" err="1" smtClean="0">
                          <a:ln/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día</a:t>
                      </a:r>
                      <a:endParaRPr lang="en-US" sz="2000" b="1" cap="none" spc="0" dirty="0">
                        <a:ln/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>
                          <a:ln/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cap="none" spc="0" dirty="0">
                        <a:ln/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 err="1" smtClean="0">
                          <a:ln/>
                          <a:solidFill>
                            <a:srgbClr val="FF0000"/>
                          </a:solidFill>
                          <a:effectLst/>
                        </a:rPr>
                        <a:t>Varias</a:t>
                      </a:r>
                      <a:r>
                        <a:rPr lang="en-US" sz="2400" b="1" cap="none" spc="0" dirty="0" smtClean="0">
                          <a:ln/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2400" b="1" cap="none" spc="0" dirty="0" err="1" smtClean="0">
                          <a:ln/>
                          <a:solidFill>
                            <a:srgbClr val="FF0000"/>
                          </a:solidFill>
                          <a:effectLst/>
                        </a:rPr>
                        <a:t>veces</a:t>
                      </a:r>
                      <a:endParaRPr lang="en-US" sz="2000" b="1" cap="none" spc="0" dirty="0">
                        <a:ln/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</a:tr>
              <a:tr h="611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Mientras</a:t>
                      </a:r>
                      <a:r>
                        <a:rPr lang="en-US" sz="2000" b="1" cap="none" spc="0" dirty="0" smtClean="0">
                          <a:ln/>
                          <a:solidFill>
                            <a:srgbClr val="ED49E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b="1" cap="none" spc="0" dirty="0">
                        <a:ln/>
                        <a:solidFill>
                          <a:srgbClr val="ED49E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>
                          <a:ln/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cap="none" spc="0" dirty="0">
                        <a:ln/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raramente</a:t>
                      </a:r>
                      <a:endParaRPr lang="en-US" sz="2000" b="1" cap="none" spc="0" dirty="0">
                        <a:ln/>
                        <a:solidFill>
                          <a:srgbClr val="ED49E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</a:tr>
              <a:tr h="6115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cap="none" spc="0" dirty="0" err="1" smtClean="0">
                          <a:ln/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durante</a:t>
                      </a:r>
                      <a:endParaRPr lang="en-US" sz="2000" b="1" cap="none" spc="0" dirty="0">
                        <a:ln/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>
                          <a:ln/>
                          <a:solidFill>
                            <a:schemeClr val="accent1"/>
                          </a:solidFill>
                          <a:effectLst/>
                        </a:rPr>
                        <a:t> </a:t>
                      </a:r>
                      <a:endParaRPr lang="en-US" sz="2000" b="1" cap="none" spc="0" dirty="0">
                        <a:ln/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 err="1" smtClean="0">
                          <a:ln/>
                          <a:solidFill>
                            <a:srgbClr val="FF0000"/>
                          </a:solidFill>
                          <a:effectLst/>
                        </a:rPr>
                        <a:t>usualmente</a:t>
                      </a:r>
                      <a:endParaRPr lang="en-US" sz="2000" b="1" cap="none" spc="0" dirty="0">
                        <a:ln/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35680" y="1367522"/>
            <a:ext cx="2499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ED49E1"/>
                </a:solidFill>
              </a:rPr>
              <a:t>All the time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35680" y="1952297"/>
            <a:ext cx="1938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Every day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35680" y="2586976"/>
            <a:ext cx="1938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ED49E1"/>
                </a:solidFill>
              </a:rPr>
              <a:t>always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35680" y="3221655"/>
            <a:ext cx="2499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never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35680" y="3775651"/>
            <a:ext cx="2657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ED49E1"/>
                </a:solidFill>
              </a:rPr>
              <a:t>Frequentl</a:t>
            </a:r>
            <a:r>
              <a:rPr lang="en-US" sz="3200" b="1" dirty="0">
                <a:solidFill>
                  <a:srgbClr val="ED49E1"/>
                </a:solidFill>
              </a:rPr>
              <a:t>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23488" y="4441109"/>
            <a:ext cx="2511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Each/every day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23488" y="5055320"/>
            <a:ext cx="1938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ED49E1"/>
                </a:solidFill>
              </a:rPr>
              <a:t>while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35680" y="5640095"/>
            <a:ext cx="2499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during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052560" y="1398300"/>
            <a:ext cx="2919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ED49E1"/>
                </a:solidFill>
              </a:rPr>
              <a:t>When I was…</a:t>
            </a:r>
            <a:endParaRPr lang="en-US" sz="2800" b="1" dirty="0">
              <a:solidFill>
                <a:srgbClr val="ED49E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052560" y="2002201"/>
            <a:ext cx="1938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often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040368" y="3247302"/>
            <a:ext cx="2578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Many times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040368" y="2610762"/>
            <a:ext cx="2785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ED49E1"/>
                </a:solidFill>
              </a:rPr>
              <a:t>generally</a:t>
            </a:r>
            <a:endParaRPr lang="en-US" sz="2800" b="1" dirty="0">
              <a:solidFill>
                <a:srgbClr val="ED49E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040368" y="3829472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ED49E1"/>
                </a:solidFill>
              </a:rPr>
              <a:t>From time to time</a:t>
            </a:r>
            <a:endParaRPr lang="en-US" sz="2400" b="1" dirty="0">
              <a:solidFill>
                <a:srgbClr val="ED49E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052560" y="4450751"/>
            <a:ext cx="242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Various times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40368" y="5072030"/>
            <a:ext cx="2785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ED49E1"/>
                </a:solidFill>
              </a:rPr>
              <a:t>rarely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040368" y="5656805"/>
            <a:ext cx="2785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usually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846513"/>
              </p:ext>
            </p:extLst>
          </p:nvPr>
        </p:nvGraphicFramePr>
        <p:xfrm>
          <a:off x="6193536" y="6298474"/>
          <a:ext cx="5566680" cy="55952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2783340"/>
                <a:gridCol w="2783340"/>
              </a:tblGrid>
              <a:tr h="559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cap="none" spc="0" dirty="0" err="1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Por</a:t>
                      </a:r>
                      <a:r>
                        <a:rPr lang="en-US" sz="2400" b="1" cap="none" spc="0" dirty="0" smtClean="0">
                          <a:ln/>
                          <a:solidFill>
                            <a:srgbClr val="ED49E1"/>
                          </a:solidFill>
                          <a:effectLst/>
                        </a:rPr>
                        <a:t> lo general</a:t>
                      </a:r>
                      <a:endParaRPr lang="en-US" sz="2000" b="1" cap="none" spc="0" dirty="0">
                        <a:ln/>
                        <a:solidFill>
                          <a:srgbClr val="ED49E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9119616" y="6224870"/>
            <a:ext cx="2785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ED49E1"/>
                </a:solidFill>
              </a:rPr>
              <a:t>In general</a:t>
            </a:r>
            <a:endParaRPr lang="en-US" sz="3200" b="1" dirty="0">
              <a:solidFill>
                <a:srgbClr val="ED49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85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316992"/>
            <a:ext cx="10866120" cy="5859971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>
                <a:solidFill>
                  <a:srgbClr val="ED49E1"/>
                </a:solidFill>
              </a:rPr>
              <a:t>1.Yo _________________________ (</a:t>
            </a:r>
            <a:r>
              <a:rPr lang="en-US" dirty="0" err="1">
                <a:solidFill>
                  <a:srgbClr val="ED49E1"/>
                </a:solidFill>
              </a:rPr>
              <a:t>ser</a:t>
            </a:r>
            <a:r>
              <a:rPr lang="en-US" dirty="0">
                <a:solidFill>
                  <a:srgbClr val="ED49E1"/>
                </a:solidFill>
              </a:rPr>
              <a:t>) </a:t>
            </a:r>
            <a:r>
              <a:rPr lang="en-US" dirty="0" err="1">
                <a:solidFill>
                  <a:srgbClr val="ED49E1"/>
                </a:solidFill>
              </a:rPr>
              <a:t>una</a:t>
            </a:r>
            <a:r>
              <a:rPr lang="en-US" dirty="0">
                <a:solidFill>
                  <a:srgbClr val="ED49E1"/>
                </a:solidFill>
              </a:rPr>
              <a:t> </a:t>
            </a:r>
            <a:r>
              <a:rPr lang="en-US" dirty="0" err="1">
                <a:solidFill>
                  <a:srgbClr val="ED49E1"/>
                </a:solidFill>
              </a:rPr>
              <a:t>dentista</a:t>
            </a:r>
            <a:r>
              <a:rPr lang="en-US" dirty="0">
                <a:solidFill>
                  <a:srgbClr val="ED49E1"/>
                </a:solidFill>
              </a:rPr>
              <a:t>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s-ES" dirty="0">
                <a:solidFill>
                  <a:srgbClr val="ED49E1"/>
                </a:solidFill>
              </a:rPr>
              <a:t>2.Ellos _________________________ (subir) montañas cada fin de semana.</a:t>
            </a:r>
            <a:endParaRPr lang="en-US" dirty="0">
              <a:solidFill>
                <a:srgbClr val="ED49E1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s-ES" dirty="0">
                <a:solidFill>
                  <a:srgbClr val="ED49E1"/>
                </a:solidFill>
              </a:rPr>
              <a:t>3. _________________________ (Ser) las dos de la tarde.</a:t>
            </a:r>
            <a:endParaRPr lang="en-US" dirty="0">
              <a:solidFill>
                <a:srgbClr val="ED49E1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s-ES" dirty="0">
                <a:solidFill>
                  <a:srgbClr val="ED49E1"/>
                </a:solidFill>
              </a:rPr>
              <a:t>4.Cada verano, nosotros _________________________ (viajar) a Puerto Rico.</a:t>
            </a:r>
            <a:endParaRPr lang="en-US" dirty="0">
              <a:solidFill>
                <a:srgbClr val="ED49E1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s-ES" dirty="0">
                <a:solidFill>
                  <a:srgbClr val="ED49E1"/>
                </a:solidFill>
              </a:rPr>
              <a:t>5.Tú _________________________ (tener) pelo rubio.</a:t>
            </a:r>
            <a:endParaRPr lang="en-US" dirty="0">
              <a:solidFill>
                <a:srgbClr val="ED49E1"/>
              </a:solidFill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s-ES" dirty="0">
                <a:solidFill>
                  <a:srgbClr val="ED49E1"/>
                </a:solidFill>
              </a:rPr>
              <a:t>6. ¿_________________________ (Vivir) usted en Nueva York</a:t>
            </a:r>
            <a:r>
              <a:rPr lang="es-ES" dirty="0" smtClean="0">
                <a:solidFill>
                  <a:srgbClr val="ED49E1"/>
                </a:solidFill>
              </a:rPr>
              <a:t>?</a:t>
            </a:r>
            <a:endParaRPr lang="en-US" dirty="0">
              <a:solidFill>
                <a:srgbClr val="ED49E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79904" y="436195"/>
            <a:ext cx="1938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era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68880" y="1432560"/>
            <a:ext cx="1938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subían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7840" y="2255740"/>
            <a:ext cx="1938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Eran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91812" y="3246977"/>
            <a:ext cx="2657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viajábamos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99616" y="4090415"/>
            <a:ext cx="1938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tenías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99488" y="5023104"/>
            <a:ext cx="1938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Vivía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340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055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416" y="292608"/>
            <a:ext cx="11911584" cy="65653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_tradnl" dirty="0"/>
              <a:t>1. Cada verano yo ____________________ (visitar) a mi abuela.</a:t>
            </a:r>
            <a:br>
              <a:rPr lang="es-ES_tradnl" dirty="0"/>
            </a:br>
            <a:endParaRPr lang="en-US" dirty="0"/>
          </a:p>
          <a:p>
            <a:pPr marL="0" indent="0">
              <a:buNone/>
            </a:pPr>
            <a:r>
              <a:rPr lang="es-ES_tradnl" dirty="0"/>
              <a:t>2. Cuando ella ____________________ (tener) diez años, le ____________________ (encantar) jugar con las muñecas.</a:t>
            </a:r>
            <a:br>
              <a:rPr lang="es-ES_tradnl" dirty="0"/>
            </a:br>
            <a:endParaRPr lang="en-US" dirty="0"/>
          </a:p>
          <a:p>
            <a:pPr marL="0" indent="0">
              <a:buNone/>
            </a:pPr>
            <a:r>
              <a:rPr lang="es-ES_tradnl" dirty="0"/>
              <a:t>3. La maestra ____________________ (estar) enferma.</a:t>
            </a:r>
            <a:br>
              <a:rPr lang="es-ES_tradnl" dirty="0"/>
            </a:br>
            <a:endParaRPr lang="en-US" dirty="0"/>
          </a:p>
          <a:p>
            <a:pPr marL="0" indent="0">
              <a:buNone/>
            </a:pPr>
            <a:r>
              <a:rPr lang="es-ES_tradnl" dirty="0"/>
              <a:t>4. Los chicos ____________________ (coleccionar) los muñecos de GI </a:t>
            </a:r>
            <a:r>
              <a:rPr lang="es-ES_tradnl" dirty="0" err="1"/>
              <a:t>Joe</a:t>
            </a:r>
            <a:r>
              <a:rPr lang="es-ES_tradnl" dirty="0"/>
              <a:t>.</a:t>
            </a:r>
            <a:br>
              <a:rPr lang="es-ES_tradnl" dirty="0"/>
            </a:br>
            <a:endParaRPr lang="en-US" dirty="0"/>
          </a:p>
          <a:p>
            <a:pPr marL="0" indent="0">
              <a:buNone/>
            </a:pPr>
            <a:r>
              <a:rPr lang="es-ES_tradnl" dirty="0"/>
              <a:t>5. Tú ____________________ (portarse) bien cuando ____________________ (ser) niño.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 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6. _____________ (ser) las tres cuando el teléfono sonó.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 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7. </a:t>
            </a:r>
            <a:r>
              <a:rPr lang="es-ES_tradnl" dirty="0" err="1"/>
              <a:t>Mariah</a:t>
            </a:r>
            <a:r>
              <a:rPr lang="es-ES_tradnl" dirty="0"/>
              <a:t> Carey _________________ (cantar) muy bien.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 </a:t>
            </a:r>
            <a:endParaRPr lang="en-US" dirty="0"/>
          </a:p>
          <a:p>
            <a:pPr marL="0" indent="0">
              <a:buNone/>
            </a:pPr>
            <a:r>
              <a:rPr lang="es-ES_tradnl" dirty="0"/>
              <a:t>8. Mi familia ___________________ (ir) a los partidos de Los </a:t>
            </a:r>
            <a:r>
              <a:rPr lang="es-ES_tradnl" dirty="0" err="1"/>
              <a:t>Rangers</a:t>
            </a:r>
            <a:r>
              <a:rPr lang="es-ES_tradnl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19984" y="97533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</a:rPr>
              <a:t>visitaba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2720" y="682308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</a:rPr>
              <a:t>tenía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87968" y="693612"/>
            <a:ext cx="2218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accent1"/>
                </a:solidFill>
              </a:rPr>
              <a:t>encantaba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2720" y="1656783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chemeClr val="accent1"/>
                </a:solidFill>
              </a:rPr>
              <a:t>estaba</a:t>
            </a:r>
            <a:endParaRPr lang="es-ES_tradnl" sz="32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82368" y="2434863"/>
            <a:ext cx="3060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chemeClr val="accent1"/>
                </a:solidFill>
              </a:rPr>
              <a:t>coleccionaban</a:t>
            </a:r>
            <a:endParaRPr lang="es-ES_tradnl" sz="32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8280" y="3039600"/>
            <a:ext cx="3060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>
                <a:solidFill>
                  <a:schemeClr val="accent1"/>
                </a:solidFill>
              </a:rPr>
              <a:t>t</a:t>
            </a:r>
            <a:r>
              <a:rPr lang="es-ES_tradnl" sz="3200" b="1" dirty="0" smtClean="0">
                <a:solidFill>
                  <a:schemeClr val="accent1"/>
                </a:solidFill>
              </a:rPr>
              <a:t>e portabas</a:t>
            </a:r>
            <a:endParaRPr lang="es-ES_tradnl" sz="3200" b="1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46720" y="3019638"/>
            <a:ext cx="3060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chemeClr val="accent1"/>
                </a:solidFill>
              </a:rPr>
              <a:t>eras</a:t>
            </a:r>
            <a:endParaRPr lang="es-ES_tradnl" sz="3200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42416" y="4091425"/>
            <a:ext cx="3060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chemeClr val="accent1"/>
                </a:solidFill>
              </a:rPr>
              <a:t>Eran</a:t>
            </a:r>
            <a:endParaRPr lang="es-ES_tradnl" sz="3200" b="1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2176" y="4929092"/>
            <a:ext cx="3060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chemeClr val="accent1"/>
                </a:solidFill>
              </a:rPr>
              <a:t>cantaba</a:t>
            </a:r>
            <a:endParaRPr lang="es-ES_tradnl" sz="3200" b="1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12720" y="5786592"/>
            <a:ext cx="3060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chemeClr val="accent1"/>
                </a:solidFill>
              </a:rPr>
              <a:t>iba</a:t>
            </a:r>
            <a:endParaRPr lang="es-ES_tradnl" sz="3200" b="1" dirty="0">
              <a:solidFill>
                <a:schemeClr val="accent1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018" y="3940741"/>
            <a:ext cx="22479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50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46048" y="3260642"/>
            <a:ext cx="10326624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914400" indent="-4572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lvl="1"/>
            <a:endParaRPr lang="en-US" altLang="en-US" sz="2400" dirty="0">
              <a:latin typeface="+mn-lt"/>
            </a:endParaRPr>
          </a:p>
          <a:p>
            <a:pPr lvl="1">
              <a:buFontTx/>
              <a:buAutoNum type="arabicPeriod" startAt="3"/>
            </a:pPr>
            <a:r>
              <a:rPr lang="en-US" altLang="en-US" sz="2400" dirty="0">
                <a:latin typeface="+mn-lt"/>
              </a:rPr>
              <a:t>describing a condition:</a:t>
            </a:r>
          </a:p>
          <a:p>
            <a:pPr lvl="1"/>
            <a:r>
              <a:rPr lang="en-US" altLang="en-US" sz="2400" dirty="0">
                <a:latin typeface="+mn-lt"/>
              </a:rPr>
              <a:t>		</a:t>
            </a:r>
            <a:r>
              <a:rPr lang="en-US" altLang="en-US" sz="2400" b="1" dirty="0">
                <a:latin typeface="+mn-lt"/>
              </a:rPr>
              <a:t>Time</a:t>
            </a:r>
            <a:r>
              <a:rPr lang="en-US" altLang="en-US" sz="2400" dirty="0">
                <a:latin typeface="+mn-lt"/>
              </a:rPr>
              <a:t> – </a:t>
            </a:r>
            <a:r>
              <a:rPr lang="en-US" altLang="en-US" sz="2400" dirty="0">
                <a:solidFill>
                  <a:srgbClr val="FF0000"/>
                </a:solidFill>
                <a:latin typeface="+mn-lt"/>
              </a:rPr>
              <a:t>It was two o’clock</a:t>
            </a:r>
          </a:p>
          <a:p>
            <a:pPr lvl="1"/>
            <a:r>
              <a:rPr lang="en-US" altLang="en-US" sz="2400" dirty="0">
                <a:latin typeface="+mn-lt"/>
              </a:rPr>
              <a:t>		</a:t>
            </a:r>
            <a:r>
              <a:rPr lang="en-US" altLang="en-US" sz="2400" b="1" dirty="0">
                <a:latin typeface="+mn-lt"/>
              </a:rPr>
              <a:t>Weather</a:t>
            </a:r>
            <a:r>
              <a:rPr lang="en-US" altLang="en-US" sz="2400" dirty="0">
                <a:latin typeface="+mn-lt"/>
              </a:rPr>
              <a:t> – </a:t>
            </a:r>
            <a:r>
              <a:rPr lang="en-US" altLang="en-US" sz="2400" dirty="0">
                <a:solidFill>
                  <a:srgbClr val="ED49E1"/>
                </a:solidFill>
                <a:latin typeface="+mn-lt"/>
              </a:rPr>
              <a:t>It was raining.</a:t>
            </a:r>
          </a:p>
          <a:p>
            <a:pPr lvl="1"/>
            <a:r>
              <a:rPr lang="en-US" altLang="en-US" sz="2400" dirty="0">
                <a:latin typeface="+mn-lt"/>
              </a:rPr>
              <a:t>		</a:t>
            </a:r>
            <a:r>
              <a:rPr lang="en-US" altLang="en-US" sz="2400" b="1" dirty="0">
                <a:latin typeface="+mn-lt"/>
              </a:rPr>
              <a:t>Location</a:t>
            </a:r>
            <a:r>
              <a:rPr lang="en-US" altLang="en-US" sz="2400" dirty="0">
                <a:latin typeface="+mn-lt"/>
              </a:rPr>
              <a:t> – </a:t>
            </a:r>
            <a:r>
              <a:rPr lang="en-US" altLang="en-US" sz="2400" dirty="0">
                <a:solidFill>
                  <a:srgbClr val="FF0000"/>
                </a:solidFill>
                <a:latin typeface="+mn-lt"/>
              </a:rPr>
              <a:t>I was at the library.</a:t>
            </a:r>
          </a:p>
          <a:p>
            <a:pPr lvl="1"/>
            <a:r>
              <a:rPr lang="en-US" altLang="en-US" sz="2400" dirty="0">
                <a:latin typeface="+mn-lt"/>
              </a:rPr>
              <a:t>		</a:t>
            </a:r>
            <a:r>
              <a:rPr lang="en-US" altLang="en-US" sz="2400" b="1" dirty="0">
                <a:latin typeface="+mn-lt"/>
              </a:rPr>
              <a:t>Age</a:t>
            </a:r>
            <a:r>
              <a:rPr lang="en-US" altLang="en-US" sz="2400" dirty="0">
                <a:latin typeface="+mn-lt"/>
              </a:rPr>
              <a:t> – </a:t>
            </a:r>
            <a:r>
              <a:rPr lang="en-US" altLang="en-US" sz="2400" dirty="0">
                <a:solidFill>
                  <a:srgbClr val="ED49E1"/>
                </a:solidFill>
                <a:latin typeface="+mn-lt"/>
              </a:rPr>
              <a:t>I was ten years old.</a:t>
            </a:r>
          </a:p>
          <a:p>
            <a:pPr lvl="1"/>
            <a:r>
              <a:rPr lang="en-US" altLang="en-US" sz="2400" dirty="0">
                <a:latin typeface="+mn-lt"/>
              </a:rPr>
              <a:t>		</a:t>
            </a:r>
            <a:r>
              <a:rPr lang="en-US" altLang="en-US" sz="2400" b="1" dirty="0">
                <a:latin typeface="+mn-lt"/>
              </a:rPr>
              <a:t>Physical appearance </a:t>
            </a:r>
            <a:r>
              <a:rPr lang="en-US" altLang="en-US" sz="2400" dirty="0">
                <a:latin typeface="+mn-lt"/>
              </a:rPr>
              <a:t>– </a:t>
            </a:r>
            <a:r>
              <a:rPr lang="en-US" altLang="en-US" sz="2400" dirty="0">
                <a:solidFill>
                  <a:srgbClr val="FF0000"/>
                </a:solidFill>
                <a:latin typeface="+mn-lt"/>
              </a:rPr>
              <a:t>I used to have freckles.</a:t>
            </a:r>
          </a:p>
          <a:p>
            <a:pPr lvl="1"/>
            <a:r>
              <a:rPr lang="en-US" altLang="en-US" sz="2400" dirty="0">
                <a:latin typeface="+mn-lt"/>
              </a:rPr>
              <a:t>		</a:t>
            </a:r>
            <a:r>
              <a:rPr lang="en-US" altLang="en-US" sz="2400" b="1" dirty="0">
                <a:latin typeface="+mn-lt"/>
              </a:rPr>
              <a:t>Emotions/Health</a:t>
            </a:r>
            <a:r>
              <a:rPr lang="en-US" altLang="en-US" sz="2400" dirty="0">
                <a:latin typeface="+mn-lt"/>
              </a:rPr>
              <a:t> – </a:t>
            </a:r>
            <a:r>
              <a:rPr lang="en-US" altLang="en-US" sz="2400" dirty="0">
                <a:solidFill>
                  <a:srgbClr val="ED49E1"/>
                </a:solidFill>
                <a:latin typeface="+mn-lt"/>
              </a:rPr>
              <a:t>I was very sad. / I had a fever.</a:t>
            </a:r>
          </a:p>
          <a:p>
            <a:pPr lvl="1"/>
            <a:r>
              <a:rPr lang="en-US" altLang="en-US" sz="2400" dirty="0">
                <a:latin typeface="+mn-lt"/>
              </a:rPr>
              <a:t>		</a:t>
            </a:r>
            <a:r>
              <a:rPr lang="en-US" altLang="en-US" sz="2400" b="1" dirty="0">
                <a:latin typeface="+mn-lt"/>
              </a:rPr>
              <a:t>Attitudes</a:t>
            </a:r>
            <a:r>
              <a:rPr lang="en-US" altLang="en-US" sz="2400" dirty="0">
                <a:latin typeface="+mn-lt"/>
              </a:rPr>
              <a:t> – </a:t>
            </a:r>
            <a:r>
              <a:rPr lang="en-US" altLang="en-US" sz="2400" dirty="0">
                <a:solidFill>
                  <a:srgbClr val="FF0000"/>
                </a:solidFill>
                <a:latin typeface="+mn-lt"/>
              </a:rPr>
              <a:t>That was awesome!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endParaRPr lang="en-GB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1648" y="228602"/>
            <a:ext cx="11558016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marL="0" lvl="1" algn="ctr"/>
            <a:r>
              <a:rPr lang="en-US" altLang="en-US" sz="4000" b="1" dirty="0">
                <a:ln w="0"/>
                <a:solidFill>
                  <a:srgbClr val="ED49E1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</a:rPr>
              <a:t>This verb tense is used when we talk about a past action that…</a:t>
            </a:r>
          </a:p>
          <a:p>
            <a:endParaRPr lang="es-ES_tradnl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6048" y="1606035"/>
            <a:ext cx="955852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2pPr>
            <a:lvl3pPr>
              <a:defRPr sz="24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3pPr>
            <a:lvl4pPr>
              <a:defRPr sz="24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4pPr>
            <a:lvl5pPr>
              <a:defRPr sz="24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charset="0"/>
                <a:ea typeface="ＭＳ Ｐゴシック" charset="-128"/>
              </a:defRPr>
            </a:lvl9pPr>
          </a:lstStyle>
          <a:p>
            <a:pPr lvl="1">
              <a:buFontTx/>
              <a:buAutoNum type="arabicPeriod"/>
              <a:defRPr/>
            </a:pPr>
            <a:r>
              <a:rPr lang="en-US" dirty="0">
                <a:latin typeface="+mn-lt"/>
              </a:rPr>
              <a:t>happened </a:t>
            </a:r>
            <a:r>
              <a:rPr lang="en-US" b="1" i="1" u="sng" dirty="0">
                <a:latin typeface="+mn-lt"/>
              </a:rPr>
              <a:t>many</a:t>
            </a:r>
            <a:r>
              <a:rPr lang="en-US" dirty="0">
                <a:latin typeface="+mn-lt"/>
              </a:rPr>
              <a:t> times: 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Repeated or habitual actions in the past</a:t>
            </a:r>
          </a:p>
          <a:p>
            <a:pPr lvl="1">
              <a:defRPr/>
            </a:pPr>
            <a:r>
              <a:rPr lang="en-US" dirty="0">
                <a:solidFill>
                  <a:srgbClr val="FEBEF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		Every summer, I used to visit my grandma.</a:t>
            </a:r>
            <a:endParaRPr lang="en-US" dirty="0">
              <a:solidFill>
                <a:srgbClr val="FEBEFE"/>
              </a:solidFill>
              <a:latin typeface="+mn-lt"/>
            </a:endParaRPr>
          </a:p>
          <a:p>
            <a:pPr>
              <a:defRPr/>
            </a:pPr>
            <a:endParaRPr lang="es-ES_tradnl" sz="180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146048" y="2660478"/>
            <a:ext cx="91927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914400" indent="-4572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lvl="1">
              <a:buFontTx/>
              <a:buAutoNum type="arabicPeriod" startAt="2"/>
            </a:pPr>
            <a:r>
              <a:rPr lang="en-US" altLang="en-US" sz="2400" dirty="0">
                <a:latin typeface="+mn-lt"/>
              </a:rPr>
              <a:t>was in progress (“was/were …</a:t>
            </a:r>
            <a:r>
              <a:rPr lang="en-US" altLang="en-US" sz="2400" dirty="0" err="1">
                <a:latin typeface="+mn-lt"/>
              </a:rPr>
              <a:t>ing</a:t>
            </a:r>
            <a:r>
              <a:rPr lang="en-US" altLang="en-US" sz="2400" dirty="0">
                <a:latin typeface="+mn-lt"/>
              </a:rPr>
              <a:t>”) &amp; (used to…)</a:t>
            </a:r>
          </a:p>
          <a:p>
            <a:pPr lvl="1"/>
            <a:r>
              <a:rPr lang="en-US" altLang="en-US" sz="2400" b="1" dirty="0">
                <a:solidFill>
                  <a:srgbClr val="FF0000"/>
                </a:solidFill>
                <a:latin typeface="+mn-lt"/>
              </a:rPr>
              <a:t>		I used to like dinosaurs when I was little.</a:t>
            </a:r>
          </a:p>
          <a:p>
            <a:endParaRPr lang="es-ES_tradnl" alt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4482">
            <a:off x="9216771" y="3531118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4163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95085"/>
              </p:ext>
            </p:extLst>
          </p:nvPr>
        </p:nvGraphicFramePr>
        <p:xfrm>
          <a:off x="426719" y="487678"/>
          <a:ext cx="11314176" cy="58521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5347"/>
                <a:gridCol w="1885347"/>
                <a:gridCol w="1885347"/>
                <a:gridCol w="1885347"/>
                <a:gridCol w="1886394"/>
                <a:gridCol w="1886394"/>
              </a:tblGrid>
              <a:tr h="6143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noFill/>
                          </a:ln>
                          <a:effectLst/>
                        </a:rPr>
                        <a:t>-AR Endings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noFill/>
                          </a:ln>
                          <a:effectLst/>
                        </a:rPr>
                        <a:t>Hablar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noFill/>
                          </a:ln>
                          <a:effectLst/>
                        </a:rPr>
                        <a:t>-ER/-IR Endings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noFill/>
                          </a:ln>
                          <a:effectLst/>
                        </a:rPr>
                        <a:t>Comer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n>
                            <a:noFill/>
                          </a:ln>
                          <a:effectLst/>
                        </a:rPr>
                        <a:t>Vivir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</a:tr>
              <a:tr h="8729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Yo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</a:tr>
              <a:tr h="8729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Tú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</a:tr>
              <a:tr h="8729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Él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ella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n-US" sz="2000" dirty="0" err="1">
                          <a:effectLst/>
                        </a:rPr>
                        <a:t>Ud</a:t>
                      </a:r>
                      <a:r>
                        <a:rPr lang="en-US" sz="20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</a:tr>
              <a:tr h="8729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Nosotros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</a:tr>
              <a:tr h="8729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Vosotros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</a:tr>
              <a:tr h="8729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Ellos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ellas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Uds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11552" y="1219200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-aba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1552" y="2017776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-abas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1552" y="2913888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-aba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1552" y="3810000"/>
            <a:ext cx="1621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-</a:t>
            </a:r>
            <a:r>
              <a:rPr lang="en-US" sz="2800" b="1" dirty="0" err="1">
                <a:solidFill>
                  <a:srgbClr val="FF0000"/>
                </a:solidFill>
              </a:rPr>
              <a:t>á</a:t>
            </a:r>
            <a:r>
              <a:rPr lang="en-US" sz="2800" b="1" dirty="0" err="1" smtClean="0">
                <a:solidFill>
                  <a:srgbClr val="FF0000"/>
                </a:solidFill>
              </a:rPr>
              <a:t>bamos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1552" y="4583001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-</a:t>
            </a:r>
            <a:r>
              <a:rPr lang="en-US" sz="3600" b="1" dirty="0" err="1" smtClean="0">
                <a:solidFill>
                  <a:srgbClr val="FF0000"/>
                </a:solidFill>
              </a:rPr>
              <a:t>abais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1552" y="5527881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-</a:t>
            </a:r>
            <a:r>
              <a:rPr lang="en-US" sz="3600" b="1" dirty="0" err="1" smtClean="0">
                <a:solidFill>
                  <a:srgbClr val="FF0000"/>
                </a:solidFill>
              </a:rPr>
              <a:t>aban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48912" y="1219199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hablaba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48912" y="2042911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hablabas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48912" y="2944665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hablaba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48912" y="3871555"/>
            <a:ext cx="174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ED49E1"/>
                </a:solidFill>
              </a:rPr>
              <a:t>hablábamos</a:t>
            </a:r>
            <a:endParaRPr lang="en-US" sz="2400" b="1" dirty="0">
              <a:solidFill>
                <a:srgbClr val="ED49E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48912" y="4675335"/>
            <a:ext cx="1859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hablabais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48912" y="5558658"/>
            <a:ext cx="1859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hablaban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15456" y="1219198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</a:rPr>
              <a:t>ía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15456" y="2017776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</a:rPr>
              <a:t>ías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15456" y="2889061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</a:rPr>
              <a:t>ía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5456" y="3779222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</a:rPr>
              <a:t>íamos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15456" y="4675335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</a:rPr>
              <a:t>íais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61176" y="5503652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-</a:t>
            </a:r>
            <a:r>
              <a:rPr lang="en-US" sz="3200" b="1" dirty="0" err="1" smtClean="0">
                <a:solidFill>
                  <a:srgbClr val="FF0000"/>
                </a:solidFill>
              </a:rPr>
              <a:t>ían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065008" y="1249977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comía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065008" y="2048707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comías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65008" y="2889061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comía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065008" y="3815210"/>
            <a:ext cx="1871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ED49E1"/>
                </a:solidFill>
              </a:rPr>
              <a:t>comíamos</a:t>
            </a:r>
            <a:endParaRPr lang="en-US" sz="2800" b="1" dirty="0">
              <a:solidFill>
                <a:srgbClr val="ED49E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065008" y="4679804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comíais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65008" y="5521576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comían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954768" y="1219197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vivía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930384" y="2005739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vivías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954768" y="2882821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vivía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954768" y="3718417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vivíamos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954768" y="4644557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vivíais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930384" y="5520158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vivían</a:t>
            </a:r>
            <a:endParaRPr lang="en-US" sz="3200" b="1" dirty="0">
              <a:solidFill>
                <a:srgbClr val="ED49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5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ED49E1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</a:rPr>
              <a:t>¡La mejora canción del mundo!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1808"/>
            <a:ext cx="10515600" cy="4665155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-AR verbs go…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-ER verbs go…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19072" y="2633471"/>
            <a:ext cx="3706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D49E1"/>
                </a:solidFill>
              </a:rPr>
              <a:t>-aba / -abas</a:t>
            </a:r>
            <a:endParaRPr lang="en-US" sz="4400" b="1" dirty="0">
              <a:solidFill>
                <a:srgbClr val="ED49E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2704" y="4205162"/>
            <a:ext cx="2846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-</a:t>
            </a:r>
            <a:r>
              <a:rPr lang="en-US" sz="4400" b="1" dirty="0" err="1" smtClean="0">
                <a:solidFill>
                  <a:srgbClr val="FF0000"/>
                </a:solidFill>
              </a:rPr>
              <a:t>ía</a:t>
            </a:r>
            <a:r>
              <a:rPr lang="en-US" sz="4400" b="1" dirty="0">
                <a:solidFill>
                  <a:srgbClr val="FF0000"/>
                </a:solidFill>
              </a:rPr>
              <a:t> / -</a:t>
            </a:r>
            <a:r>
              <a:rPr lang="en-US" sz="4400" b="1" dirty="0" err="1" smtClean="0">
                <a:solidFill>
                  <a:srgbClr val="FF0000"/>
                </a:solidFill>
              </a:rPr>
              <a:t>ías</a:t>
            </a:r>
            <a:endParaRPr lang="en-US" sz="4400" b="1" dirty="0">
              <a:solidFill>
                <a:srgbClr val="FF0000"/>
              </a:solidFill>
            </a:endParaRPr>
          </a:p>
          <a:p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43344" y="2067930"/>
            <a:ext cx="37063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ED49E1"/>
                </a:solidFill>
              </a:rPr>
              <a:t>-aba / -abas</a:t>
            </a:r>
            <a:endParaRPr lang="en-US" sz="4400" b="1" dirty="0">
              <a:solidFill>
                <a:srgbClr val="ED49E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44156" y="3018191"/>
            <a:ext cx="2846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-</a:t>
            </a:r>
            <a:r>
              <a:rPr lang="en-US" sz="4400" b="1" dirty="0" err="1" smtClean="0">
                <a:solidFill>
                  <a:srgbClr val="FF0000"/>
                </a:solidFill>
              </a:rPr>
              <a:t>ía</a:t>
            </a:r>
            <a:r>
              <a:rPr lang="en-US" sz="4400" b="1" dirty="0">
                <a:solidFill>
                  <a:srgbClr val="FF0000"/>
                </a:solidFill>
              </a:rPr>
              <a:t> / -</a:t>
            </a:r>
            <a:r>
              <a:rPr lang="en-US" sz="4400" b="1" dirty="0" err="1" smtClean="0">
                <a:solidFill>
                  <a:srgbClr val="FF0000"/>
                </a:solidFill>
              </a:rPr>
              <a:t>ías</a:t>
            </a:r>
            <a:endParaRPr lang="en-US" sz="4400" b="1" dirty="0">
              <a:solidFill>
                <a:srgbClr val="FF0000"/>
              </a:solidFill>
            </a:endParaRPr>
          </a:p>
          <a:p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79920" y="3844385"/>
            <a:ext cx="3669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FEBEFE"/>
                </a:solidFill>
              </a:rPr>
              <a:t>oOoOoh</a:t>
            </a:r>
            <a:r>
              <a:rPr lang="en-US" sz="4400" b="1" dirty="0" smtClean="0">
                <a:solidFill>
                  <a:srgbClr val="FEBEFE"/>
                </a:solidFill>
              </a:rPr>
              <a:t>….</a:t>
            </a:r>
            <a:endParaRPr lang="en-US" sz="4400" b="1" dirty="0">
              <a:solidFill>
                <a:srgbClr val="FEBEFE"/>
              </a:solidFill>
            </a:endParaRPr>
          </a:p>
          <a:p>
            <a:r>
              <a:rPr lang="en-US" sz="4400" b="1" dirty="0">
                <a:solidFill>
                  <a:srgbClr val="FEBEFE"/>
                </a:solidFill>
              </a:rPr>
              <a:t> </a:t>
            </a:r>
            <a:r>
              <a:rPr lang="en-US" sz="4400" b="1" dirty="0" smtClean="0">
                <a:solidFill>
                  <a:srgbClr val="FEBEFE"/>
                </a:solidFill>
              </a:rPr>
              <a:t>  imperfect</a:t>
            </a:r>
            <a:endParaRPr lang="en-US" sz="4400" b="1" dirty="0">
              <a:solidFill>
                <a:srgbClr val="FEBEF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11804">
            <a:off x="4501515" y="3555247"/>
            <a:ext cx="2305050" cy="246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6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/>
            </a:r>
            <a:br>
              <a:rPr lang="en-US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b="1" dirty="0" smtClean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GUESS </a:t>
            </a:r>
            <a:r>
              <a:rPr lang="en-US" b="1" dirty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THE GOOD </a:t>
            </a:r>
            <a:r>
              <a:rPr lang="en-US" b="1" dirty="0" smtClean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NEWS-</a:t>
            </a:r>
            <a:br>
              <a:rPr lang="en-US" b="1" dirty="0" smtClean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</a:br>
            <a:r>
              <a:rPr lang="en-US" b="1" dirty="0" smtClean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There </a:t>
            </a:r>
            <a:r>
              <a:rPr lang="en-US" b="1" dirty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  <a:t>are only 3 irregular verbs!!</a:t>
            </a:r>
            <a:br>
              <a:rPr lang="en-US" b="1" dirty="0">
                <a:ln w="0"/>
                <a:solidFill>
                  <a:srgbClr val="ED49E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lt"/>
              </a:rPr>
            </a:br>
            <a:r>
              <a:rPr lang="en-US" dirty="0">
                <a:solidFill>
                  <a:srgbClr val="ED49E1"/>
                </a:solidFill>
                <a:latin typeface="+mn-lt"/>
              </a:rPr>
              <a:t/>
            </a:r>
            <a:br>
              <a:rPr lang="en-US" dirty="0">
                <a:solidFill>
                  <a:srgbClr val="ED49E1"/>
                </a:solidFill>
                <a:latin typeface="+mn-lt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310867"/>
              </p:ext>
            </p:extLst>
          </p:nvPr>
        </p:nvGraphicFramePr>
        <p:xfrm>
          <a:off x="402336" y="1572768"/>
          <a:ext cx="11131296" cy="4980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2824"/>
                <a:gridCol w="2782824"/>
                <a:gridCol w="2782824"/>
                <a:gridCol w="2782824"/>
              </a:tblGrid>
              <a:tr h="7130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n>
                            <a:noFill/>
                          </a:ln>
                          <a:effectLst/>
                        </a:rPr>
                        <a:t>Ser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n>
                            <a:noFill/>
                          </a:ln>
                          <a:effectLst/>
                        </a:rPr>
                        <a:t>Ir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ln>
                            <a:noFill/>
                          </a:ln>
                          <a:effectLst/>
                        </a:rPr>
                        <a:t>Ver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</a:tr>
              <a:tr h="713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Yo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</a:tr>
              <a:tr h="7024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Tú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</a:tr>
              <a:tr h="713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Él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Ud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</a:tr>
              <a:tr h="7024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Nosotros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</a:tr>
              <a:tr h="7139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Vosotros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EBEFE"/>
                    </a:solidFill>
                  </a:tcPr>
                </a:tc>
              </a:tr>
              <a:tr h="7024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effectLst/>
                        </a:rPr>
                        <a:t>Ellos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ellas</a:t>
                      </a:r>
                      <a:r>
                        <a:rPr lang="en-US" sz="2800" dirty="0">
                          <a:effectLst/>
                        </a:rPr>
                        <a:t>, </a:t>
                      </a:r>
                      <a:r>
                        <a:rPr lang="en-US" sz="2800" dirty="0" err="1">
                          <a:effectLst/>
                        </a:rPr>
                        <a:t>Uds</a:t>
                      </a:r>
                      <a:r>
                        <a:rPr lang="en-US" sz="2800" dirty="0">
                          <a:effectLst/>
                        </a:rPr>
                        <a:t>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D49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E1F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23488" y="2346960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ED49E1"/>
                </a:solidFill>
              </a:rPr>
              <a:t>era</a:t>
            </a:r>
            <a:endParaRPr lang="en-US" sz="3600" b="1" dirty="0">
              <a:solidFill>
                <a:srgbClr val="ED49E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23488" y="3023926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ED49E1"/>
                </a:solidFill>
              </a:rPr>
              <a:t>eras</a:t>
            </a:r>
            <a:endParaRPr lang="en-US" sz="3600" b="1" dirty="0">
              <a:solidFill>
                <a:srgbClr val="ED49E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23488" y="3700892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ED49E1"/>
                </a:solidFill>
              </a:rPr>
              <a:t>era</a:t>
            </a:r>
            <a:endParaRPr lang="en-US" sz="3600" b="1" dirty="0">
              <a:solidFill>
                <a:srgbClr val="ED49E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23488" y="4499778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ED49E1"/>
                </a:solidFill>
              </a:rPr>
              <a:t>éramos</a:t>
            </a:r>
            <a:endParaRPr lang="en-US" sz="3600" b="1" dirty="0">
              <a:solidFill>
                <a:srgbClr val="ED49E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23488" y="5146109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ED49E1"/>
                </a:solidFill>
              </a:rPr>
              <a:t>eraís</a:t>
            </a:r>
            <a:endParaRPr lang="en-US" sz="3600" b="1" dirty="0">
              <a:solidFill>
                <a:srgbClr val="ED49E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23488" y="5792440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ED49E1"/>
                </a:solidFill>
              </a:rPr>
              <a:t>eran</a:t>
            </a:r>
            <a:endParaRPr lang="en-US" sz="3600" b="1" dirty="0">
              <a:solidFill>
                <a:srgbClr val="ED49E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62928" y="2346959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ED49E1"/>
                </a:solidFill>
              </a:rPr>
              <a:t>iba</a:t>
            </a:r>
            <a:endParaRPr lang="en-US" sz="3600" b="1" dirty="0">
              <a:solidFill>
                <a:srgbClr val="ED49E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62928" y="3003230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ED49E1"/>
                </a:solidFill>
              </a:rPr>
              <a:t>ibas</a:t>
            </a:r>
            <a:endParaRPr lang="en-US" sz="3600" b="1" dirty="0">
              <a:solidFill>
                <a:srgbClr val="ED49E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662928" y="3700892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ED49E1"/>
                </a:solidFill>
              </a:rPr>
              <a:t>iba</a:t>
            </a:r>
            <a:endParaRPr lang="en-US" sz="3600" b="1" dirty="0">
              <a:solidFill>
                <a:srgbClr val="ED49E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2928" y="4398554"/>
            <a:ext cx="192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ED49E1"/>
                </a:solidFill>
              </a:rPr>
              <a:t>í</a:t>
            </a:r>
            <a:r>
              <a:rPr lang="en-US" sz="3600" b="1" dirty="0" err="1" smtClean="0">
                <a:solidFill>
                  <a:srgbClr val="ED49E1"/>
                </a:solidFill>
              </a:rPr>
              <a:t>bamos</a:t>
            </a:r>
            <a:endParaRPr lang="en-US" sz="3600" b="1" dirty="0">
              <a:solidFill>
                <a:srgbClr val="ED49E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62928" y="5146108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ED49E1"/>
                </a:solidFill>
              </a:rPr>
              <a:t>ibais</a:t>
            </a:r>
            <a:endParaRPr lang="en-US" sz="3600" b="1" dirty="0">
              <a:solidFill>
                <a:srgbClr val="ED49E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62928" y="5803818"/>
            <a:ext cx="1621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ED49E1"/>
                </a:solidFill>
              </a:rPr>
              <a:t>iban</a:t>
            </a:r>
            <a:endParaRPr lang="en-US" sz="3600" b="1" dirty="0">
              <a:solidFill>
                <a:srgbClr val="ED49E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332976" y="2403402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veía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332976" y="3034007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veías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32976" y="3712365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veía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332976" y="4429331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veíamos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332976" y="5132115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ED49E1"/>
                </a:solidFill>
              </a:rPr>
              <a:t>veíais</a:t>
            </a:r>
            <a:endParaRPr lang="en-US" sz="3200" b="1" dirty="0">
              <a:solidFill>
                <a:srgbClr val="ED49E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332976" y="5792439"/>
            <a:ext cx="174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ED49E1"/>
                </a:solidFill>
              </a:rPr>
              <a:t>veían</a:t>
            </a:r>
            <a:endParaRPr lang="en-US" sz="3200" b="1" dirty="0">
              <a:solidFill>
                <a:srgbClr val="ED49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83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ED49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Repeated actions in the past…</a:t>
            </a:r>
            <a:endParaRPr lang="en-US" dirty="0">
              <a:solidFill>
                <a:srgbClr val="ED49E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Ejemplos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Yo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cocinaba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todos</a:t>
            </a:r>
            <a:r>
              <a:rPr lang="en-US" b="1" dirty="0" smtClean="0">
                <a:solidFill>
                  <a:srgbClr val="FF0000"/>
                </a:solidFill>
              </a:rPr>
              <a:t> los </a:t>
            </a:r>
            <a:r>
              <a:rPr lang="en-US" b="1" dirty="0" err="1" smtClean="0">
                <a:solidFill>
                  <a:srgbClr val="FF0000"/>
                </a:solidFill>
              </a:rPr>
              <a:t>días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i="1" dirty="0">
                <a:solidFill>
                  <a:srgbClr val="FF0000"/>
                </a:solidFill>
              </a:rPr>
              <a:t>(I used to cook everyday.)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	Ella </a:t>
            </a:r>
            <a:r>
              <a:rPr lang="en-US" b="1" dirty="0" err="1" smtClean="0">
                <a:solidFill>
                  <a:srgbClr val="FF0000"/>
                </a:solidFill>
              </a:rPr>
              <a:t>patinaba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todos</a:t>
            </a:r>
            <a:r>
              <a:rPr lang="en-US" b="1" dirty="0" smtClean="0">
                <a:solidFill>
                  <a:srgbClr val="FF0000"/>
                </a:solidFill>
              </a:rPr>
              <a:t> los </a:t>
            </a:r>
            <a:r>
              <a:rPr lang="en-US" b="1" dirty="0" err="1" smtClean="0">
                <a:solidFill>
                  <a:srgbClr val="FF0000"/>
                </a:solidFill>
              </a:rPr>
              <a:t>jueves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i="1" dirty="0">
                <a:solidFill>
                  <a:srgbClr val="FF0000"/>
                </a:solidFill>
              </a:rPr>
              <a:t>(She used to skate every Thursday.)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152" y="1825625"/>
            <a:ext cx="3078480" cy="309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19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ED49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Was in progress (“was/were…</a:t>
            </a:r>
            <a:r>
              <a:rPr lang="en-US" sz="3200" b="1" dirty="0" err="1">
                <a:solidFill>
                  <a:srgbClr val="ED49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ing</a:t>
            </a:r>
            <a:r>
              <a:rPr lang="en-US" sz="3200" b="1" dirty="0">
                <a:solidFill>
                  <a:srgbClr val="ED49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”) &amp; Used to…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err="1">
                <a:solidFill>
                  <a:srgbClr val="FF0000"/>
                </a:solidFill>
              </a:rPr>
              <a:t>Ejemplos</a:t>
            </a:r>
            <a:r>
              <a:rPr lang="en-US" sz="3600" b="1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en-US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Yo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dormía</a:t>
            </a:r>
            <a:r>
              <a:rPr lang="en-US" b="1" dirty="0">
                <a:solidFill>
                  <a:srgbClr val="FF0000"/>
                </a:solidFill>
              </a:rPr>
              <a:t> en el </a:t>
            </a:r>
            <a:r>
              <a:rPr lang="en-US" b="1" dirty="0" err="1">
                <a:solidFill>
                  <a:srgbClr val="FF0000"/>
                </a:solidFill>
              </a:rPr>
              <a:t>sofá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	(</a:t>
            </a:r>
            <a:r>
              <a:rPr lang="en-US" b="1" i="1" dirty="0">
                <a:solidFill>
                  <a:srgbClr val="FF0000"/>
                </a:solidFill>
              </a:rPr>
              <a:t>I was sleeping on the couch.)</a:t>
            </a:r>
          </a:p>
          <a:p>
            <a:pPr marL="0" indent="0">
              <a:buNone/>
            </a:pPr>
            <a:endParaRPr lang="en-US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	Me </a:t>
            </a:r>
            <a:r>
              <a:rPr lang="en-US" b="1" dirty="0" err="1">
                <a:solidFill>
                  <a:srgbClr val="FF0000"/>
                </a:solidFill>
              </a:rPr>
              <a:t>gustaban</a:t>
            </a:r>
            <a:r>
              <a:rPr lang="en-US" b="1" dirty="0">
                <a:solidFill>
                  <a:srgbClr val="FF0000"/>
                </a:solidFill>
              </a:rPr>
              <a:t> los </a:t>
            </a:r>
            <a:r>
              <a:rPr lang="en-US" b="1" dirty="0" err="1">
                <a:solidFill>
                  <a:srgbClr val="FF0000"/>
                </a:solidFill>
              </a:rPr>
              <a:t>dinosaurios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cuando</a:t>
            </a:r>
            <a:r>
              <a:rPr lang="en-US" b="1" dirty="0">
                <a:solidFill>
                  <a:srgbClr val="FF0000"/>
                </a:solidFill>
              </a:rPr>
              <a:t> era </a:t>
            </a:r>
            <a:r>
              <a:rPr lang="en-US" b="1" dirty="0" err="1">
                <a:solidFill>
                  <a:srgbClr val="FF0000"/>
                </a:solidFill>
              </a:rPr>
              <a:t>joven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		(</a:t>
            </a:r>
            <a:r>
              <a:rPr lang="en-US" b="1" i="1" dirty="0">
                <a:solidFill>
                  <a:srgbClr val="FF0000"/>
                </a:solidFill>
              </a:rPr>
              <a:t>I used to like dinosaurs when I was young.)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8893">
            <a:off x="8621924" y="1657776"/>
            <a:ext cx="2812326" cy="281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03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ED49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 describe a condition: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243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Ejemplo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Eran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las</a:t>
            </a:r>
            <a:r>
              <a:rPr lang="en-US" b="1" dirty="0" smtClean="0">
                <a:solidFill>
                  <a:srgbClr val="FF0000"/>
                </a:solidFill>
              </a:rPr>
              <a:t> dos.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	(It was two o’clock.)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68910" y="3124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ED49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 describe a condition: Weather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81200" y="42672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Ejemplo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	</a:t>
            </a:r>
            <a:r>
              <a:rPr lang="en-US" sz="3600" b="1" dirty="0" err="1">
                <a:solidFill>
                  <a:srgbClr val="FF0000"/>
                </a:solidFill>
              </a:rPr>
              <a:t>Hacía</a:t>
            </a:r>
            <a:r>
              <a:rPr lang="en-US" sz="3600" b="1" dirty="0">
                <a:solidFill>
                  <a:srgbClr val="FF0000"/>
                </a:solidFill>
              </a:rPr>
              <a:t> sol.</a:t>
            </a:r>
          </a:p>
          <a:p>
            <a:pPr marL="0" indent="0">
              <a:buNone/>
            </a:pPr>
            <a:r>
              <a:rPr lang="en-US" b="1" i="1" dirty="0">
                <a:solidFill>
                  <a:srgbClr val="FF0000"/>
                </a:solidFill>
              </a:rPr>
              <a:t>	(It was sunny.)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65386">
            <a:off x="47752" y="1421058"/>
            <a:ext cx="2451608" cy="242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ED49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 describe a condition: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43001"/>
            <a:ext cx="8229600" cy="243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Ejemplo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</a:rPr>
              <a:t>Estaba</a:t>
            </a:r>
            <a:r>
              <a:rPr lang="en-US" b="1" dirty="0" smtClean="0">
                <a:solidFill>
                  <a:srgbClr val="FF0000"/>
                </a:solidFill>
              </a:rPr>
              <a:t> en la </a:t>
            </a:r>
            <a:r>
              <a:rPr lang="en-US" b="1" dirty="0" err="1" smtClean="0">
                <a:solidFill>
                  <a:srgbClr val="FF0000"/>
                </a:solidFill>
              </a:rPr>
              <a:t>biblioteca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	(I was at the library.)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68910" y="3124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ED49E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 describe a condition: Age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81200" y="4267200"/>
            <a:ext cx="82296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Ejemplo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	</a:t>
            </a:r>
            <a:r>
              <a:rPr lang="en-US" sz="2400" b="1" dirty="0" err="1">
                <a:solidFill>
                  <a:srgbClr val="FF0000"/>
                </a:solidFill>
              </a:rPr>
              <a:t>Tenía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seis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años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cuando</a:t>
            </a:r>
            <a:r>
              <a:rPr lang="en-US" sz="2400" b="1" dirty="0">
                <a:solidFill>
                  <a:srgbClr val="FF0000"/>
                </a:solidFill>
              </a:rPr>
              <a:t> me </a:t>
            </a:r>
            <a:r>
              <a:rPr lang="en-US" sz="2400" b="1" dirty="0" err="1">
                <a:solidFill>
                  <a:srgbClr val="FF0000"/>
                </a:solidFill>
              </a:rPr>
              <a:t>gustaban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las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muñecas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b="1" dirty="0" smtClean="0">
                <a:solidFill>
                  <a:srgbClr val="FF0000"/>
                </a:solidFill>
              </a:rPr>
              <a:t>(I was six years old when I liked the dolls.)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>
                <a:solidFill>
                  <a:schemeClr val="bg1"/>
                </a:solidFill>
              </a:rPr>
              <a:t>	</a:t>
            </a:r>
            <a:r>
              <a:rPr lang="en-US" sz="2800" i="1" dirty="0">
                <a:solidFill>
                  <a:schemeClr val="bg1"/>
                </a:solidFill>
              </a:rPr>
              <a:t>(When I was 6 years old, I used to like dolls.)</a:t>
            </a:r>
          </a:p>
        </p:txBody>
      </p:sp>
    </p:spTree>
    <p:extLst>
      <p:ext uri="{BB962C8B-B14F-4D97-AF65-F5344CB8AC3E}">
        <p14:creationId xmlns:p14="http://schemas.microsoft.com/office/powerpoint/2010/main" val="392139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428</Words>
  <Application>Microsoft Office PowerPoint</Application>
  <PresentationFormat>Widescreen</PresentationFormat>
  <Paragraphs>277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ＭＳ Ｐゴシック</vt:lpstr>
      <vt:lpstr>Arial</vt:lpstr>
      <vt:lpstr>Calibri</vt:lpstr>
      <vt:lpstr>Calibri Light</vt:lpstr>
      <vt:lpstr>Comic Sans MS</vt:lpstr>
      <vt:lpstr>Times New Roman</vt:lpstr>
      <vt:lpstr>Office Theme</vt:lpstr>
      <vt:lpstr>El imperfecto como se puede describir el pasado</vt:lpstr>
      <vt:lpstr>PowerPoint Presentation</vt:lpstr>
      <vt:lpstr>PowerPoint Presentation</vt:lpstr>
      <vt:lpstr>¡La mejora canción del mundo!</vt:lpstr>
      <vt:lpstr>   GUESS THE GOOD NEWS- There are only 3 irregular verbs!!   </vt:lpstr>
      <vt:lpstr>Repeated actions in the past…</vt:lpstr>
      <vt:lpstr>Was in progress (“was/were…ing”) &amp; Used to…</vt:lpstr>
      <vt:lpstr>To describe a condition: Time</vt:lpstr>
      <vt:lpstr>To describe a condition: Location</vt:lpstr>
      <vt:lpstr>To describe a condition: Physical Appearance</vt:lpstr>
      <vt:lpstr>To describe a condition: Attitudes</vt:lpstr>
      <vt:lpstr>Frases importantes con el imperfecto</vt:lpstr>
      <vt:lpstr>PowerPoint Presentation</vt:lpstr>
      <vt:lpstr>PowerPoint Presentation</vt:lpstr>
      <vt:lpstr>PowerPoint Presentation</vt:lpstr>
    </vt:vector>
  </TitlesOfParts>
  <Company>Cold Spring Harbor Central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imperfecto</dc:title>
  <dc:creator>Sihksnel, Tricia</dc:creator>
  <cp:lastModifiedBy>Sihksnel, Tricia</cp:lastModifiedBy>
  <cp:revision>11</cp:revision>
  <cp:lastPrinted>2015-01-12T14:07:17Z</cp:lastPrinted>
  <dcterms:created xsi:type="dcterms:W3CDTF">2015-01-09T17:33:34Z</dcterms:created>
  <dcterms:modified xsi:type="dcterms:W3CDTF">2016-02-02T23:09:08Z</dcterms:modified>
</cp:coreProperties>
</file>