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5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E5995-729B-4BD8-A0E2-7B054605A446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F18DE-D23C-44CC-966B-C6F7A0AA5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57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7D7A-D8E2-4680-B813-65909FFF278A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7F0A-90D7-4F88-80D6-4491AA70E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54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7D7A-D8E2-4680-B813-65909FFF278A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7F0A-90D7-4F88-80D6-4491AA70E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675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7D7A-D8E2-4680-B813-65909FFF278A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7F0A-90D7-4F88-80D6-4491AA70E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01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7D7A-D8E2-4680-B813-65909FFF278A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7F0A-90D7-4F88-80D6-4491AA70E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344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7D7A-D8E2-4680-B813-65909FFF278A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7F0A-90D7-4F88-80D6-4491AA70E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62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7D7A-D8E2-4680-B813-65909FFF278A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7F0A-90D7-4F88-80D6-4491AA70E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361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7D7A-D8E2-4680-B813-65909FFF278A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7F0A-90D7-4F88-80D6-4491AA70E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074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7D7A-D8E2-4680-B813-65909FFF278A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7F0A-90D7-4F88-80D6-4491AA70E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53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7D7A-D8E2-4680-B813-65909FFF278A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7F0A-90D7-4F88-80D6-4491AA70E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580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7D7A-D8E2-4680-B813-65909FFF278A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7F0A-90D7-4F88-80D6-4491AA70E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28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7D7A-D8E2-4680-B813-65909FFF278A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E7F0A-90D7-4F88-80D6-4491AA70E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371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F7D7A-D8E2-4680-B813-65909FFF278A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E7F0A-90D7-4F88-80D6-4491AA70E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460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s-ES" sz="8800" b="1" dirty="0">
                <a:solidFill>
                  <a:schemeClr val="bg1">
                    <a:lumMod val="95000"/>
                  </a:schemeClr>
                </a:solidFill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</a:rPr>
              <a:t>ir + a + </a:t>
            </a:r>
            <a:r>
              <a:rPr lang="es-ES" sz="8800" b="1" dirty="0" err="1" smtClean="0">
                <a:solidFill>
                  <a:schemeClr val="bg1">
                    <a:lumMod val="95000"/>
                  </a:schemeClr>
                </a:solidFill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</a:rPr>
              <a:t>infinitive</a:t>
            </a:r>
            <a:endParaRPr lang="en-US" sz="8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Cloud Callout 5"/>
          <p:cNvSpPr/>
          <p:nvPr/>
        </p:nvSpPr>
        <p:spPr>
          <a:xfrm>
            <a:off x="3239655" y="2590800"/>
            <a:ext cx="4876799" cy="2438400"/>
          </a:xfrm>
          <a:prstGeom prst="cloudCallout">
            <a:avLst>
              <a:gd name="adj1" fmla="val -58526"/>
              <a:gd name="adj2" fmla="val 22294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7" name="Rectangle 6"/>
          <p:cNvSpPr/>
          <p:nvPr/>
        </p:nvSpPr>
        <p:spPr>
          <a:xfrm>
            <a:off x="3713018" y="3276600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</a:rPr>
              <a:t> </a:t>
            </a:r>
            <a:r>
              <a:rPr lang="es-ES" sz="2400" b="1" dirty="0">
                <a:solidFill>
                  <a:schemeClr val="accent1"/>
                </a:solidFill>
              </a:rPr>
              <a:t>¡Me gusta la clase de español! </a:t>
            </a:r>
            <a:endParaRPr lang="en-US" sz="2400" b="1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43200"/>
            <a:ext cx="3804523" cy="4363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67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534400" cy="50292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5400" dirty="0" smtClean="0"/>
              <a:t>	</a:t>
            </a:r>
            <a:r>
              <a:rPr lang="en-US" sz="9600" dirty="0" smtClean="0"/>
              <a:t>When </a:t>
            </a:r>
            <a:r>
              <a:rPr lang="en-US" sz="9600" dirty="0"/>
              <a:t>you talk about things you are planning to do in the future, </a:t>
            </a:r>
            <a:r>
              <a:rPr lang="en-US" sz="9600" dirty="0" smtClean="0"/>
              <a:t>you </a:t>
            </a:r>
            <a:r>
              <a:rPr lang="en-US" sz="9600" dirty="0"/>
              <a:t>say what you </a:t>
            </a:r>
            <a:r>
              <a:rPr lang="en-US" sz="9600" dirty="0" smtClean="0"/>
              <a:t>are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57600" y="4114800"/>
            <a:ext cx="739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/>
              <a:t>g</a:t>
            </a:r>
            <a:r>
              <a:rPr lang="en-US" sz="5400" b="1" dirty="0" smtClean="0"/>
              <a:t>oing to do.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961174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66999"/>
          </a:xfrm>
          <a:solidFill>
            <a:schemeClr val="accent1"/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4000" dirty="0" smtClean="0"/>
              <a:t>To talk about activities you are 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chemeClr val="bg1"/>
                </a:solidFill>
              </a:rPr>
              <a:t>going to do</a:t>
            </a:r>
            <a:r>
              <a:rPr lang="en-US" sz="4000" b="1" dirty="0" smtClean="0"/>
              <a:t>, </a:t>
            </a:r>
            <a:r>
              <a:rPr lang="en-US" sz="4000" dirty="0" smtClean="0"/>
              <a:t>use the formula:</a:t>
            </a:r>
          </a:p>
          <a:p>
            <a:pPr marL="0" indent="0" algn="ctr">
              <a:buNone/>
            </a:pPr>
            <a:r>
              <a:rPr lang="en-US" sz="4000" dirty="0" smtClean="0"/>
              <a:t>+		+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514600" y="299026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chemeClr val="bg1"/>
                </a:solidFill>
              </a:rPr>
              <a:t>ir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67200" y="29718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67400" y="2971787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infinitive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06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1"/>
            <a:ext cx="8382000" cy="685799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Here’s some examples of this formula used in English</a:t>
            </a:r>
            <a:r>
              <a:rPr lang="en-US" sz="2800" b="1" dirty="0" smtClean="0"/>
              <a:t>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15753" y="2367415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600" b="1" dirty="0" smtClean="0"/>
              <a:t>I am going to study.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15753" y="3123460"/>
            <a:ext cx="75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4000" b="1" dirty="0" smtClean="0"/>
              <a:t>We are going to talk.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9800" y="3581400"/>
            <a:ext cx="3075600" cy="3044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012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b="1" dirty="0"/>
              <a:t>Primero, vamos a conjugar el verbo “ir”. Ir </a:t>
            </a:r>
            <a:r>
              <a:rPr lang="es-ES" b="1" dirty="0" err="1" smtClean="0"/>
              <a:t>means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0" y="6858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1"/>
                </a:solidFill>
              </a:rPr>
              <a:t>to go.</a:t>
            </a:r>
            <a:endParaRPr lang="en-US" sz="3600" b="1" dirty="0">
              <a:solidFill>
                <a:schemeClr val="accent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454958"/>
              </p:ext>
            </p:extLst>
          </p:nvPr>
        </p:nvGraphicFramePr>
        <p:xfrm>
          <a:off x="381000" y="1905000"/>
          <a:ext cx="8305800" cy="4267201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076450"/>
                <a:gridCol w="2076450"/>
                <a:gridCol w="2076450"/>
                <a:gridCol w="2076450"/>
              </a:tblGrid>
              <a:tr h="14231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8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800" dirty="0" smtClean="0">
                          <a:effectLst/>
                        </a:rPr>
                        <a:t>Yo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8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800" dirty="0" smtClean="0">
                          <a:effectLst/>
                        </a:rPr>
                        <a:t>Nosotros(as</a:t>
                      </a:r>
                      <a:r>
                        <a:rPr lang="es-ES" sz="2800" dirty="0">
                          <a:effectLst/>
                        </a:rPr>
                        <a:t>)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426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8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800" dirty="0" smtClean="0">
                          <a:effectLst/>
                        </a:rPr>
                        <a:t>tú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8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</a:rPr>
                        <a:t>vosotros</a:t>
                      </a:r>
                      <a:r>
                        <a:rPr lang="es-E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014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8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800" dirty="0" smtClean="0">
                          <a:effectLst/>
                        </a:rPr>
                        <a:t>Él</a:t>
                      </a:r>
                      <a:r>
                        <a:rPr lang="es-ES" sz="2800" dirty="0">
                          <a:effectLst/>
                        </a:rPr>
                        <a:t>, ella, Ud.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28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800" dirty="0" smtClean="0">
                          <a:effectLst/>
                        </a:rPr>
                        <a:t>Ustedes</a:t>
                      </a:r>
                      <a:r>
                        <a:rPr lang="es-ES" sz="2800" dirty="0">
                          <a:effectLst/>
                        </a:rPr>
                        <a:t>, ellos, ellas</a:t>
                      </a: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53683" y="2209800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/>
              <a:t>voy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653683" y="3657600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vas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672178" y="5105400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/>
              <a:t>va</a:t>
            </a:r>
            <a:endParaRPr lang="en-US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792157" y="2133600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/>
              <a:t>vamos</a:t>
            </a:r>
            <a:endParaRPr lang="en-US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792157" y="5105400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van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352050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Callout 4"/>
          <p:cNvSpPr/>
          <p:nvPr/>
        </p:nvSpPr>
        <p:spPr>
          <a:xfrm>
            <a:off x="2819400" y="457200"/>
            <a:ext cx="5562599" cy="2743200"/>
          </a:xfrm>
          <a:prstGeom prst="cloudCallout">
            <a:avLst>
              <a:gd name="adj1" fmla="val -52185"/>
              <a:gd name="adj2" fmla="val 62844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3733800" y="12192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 *</a:t>
            </a:r>
            <a:r>
              <a:rPr lang="en-US" b="1" u="sng" dirty="0"/>
              <a:t>Remember</a:t>
            </a:r>
            <a:r>
              <a:rPr lang="en-US" b="1" dirty="0"/>
              <a:t>!*</a:t>
            </a:r>
            <a:r>
              <a:rPr lang="en-US" dirty="0"/>
              <a:t>      An infinitive is a verb that ends in –</a:t>
            </a:r>
            <a:r>
              <a:rPr lang="en-US" dirty="0" err="1"/>
              <a:t>ar</a:t>
            </a:r>
            <a:r>
              <a:rPr lang="en-US" dirty="0"/>
              <a:t>,-</a:t>
            </a:r>
            <a:r>
              <a:rPr lang="en-US" dirty="0" err="1"/>
              <a:t>er</a:t>
            </a:r>
            <a:r>
              <a:rPr lang="en-US" dirty="0"/>
              <a:t>, or –</a:t>
            </a:r>
            <a:r>
              <a:rPr lang="en-US" dirty="0" err="1"/>
              <a:t>ir.</a:t>
            </a:r>
            <a:r>
              <a:rPr lang="en-US" dirty="0"/>
              <a:t>  You </a:t>
            </a:r>
            <a:r>
              <a:rPr lang="en-US" b="1" dirty="0"/>
              <a:t>don’t</a:t>
            </a:r>
            <a:r>
              <a:rPr lang="en-US" dirty="0"/>
              <a:t> have to conjugate them for this formula!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19016">
            <a:off x="488666" y="2590800"/>
            <a:ext cx="2330734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23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534400" cy="60499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b="1" dirty="0" smtClean="0"/>
              <a:t>I am going to eat.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2. Eric is going to drink.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3.Olivia and Antonio are going to play sports.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4. Mario and I are going to turn.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5. We are going to review.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943421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1"/>
                </a:solidFill>
              </a:rPr>
              <a:t>Yo</a:t>
            </a:r>
            <a:r>
              <a:rPr lang="en-US" sz="3200" b="1" dirty="0" smtClean="0">
                <a:solidFill>
                  <a:schemeClr val="accent1"/>
                </a:solidFill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</a:rPr>
              <a:t>voy</a:t>
            </a:r>
            <a:r>
              <a:rPr lang="en-US" sz="3200" b="1" dirty="0" smtClean="0">
                <a:solidFill>
                  <a:schemeClr val="accent1"/>
                </a:solidFill>
              </a:rPr>
              <a:t> a comer.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63950" y="20574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Eric </a:t>
            </a:r>
            <a:r>
              <a:rPr lang="en-US" sz="3200" b="1" dirty="0" err="1" smtClean="0">
                <a:solidFill>
                  <a:schemeClr val="accent1"/>
                </a:solidFill>
              </a:rPr>
              <a:t>va</a:t>
            </a:r>
            <a:r>
              <a:rPr lang="en-US" sz="3200" b="1" dirty="0" smtClean="0">
                <a:solidFill>
                  <a:schemeClr val="accent1"/>
                </a:solidFill>
              </a:rPr>
              <a:t> a </a:t>
            </a:r>
            <a:r>
              <a:rPr lang="en-US" sz="3200" b="1" dirty="0" err="1" smtClean="0">
                <a:solidFill>
                  <a:schemeClr val="accent1"/>
                </a:solidFill>
              </a:rPr>
              <a:t>beber</a:t>
            </a:r>
            <a:r>
              <a:rPr lang="en-US" sz="3200" b="1" dirty="0" smtClean="0">
                <a:solidFill>
                  <a:schemeClr val="accent1"/>
                </a:solidFill>
              </a:rPr>
              <a:t>.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55812" y="3200399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Olivia y Antonio (</a:t>
            </a:r>
            <a:r>
              <a:rPr lang="en-US" sz="2400" b="1" dirty="0" err="1" smtClean="0">
                <a:solidFill>
                  <a:schemeClr val="accent1"/>
                </a:solidFill>
              </a:rPr>
              <a:t>Ellos</a:t>
            </a:r>
            <a:r>
              <a:rPr lang="en-US" sz="2400" b="1" dirty="0" smtClean="0">
                <a:solidFill>
                  <a:schemeClr val="accent1"/>
                </a:solidFill>
              </a:rPr>
              <a:t>/</a:t>
            </a:r>
            <a:r>
              <a:rPr lang="en-US" sz="2400" b="1" dirty="0" err="1" smtClean="0">
                <a:solidFill>
                  <a:schemeClr val="accent1"/>
                </a:solidFill>
              </a:rPr>
              <a:t>Uds</a:t>
            </a:r>
            <a:r>
              <a:rPr lang="en-US" sz="2400" b="1" dirty="0" smtClean="0">
                <a:solidFill>
                  <a:schemeClr val="accent1"/>
                </a:solidFill>
              </a:rPr>
              <a:t>.) van a </a:t>
            </a:r>
            <a:r>
              <a:rPr lang="en-US" sz="2400" b="1" dirty="0" err="1" smtClean="0">
                <a:solidFill>
                  <a:schemeClr val="accent1"/>
                </a:solidFill>
              </a:rPr>
              <a:t>jugar</a:t>
            </a:r>
            <a:r>
              <a:rPr lang="en-US" sz="2400" b="1" dirty="0" smtClean="0">
                <a:solidFill>
                  <a:schemeClr val="accent1"/>
                </a:solidFill>
              </a:rPr>
              <a:t> </a:t>
            </a:r>
            <a:r>
              <a:rPr lang="en-US" sz="2400" b="1" dirty="0" err="1" smtClean="0">
                <a:solidFill>
                  <a:schemeClr val="accent1"/>
                </a:solidFill>
              </a:rPr>
              <a:t>deportes</a:t>
            </a:r>
            <a:r>
              <a:rPr lang="en-US" sz="3200" b="1" dirty="0" smtClean="0">
                <a:solidFill>
                  <a:schemeClr val="accent1"/>
                </a:solidFill>
              </a:rPr>
              <a:t>.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76400" y="4343399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Mario y </a:t>
            </a:r>
            <a:r>
              <a:rPr lang="en-US" sz="3200" b="1" dirty="0" err="1" smtClean="0">
                <a:solidFill>
                  <a:schemeClr val="accent1"/>
                </a:solidFill>
              </a:rPr>
              <a:t>yo</a:t>
            </a:r>
            <a:r>
              <a:rPr lang="en-US" sz="3200" b="1" dirty="0" smtClean="0">
                <a:solidFill>
                  <a:schemeClr val="accent1"/>
                </a:solidFill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</a:rPr>
              <a:t>vamos</a:t>
            </a:r>
            <a:r>
              <a:rPr lang="en-US" sz="3200" b="1" dirty="0" smtClean="0">
                <a:solidFill>
                  <a:schemeClr val="accent1"/>
                </a:solidFill>
              </a:rPr>
              <a:t> a </a:t>
            </a:r>
            <a:r>
              <a:rPr lang="en-US" sz="3200" b="1" dirty="0" err="1" smtClean="0">
                <a:solidFill>
                  <a:schemeClr val="accent1"/>
                </a:solidFill>
              </a:rPr>
              <a:t>doblar</a:t>
            </a:r>
            <a:r>
              <a:rPr lang="en-US" sz="3200" b="1" dirty="0" smtClean="0">
                <a:solidFill>
                  <a:schemeClr val="accent1"/>
                </a:solidFill>
              </a:rPr>
              <a:t>.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76400" y="57150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1"/>
                </a:solidFill>
              </a:rPr>
              <a:t>Nosotros</a:t>
            </a:r>
            <a:r>
              <a:rPr lang="en-US" sz="3200" b="1" dirty="0" smtClean="0">
                <a:solidFill>
                  <a:schemeClr val="accent1"/>
                </a:solidFill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</a:rPr>
              <a:t>vamos</a:t>
            </a:r>
            <a:r>
              <a:rPr lang="en-US" sz="3200" b="1" dirty="0" smtClean="0">
                <a:solidFill>
                  <a:schemeClr val="accent1"/>
                </a:solidFill>
              </a:rPr>
              <a:t> a </a:t>
            </a:r>
            <a:r>
              <a:rPr lang="en-US" sz="3200" b="1" dirty="0" err="1" smtClean="0">
                <a:solidFill>
                  <a:schemeClr val="accent1"/>
                </a:solidFill>
              </a:rPr>
              <a:t>repasar</a:t>
            </a:r>
            <a:r>
              <a:rPr lang="en-US" sz="3200" b="1" dirty="0" smtClean="0">
                <a:solidFill>
                  <a:schemeClr val="accent1"/>
                </a:solidFill>
              </a:rPr>
              <a:t>.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0681" y="75089"/>
            <a:ext cx="3424238" cy="2567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872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199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ir + a + infinitive</vt:lpstr>
      <vt:lpstr>PowerPoint Presentation</vt:lpstr>
      <vt:lpstr>PowerPoint Presentation</vt:lpstr>
      <vt:lpstr>PowerPoint Presentation</vt:lpstr>
      <vt:lpstr>Primero, vamos a conjugar el verbo “ir”. Ir means </vt:lpstr>
      <vt:lpstr>PowerPoint Presentation</vt:lpstr>
      <vt:lpstr>PowerPoint Presentation</vt:lpstr>
    </vt:vector>
  </TitlesOfParts>
  <Company>CSH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 + a + infinitive</dc:title>
  <dc:creator>tsihksnel</dc:creator>
  <cp:lastModifiedBy>Sihksnel, Tricia</cp:lastModifiedBy>
  <cp:revision>5</cp:revision>
  <dcterms:created xsi:type="dcterms:W3CDTF">2013-10-08T17:04:21Z</dcterms:created>
  <dcterms:modified xsi:type="dcterms:W3CDTF">2016-01-05T12:17:56Z</dcterms:modified>
</cp:coreProperties>
</file>