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5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E5995-729B-4BD8-A0E2-7B054605A446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F18DE-D23C-44CC-966B-C6F7A0AA5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57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7D7A-D8E2-4680-B813-65909FFF278A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7F0A-90D7-4F88-80D6-4491AA70E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5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7D7A-D8E2-4680-B813-65909FFF278A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7F0A-90D7-4F88-80D6-4491AA70E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7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7D7A-D8E2-4680-B813-65909FFF278A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7F0A-90D7-4F88-80D6-4491AA70E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1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7D7A-D8E2-4680-B813-65909FFF278A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7F0A-90D7-4F88-80D6-4491AA70E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4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7D7A-D8E2-4680-B813-65909FFF278A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7F0A-90D7-4F88-80D6-4491AA70E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7D7A-D8E2-4680-B813-65909FFF278A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7F0A-90D7-4F88-80D6-4491AA70E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7D7A-D8E2-4680-B813-65909FFF278A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7F0A-90D7-4F88-80D6-4491AA70E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7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7D7A-D8E2-4680-B813-65909FFF278A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7F0A-90D7-4F88-80D6-4491AA70E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5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7D7A-D8E2-4680-B813-65909FFF278A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7F0A-90D7-4F88-80D6-4491AA70E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8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7D7A-D8E2-4680-B813-65909FFF278A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7F0A-90D7-4F88-80D6-4491AA70E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2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F7D7A-D8E2-4680-B813-65909FFF278A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E7F0A-90D7-4F88-80D6-4491AA70E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7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F7D7A-D8E2-4680-B813-65909FFF278A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E7F0A-90D7-4F88-80D6-4491AA70E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6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s-ES" sz="8800" b="1" dirty="0">
                <a:solidFill>
                  <a:schemeClr val="bg1">
                    <a:lumMod val="95000"/>
                  </a:schemeClr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ir + a + </a:t>
            </a:r>
            <a:r>
              <a:rPr lang="es-ES" sz="8800" b="1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infinitive</a:t>
            </a:r>
            <a:endParaRPr lang="en-US" sz="8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3239655" y="2590800"/>
            <a:ext cx="4876799" cy="2438400"/>
          </a:xfrm>
          <a:prstGeom prst="cloudCallout">
            <a:avLst>
              <a:gd name="adj1" fmla="val -58526"/>
              <a:gd name="adj2" fmla="val 22294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3713018" y="327660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s-ES" sz="2400" b="1" dirty="0">
                <a:solidFill>
                  <a:schemeClr val="accent1"/>
                </a:solidFill>
              </a:rPr>
              <a:t>¡Me gusta la clase de español! </a:t>
            </a:r>
            <a:endParaRPr lang="en-US" sz="2400" b="1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3200"/>
            <a:ext cx="3804523" cy="436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534400" cy="50292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5400" dirty="0" smtClean="0"/>
              <a:t>	</a:t>
            </a:r>
            <a:r>
              <a:rPr lang="en-US" sz="9600" dirty="0" smtClean="0"/>
              <a:t>When </a:t>
            </a:r>
            <a:r>
              <a:rPr lang="en-US" sz="9600" dirty="0"/>
              <a:t>you talk about things you are planning to do in the future, </a:t>
            </a:r>
            <a:r>
              <a:rPr lang="en-US" sz="9600" dirty="0" smtClean="0"/>
              <a:t>you </a:t>
            </a:r>
            <a:r>
              <a:rPr lang="en-US" sz="9600" dirty="0"/>
              <a:t>say what you </a:t>
            </a:r>
            <a:r>
              <a:rPr lang="en-US" sz="9600" dirty="0" smtClean="0"/>
              <a:t>are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41148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g</a:t>
            </a:r>
            <a:r>
              <a:rPr lang="en-US" sz="5400" b="1" dirty="0" smtClean="0"/>
              <a:t>oing to do.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96117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6999"/>
          </a:xfrm>
          <a:solidFill>
            <a:schemeClr val="accent1"/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To talk about activities you are 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going to do</a:t>
            </a:r>
            <a:r>
              <a:rPr lang="en-US" sz="4000" b="1" dirty="0" smtClean="0"/>
              <a:t>, </a:t>
            </a:r>
            <a:r>
              <a:rPr lang="en-US" sz="4000" dirty="0" smtClean="0"/>
              <a:t>use the formula:</a:t>
            </a:r>
          </a:p>
          <a:p>
            <a:pPr marL="0" indent="0" algn="ctr">
              <a:buNone/>
            </a:pPr>
            <a:r>
              <a:rPr lang="en-US" sz="4000" dirty="0" smtClean="0"/>
              <a:t>+		+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14600" y="299026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bg1"/>
                </a:solidFill>
              </a:rPr>
              <a:t>ir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2971800"/>
            <a:ext cx="95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67400" y="2971787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infinitive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06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8382000" cy="68579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Here’s some examples of this formula used in English</a:t>
            </a:r>
            <a:r>
              <a:rPr lang="en-US" sz="2800" b="1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15753" y="2367415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600" b="1" dirty="0" smtClean="0"/>
              <a:t>I am going to study.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5753" y="312346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000" b="1" dirty="0" smtClean="0"/>
              <a:t>We are going to talk.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800" y="3581400"/>
            <a:ext cx="3075600" cy="304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01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Primero, vamos a conjugar el verbo “ir”. Ir </a:t>
            </a:r>
            <a:r>
              <a:rPr lang="es-ES" b="1" dirty="0" err="1" smtClean="0"/>
              <a:t>means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685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to go.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454958"/>
              </p:ext>
            </p:extLst>
          </p:nvPr>
        </p:nvGraphicFramePr>
        <p:xfrm>
          <a:off x="381000" y="1905000"/>
          <a:ext cx="8305800" cy="426720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1423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8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800" dirty="0" smtClean="0">
                          <a:effectLst/>
                        </a:rPr>
                        <a:t>Yo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8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800" dirty="0" smtClean="0">
                          <a:effectLst/>
                        </a:rPr>
                        <a:t>Nosotros(as</a:t>
                      </a:r>
                      <a:r>
                        <a:rPr lang="es-ES" sz="2800" dirty="0">
                          <a:effectLst/>
                        </a:rPr>
                        <a:t>)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2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8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800" dirty="0" smtClean="0">
                          <a:effectLst/>
                        </a:rPr>
                        <a:t>tú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8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800" smtClean="0">
                          <a:effectLst/>
                        </a:rPr>
                        <a:t>vosotros</a:t>
                      </a:r>
                      <a:r>
                        <a:rPr lang="es-E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014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8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800" dirty="0" smtClean="0">
                          <a:effectLst/>
                        </a:rPr>
                        <a:t>Él</a:t>
                      </a:r>
                      <a:r>
                        <a:rPr lang="es-ES" sz="2800" dirty="0">
                          <a:effectLst/>
                        </a:rPr>
                        <a:t>, ella, Ud.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8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800" dirty="0" smtClean="0">
                          <a:effectLst/>
                        </a:rPr>
                        <a:t>Ustedes</a:t>
                      </a:r>
                      <a:r>
                        <a:rPr lang="es-ES" sz="2800" dirty="0">
                          <a:effectLst/>
                        </a:rPr>
                        <a:t>, ellos, ellas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53683" y="22098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voy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653683" y="36576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vas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72178" y="51054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va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92157" y="21336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vamos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792157" y="51054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van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5205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2819400" y="457200"/>
            <a:ext cx="5562599" cy="2743200"/>
          </a:xfrm>
          <a:prstGeom prst="cloudCallout">
            <a:avLst>
              <a:gd name="adj1" fmla="val -52185"/>
              <a:gd name="adj2" fmla="val 62844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3733800" y="1219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 *</a:t>
            </a:r>
            <a:r>
              <a:rPr lang="en-US" b="1" u="sng" dirty="0"/>
              <a:t>Remember</a:t>
            </a:r>
            <a:r>
              <a:rPr lang="en-US" b="1" dirty="0"/>
              <a:t>!*</a:t>
            </a:r>
            <a:r>
              <a:rPr lang="en-US" dirty="0"/>
              <a:t>      An infinitive is a verb that ends in –</a:t>
            </a:r>
            <a:r>
              <a:rPr lang="en-US" dirty="0" err="1"/>
              <a:t>ar</a:t>
            </a:r>
            <a:r>
              <a:rPr lang="en-US" dirty="0"/>
              <a:t>,-</a:t>
            </a:r>
            <a:r>
              <a:rPr lang="en-US" dirty="0" err="1"/>
              <a:t>er</a:t>
            </a:r>
            <a:r>
              <a:rPr lang="en-US" dirty="0"/>
              <a:t>, or –</a:t>
            </a:r>
            <a:r>
              <a:rPr lang="en-US" dirty="0" err="1"/>
              <a:t>ir.</a:t>
            </a:r>
            <a:r>
              <a:rPr lang="en-US" dirty="0"/>
              <a:t>  You </a:t>
            </a:r>
            <a:r>
              <a:rPr lang="en-US" b="1" dirty="0"/>
              <a:t>don’t</a:t>
            </a:r>
            <a:r>
              <a:rPr lang="en-US" dirty="0"/>
              <a:t> have to conjugate them for this formula!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19016">
            <a:off x="488666" y="2590800"/>
            <a:ext cx="2330734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23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34400" cy="6049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/>
              <a:t>I am going to eat.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2. Eric is going to drink.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3.Olivia and Antonio are going to play sports.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4. Mario and I are going to turn.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5. We are going to review.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943421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1"/>
                </a:solidFill>
              </a:rPr>
              <a:t>Yo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voy</a:t>
            </a:r>
            <a:r>
              <a:rPr lang="en-US" sz="3200" b="1" dirty="0" smtClean="0">
                <a:solidFill>
                  <a:schemeClr val="accent1"/>
                </a:solidFill>
              </a:rPr>
              <a:t> a comer.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3950" y="20574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Eric </a:t>
            </a:r>
            <a:r>
              <a:rPr lang="en-US" sz="3200" b="1" dirty="0" err="1" smtClean="0">
                <a:solidFill>
                  <a:schemeClr val="accent1"/>
                </a:solidFill>
              </a:rPr>
              <a:t>va</a:t>
            </a:r>
            <a:r>
              <a:rPr lang="en-US" sz="3200" b="1" dirty="0" smtClean="0">
                <a:solidFill>
                  <a:schemeClr val="accent1"/>
                </a:solidFill>
              </a:rPr>
              <a:t> a </a:t>
            </a:r>
            <a:r>
              <a:rPr lang="en-US" sz="3200" b="1" dirty="0" err="1" smtClean="0">
                <a:solidFill>
                  <a:schemeClr val="accent1"/>
                </a:solidFill>
              </a:rPr>
              <a:t>beber</a:t>
            </a:r>
            <a:r>
              <a:rPr lang="en-US" sz="3200" b="1" dirty="0" smtClean="0">
                <a:solidFill>
                  <a:schemeClr val="accent1"/>
                </a:solidFill>
              </a:rPr>
              <a:t>.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5812" y="3200399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Olivia y Antonio (</a:t>
            </a:r>
            <a:r>
              <a:rPr lang="en-US" sz="2400" b="1" dirty="0" err="1" smtClean="0">
                <a:solidFill>
                  <a:schemeClr val="accent1"/>
                </a:solidFill>
              </a:rPr>
              <a:t>Ellos</a:t>
            </a:r>
            <a:r>
              <a:rPr lang="en-US" sz="2400" b="1" dirty="0" smtClean="0">
                <a:solidFill>
                  <a:schemeClr val="accent1"/>
                </a:solidFill>
              </a:rPr>
              <a:t>/</a:t>
            </a:r>
            <a:r>
              <a:rPr lang="en-US" sz="2400" b="1" dirty="0" err="1" smtClean="0">
                <a:solidFill>
                  <a:schemeClr val="accent1"/>
                </a:solidFill>
              </a:rPr>
              <a:t>Uds</a:t>
            </a:r>
            <a:r>
              <a:rPr lang="en-US" sz="2400" b="1" dirty="0" smtClean="0">
                <a:solidFill>
                  <a:schemeClr val="accent1"/>
                </a:solidFill>
              </a:rPr>
              <a:t>.) van a </a:t>
            </a:r>
            <a:r>
              <a:rPr lang="en-US" sz="2400" b="1" dirty="0" err="1" smtClean="0">
                <a:solidFill>
                  <a:schemeClr val="accent1"/>
                </a:solidFill>
              </a:rPr>
              <a:t>jugar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</a:rPr>
              <a:t>deportes</a:t>
            </a:r>
            <a:r>
              <a:rPr lang="en-US" sz="3200" b="1" dirty="0" smtClean="0">
                <a:solidFill>
                  <a:schemeClr val="accent1"/>
                </a:solidFill>
              </a:rPr>
              <a:t>.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4343399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Mario y </a:t>
            </a:r>
            <a:r>
              <a:rPr lang="en-US" sz="3200" b="1" dirty="0" err="1" smtClean="0">
                <a:solidFill>
                  <a:schemeClr val="accent1"/>
                </a:solidFill>
              </a:rPr>
              <a:t>yo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vamos</a:t>
            </a:r>
            <a:r>
              <a:rPr lang="en-US" sz="3200" b="1" dirty="0" smtClean="0">
                <a:solidFill>
                  <a:schemeClr val="accent1"/>
                </a:solidFill>
              </a:rPr>
              <a:t> a </a:t>
            </a:r>
            <a:r>
              <a:rPr lang="en-US" sz="3200" b="1" dirty="0" err="1" smtClean="0">
                <a:solidFill>
                  <a:schemeClr val="accent1"/>
                </a:solidFill>
              </a:rPr>
              <a:t>doblar</a:t>
            </a:r>
            <a:r>
              <a:rPr lang="en-US" sz="3200" b="1" dirty="0" smtClean="0">
                <a:solidFill>
                  <a:schemeClr val="accent1"/>
                </a:solidFill>
              </a:rPr>
              <a:t>.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57150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1"/>
                </a:solidFill>
              </a:rPr>
              <a:t>Nosotros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vamos</a:t>
            </a:r>
            <a:r>
              <a:rPr lang="en-US" sz="3200" b="1" dirty="0" smtClean="0">
                <a:solidFill>
                  <a:schemeClr val="accent1"/>
                </a:solidFill>
              </a:rPr>
              <a:t> a </a:t>
            </a:r>
            <a:r>
              <a:rPr lang="en-US" sz="3200" b="1" dirty="0" err="1" smtClean="0">
                <a:solidFill>
                  <a:schemeClr val="accent1"/>
                </a:solidFill>
              </a:rPr>
              <a:t>repasar</a:t>
            </a:r>
            <a:r>
              <a:rPr lang="en-US" sz="3200" b="1" dirty="0" smtClean="0">
                <a:solidFill>
                  <a:schemeClr val="accent1"/>
                </a:solidFill>
              </a:rPr>
              <a:t>.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681" y="75089"/>
            <a:ext cx="3424238" cy="256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87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199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ir + a + infinitive</vt:lpstr>
      <vt:lpstr>PowerPoint Presentation</vt:lpstr>
      <vt:lpstr>PowerPoint Presentation</vt:lpstr>
      <vt:lpstr>PowerPoint Presentation</vt:lpstr>
      <vt:lpstr>Primero, vamos a conjugar el verbo “ir”. Ir means </vt:lpstr>
      <vt:lpstr>PowerPoint Presentation</vt:lpstr>
      <vt:lpstr>PowerPoint Presentation</vt:lpstr>
    </vt:vector>
  </TitlesOfParts>
  <Company>CSH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 + a + infinitive</dc:title>
  <dc:creator>tsihksnel</dc:creator>
  <cp:lastModifiedBy>Sihksnel, Tricia</cp:lastModifiedBy>
  <cp:revision>5</cp:revision>
  <dcterms:created xsi:type="dcterms:W3CDTF">2013-10-08T17:04:21Z</dcterms:created>
  <dcterms:modified xsi:type="dcterms:W3CDTF">2016-01-05T12:17:56Z</dcterms:modified>
</cp:coreProperties>
</file>