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9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5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429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587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48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4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82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30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540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44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808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34D336-8237-42F4-B85C-3080C7FAE5B5}" type="datetimeFigureOut">
              <a:rPr lang="es-SV" smtClean="0"/>
              <a:t>18/04/2016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CAF35D0-9DDC-4D49-B0A4-8E4861DA299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007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Patricia va a California </a:t>
            </a:r>
            <a:endParaRPr lang="es-S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6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Screen Shot 2015-03-20 at 11.5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727076"/>
            <a:ext cx="7704138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5564" y="1693863"/>
            <a:ext cx="644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23 de agosto.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5564" y="2830513"/>
            <a:ext cx="644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En la capital.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5564" y="3981451"/>
            <a:ext cx="644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boleto.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5564" y="5622926"/>
            <a:ext cx="644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Reloj/una hora. </a:t>
            </a:r>
          </a:p>
        </p:txBody>
      </p:sp>
    </p:spTree>
    <p:extLst>
      <p:ext uri="{BB962C8B-B14F-4D97-AF65-F5344CB8AC3E}">
        <p14:creationId xmlns:p14="http://schemas.microsoft.com/office/powerpoint/2010/main" val="1175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leer en familia 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650876"/>
            <a:ext cx="396081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9751" y="777876"/>
            <a:ext cx="28098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4"/>
                </a:solidFill>
                <a:latin typeface="Franklin Gothic Book" charset="0"/>
                <a:ea typeface="MS PGothic" charset="0"/>
                <a:cs typeface="MS PGothic" charset="0"/>
              </a:rPr>
              <a:t>Vamos a leer cap. 5</a:t>
            </a:r>
            <a:endParaRPr lang="en-US" sz="6000" b="1" dirty="0">
              <a:solidFill>
                <a:schemeClr val="accent4"/>
              </a:solidFill>
              <a:latin typeface="Franklin Gothic Book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Franklin Gothic Book" charset="0"/>
              <a:ea typeface="MS PGothic" charset="0"/>
              <a:cs typeface="MS PGothic" charset="0"/>
            </a:endParaRPr>
          </a:p>
        </p:txBody>
      </p:sp>
      <p:pic>
        <p:nvPicPr>
          <p:cNvPr id="79875" name="Picture 3" descr="98fl3-happy-fa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4" y="3917951"/>
            <a:ext cx="2262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Screen Shot 2015-03-23 at 2.2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40054"/>
            <a:ext cx="7931150" cy="59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68600" y="10795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Las chicas se llaman Diane y Lisa.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68600" y="22479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La costumbre es dar un beso en la mejilla.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68600" y="33401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Diane y Lisa tienen quince y doce años.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68600" y="44069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Los padres se llaman Ron y Susan.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79700" y="55372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Ventura está en la costa, una hora al norte de L.A.</a:t>
            </a:r>
          </a:p>
        </p:txBody>
      </p:sp>
    </p:spTree>
    <p:extLst>
      <p:ext uri="{BB962C8B-B14F-4D97-AF65-F5344CB8AC3E}">
        <p14:creationId xmlns:p14="http://schemas.microsoft.com/office/powerpoint/2010/main" val="34420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Screen Shot 2015-03-23 at 2.2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571500"/>
            <a:ext cx="7712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9652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Ellas asisten una escuela pública.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2260601"/>
            <a:ext cx="712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sz="2000" b="1">
                <a:solidFill>
                  <a:srgbClr val="FF0000"/>
                </a:solidFill>
              </a:rPr>
              <a:t>En la cocina de la casa hay un microondas, una refrigerador, una lavaplatos y otros aparatos modernos. </a:t>
            </a:r>
            <a:endParaRPr lang="es-ES_tradnl" altLang="es-SV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314701"/>
            <a:ext cx="712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Hay más de cien canales en la television.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4559301"/>
            <a:ext cx="7124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En su cuarto, Patricia saca sus cosas de su maleta y se sienta y escribe una carta.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65400" y="5689601"/>
            <a:ext cx="765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Patricia no duerme porque ella piensa en su vida nueva.</a:t>
            </a:r>
          </a:p>
        </p:txBody>
      </p:sp>
    </p:spTree>
    <p:extLst>
      <p:ext uri="{BB962C8B-B14F-4D97-AF65-F5344CB8AC3E}">
        <p14:creationId xmlns:p14="http://schemas.microsoft.com/office/powerpoint/2010/main" val="38782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Screen Shot 2015-03-23 at 2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22300"/>
            <a:ext cx="777398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78663" y="1084263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diferente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37325" y="1746251"/>
            <a:ext cx="277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Una computadora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0488" y="2454276"/>
            <a:ext cx="2481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Proprio cuarto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37200" y="3160713"/>
            <a:ext cx="219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A la escuela</a:t>
            </a:r>
          </a:p>
        </p:txBody>
      </p:sp>
      <p:pic>
        <p:nvPicPr>
          <p:cNvPr id="86022" name="Picture 7" descr="Kijgzoeiq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1" y="4321175"/>
            <a:ext cx="26654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>
          <a:xfrm>
            <a:off x="2613818" y="35718"/>
            <a:ext cx="6964363" cy="1201738"/>
          </a:xfrm>
        </p:spPr>
        <p:txBody>
          <a:bodyPr/>
          <a:lstStyle/>
          <a:p>
            <a:r>
              <a:rPr lang="es-ES_tradnl" altLang="es-SV" b="1" dirty="0" smtClean="0"/>
              <a:t>Vocabulario cap. 6</a:t>
            </a:r>
          </a:p>
        </p:txBody>
      </p:sp>
      <p:pic>
        <p:nvPicPr>
          <p:cNvPr id="166914" name="Picture 3" descr="Screen Shot 2015-05-01 at 2.2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2164"/>
            <a:ext cx="9144000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51201" y="1935164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school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51201" y="2493963"/>
            <a:ext cx="2436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high school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51201" y="2955926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counselor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03601" y="3429001"/>
            <a:ext cx="243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 dirty="0">
                <a:solidFill>
                  <a:srgbClr val="2A6D7D"/>
                </a:solidFill>
              </a:rPr>
              <a:t>School subjects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1201" y="3917951"/>
            <a:ext cx="243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Cheerleader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63876" y="4379913"/>
            <a:ext cx="2436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game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98801" y="5026026"/>
            <a:ext cx="243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62301" y="550068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An American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0" y="5961063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Latin american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23163" y="1935164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know a person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3163" y="2493963"/>
            <a:ext cx="243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accept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23163" y="2967038"/>
            <a:ext cx="243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sing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32664" y="3416301"/>
            <a:ext cx="243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dance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32664" y="3917951"/>
            <a:ext cx="243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yell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23163" y="4538663"/>
            <a:ext cx="243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cry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04151" y="5000626"/>
            <a:ext cx="243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return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51788" y="5487988"/>
            <a:ext cx="243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comprehend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31188" y="5980113"/>
            <a:ext cx="243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understand</a:t>
            </a:r>
          </a:p>
        </p:txBody>
      </p:sp>
    </p:spTree>
    <p:extLst>
      <p:ext uri="{BB962C8B-B14F-4D97-AF65-F5344CB8AC3E}">
        <p14:creationId xmlns:p14="http://schemas.microsoft.com/office/powerpoint/2010/main" val="8086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3" descr="Screen Shot 2015-05-04 at 12.1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5014"/>
            <a:ext cx="9139238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89276" y="113823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School mascot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89276" y="181768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event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89276" y="239553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The ball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5926" y="299878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A criminal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6088" y="3633789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A gathering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1" y="422433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Fast food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78126" y="4829176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sing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6363" y="5435601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throw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8126" y="5943601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win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61313" y="1138239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comment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45376" y="1704976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steal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89826" y="2395538"/>
            <a:ext cx="2436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know facts or information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707438" y="2998789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have to do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62851" y="363378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against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62851" y="4224339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between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7963" y="4829176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while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61313" y="5408614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In front of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66038" y="5943601"/>
            <a:ext cx="243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Violent </a:t>
            </a:r>
          </a:p>
        </p:txBody>
      </p:sp>
    </p:spTree>
    <p:extLst>
      <p:ext uri="{BB962C8B-B14F-4D97-AF65-F5344CB8AC3E}">
        <p14:creationId xmlns:p14="http://schemas.microsoft.com/office/powerpoint/2010/main" val="26382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3" descr="Screen Shot 2015-05-01 at 2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8" y="995680"/>
            <a:ext cx="9350734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 descr="Screen Shot 2015-05-01 at 2.3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809625"/>
            <a:ext cx="76692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9550" y="1579563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habla con el consejero de sus clases.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9550" y="2559050"/>
            <a:ext cx="6999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La clase de inglés es especial porque los estudiantes en la clase no saben mucho inglés.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0964" y="3563938"/>
            <a:ext cx="6999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Alejandro es de Guatemala.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7775" y="4656138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Algunos de los gringos no aceptan a los latinos.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0964" y="5576888"/>
            <a:ext cx="6999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lleva un vestido especial porque ella es animadora. </a:t>
            </a:r>
          </a:p>
        </p:txBody>
      </p:sp>
    </p:spTree>
    <p:extLst>
      <p:ext uri="{BB962C8B-B14F-4D97-AF65-F5344CB8AC3E}">
        <p14:creationId xmlns:p14="http://schemas.microsoft.com/office/powerpoint/2010/main" val="16385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1" descr="Screen Shot 2015-05-01 at 2.3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841376"/>
            <a:ext cx="76676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01914" y="1349376"/>
            <a:ext cx="6999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Las animadoras gritan, bailan y animan a los otros estudiantes.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01914" y="2378076"/>
            <a:ext cx="6999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le dice que no necesitan otra mexicana en la escuela.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01914" y="3484563"/>
            <a:ext cx="6999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no comprende por qué Debbie es tan mala con ella.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9550" y="4592638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es bien educada con sus amigos.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01914" y="5567363"/>
            <a:ext cx="6999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es muy antipática con los mexicanos. </a:t>
            </a:r>
          </a:p>
        </p:txBody>
      </p:sp>
    </p:spTree>
    <p:extLst>
      <p:ext uri="{BB962C8B-B14F-4D97-AF65-F5344CB8AC3E}">
        <p14:creationId xmlns:p14="http://schemas.microsoft.com/office/powerpoint/2010/main" val="39837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282825" y="760414"/>
            <a:ext cx="7664450" cy="1203325"/>
          </a:xfrm>
        </p:spPr>
        <p:txBody>
          <a:bodyPr/>
          <a:lstStyle/>
          <a:p>
            <a:r>
              <a:rPr lang="es-ES_tradnl" altLang="es-SV" sz="2100" b="1">
                <a:solidFill>
                  <a:srgbClr val="0000FF"/>
                </a:solidFill>
              </a:rPr>
              <a:t>Patricia va a California </a:t>
            </a:r>
            <a:br>
              <a:rPr lang="es-ES_tradnl" altLang="es-SV" sz="2100" b="1">
                <a:solidFill>
                  <a:srgbClr val="0000FF"/>
                </a:solidFill>
              </a:rPr>
            </a:br>
            <a:r>
              <a:rPr lang="es-ES_tradnl" altLang="es-SV" sz="2100" b="1">
                <a:solidFill>
                  <a:srgbClr val="0000FF"/>
                </a:solidFill>
              </a:rPr>
              <a:t> Vocabulario cap. 3 y 4</a:t>
            </a:r>
            <a:r>
              <a:rPr lang="en-US" altLang="es-SV" sz="2600" b="1">
                <a:solidFill>
                  <a:srgbClr val="0000FF"/>
                </a:solidFill>
              </a:rPr>
              <a:t/>
            </a:r>
            <a:br>
              <a:rPr lang="en-US" altLang="es-SV" sz="2600" b="1">
                <a:solidFill>
                  <a:srgbClr val="0000FF"/>
                </a:solidFill>
              </a:rPr>
            </a:br>
            <a:endParaRPr lang="en-US" altLang="es-SV" sz="2600" b="1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6" y="1579564"/>
            <a:ext cx="2466975" cy="471328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edificio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La calle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programa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costo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salario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La oportunidad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trabajo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La cultura</a:t>
            </a:r>
            <a:endParaRPr lang="en-US" dirty="0"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ES_tradnl" dirty="0">
                <a:ea typeface="+mn-ea"/>
                <a:cs typeface="+mn-cs"/>
              </a:rPr>
              <a:t>El sacrificio</a:t>
            </a:r>
            <a:endParaRPr lang="en-US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180138" y="1476375"/>
            <a:ext cx="448786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es-ES_tradnl" altLang="es-SV" sz="2200"/>
              <a:t>El aeropuerto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avión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piloto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La terminal de autobuses 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boleto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país 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reloj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El interior</a:t>
            </a:r>
            <a:endParaRPr lang="en-US" altLang="es-SV" sz="2200"/>
          </a:p>
          <a:p>
            <a:pPr>
              <a:lnSpc>
                <a:spcPct val="140000"/>
              </a:lnSpc>
            </a:pPr>
            <a:r>
              <a:rPr lang="es-ES_tradnl" altLang="es-SV" sz="2200"/>
              <a:t>Llorar </a:t>
            </a:r>
            <a:endParaRPr lang="en-US" altLang="es-SV" sz="2200"/>
          </a:p>
          <a:p>
            <a:endParaRPr lang="en-US" altLang="es-SV" sz="1800"/>
          </a:p>
        </p:txBody>
      </p:sp>
      <p:pic>
        <p:nvPicPr>
          <p:cNvPr id="49156" name="Picture 4" descr="airplane-flying-through-clou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7"/>
            <a:ext cx="2320925" cy="16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6014" y="1747838"/>
            <a:ext cx="2028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Building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6014" y="2178050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street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4926" y="2647950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program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4551" y="3198813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cost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17914" y="3684588"/>
            <a:ext cx="2028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salary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71951" y="4168776"/>
            <a:ext cx="2030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opportunity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17914" y="4667250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job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17914" y="5153026"/>
            <a:ext cx="2028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culture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08414" y="5703888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sacrifice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18451" y="1601788"/>
            <a:ext cx="2028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airport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96151" y="2043113"/>
            <a:ext cx="2030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plane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96151" y="2482850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pilot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62914" y="3252788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Bus terminal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48501" y="5367338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To cry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15226" y="4883151"/>
            <a:ext cx="20304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interior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50100" y="4452938"/>
            <a:ext cx="269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watch/clock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50101" y="3952875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country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361239" y="3546475"/>
            <a:ext cx="202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sz="2200" b="1">
                <a:solidFill>
                  <a:srgbClr val="0000FF"/>
                </a:solidFill>
              </a:rPr>
              <a:t>The ticket</a:t>
            </a:r>
          </a:p>
        </p:txBody>
      </p:sp>
      <p:pic>
        <p:nvPicPr>
          <p:cNvPr id="49175" name="Picture 23" descr="buildings09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5519738"/>
            <a:ext cx="23558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 descr="Screen Shot 2015-05-01 at 2.3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931863"/>
            <a:ext cx="7716838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9550" y="2041526"/>
            <a:ext cx="699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No importa.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9550" y="3116263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Difícil/no habla mucho.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9550" y="4297363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Contenta/tratan bien.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43175" y="5434013"/>
            <a:ext cx="699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Estudiar mucho. </a:t>
            </a:r>
          </a:p>
        </p:txBody>
      </p:sp>
    </p:spTree>
    <p:extLst>
      <p:ext uri="{BB962C8B-B14F-4D97-AF65-F5344CB8AC3E}">
        <p14:creationId xmlns:p14="http://schemas.microsoft.com/office/powerpoint/2010/main" val="2274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3" descr="Screen Shot 2015-05-04 at 12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801689"/>
            <a:ext cx="76692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6" y="2111375"/>
            <a:ext cx="7116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Es una clase especial para estudiantes que no hablan mucho inglés.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626" y="3208338"/>
            <a:ext cx="711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Algunos gringos no aceptan a los latinos.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7626" y="4384676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Le dice malas cosas.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7626" y="549275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Tiene una buena familia. </a:t>
            </a:r>
          </a:p>
        </p:txBody>
      </p:sp>
    </p:spTree>
    <p:extLst>
      <p:ext uri="{BB962C8B-B14F-4D97-AF65-F5344CB8AC3E}">
        <p14:creationId xmlns:p14="http://schemas.microsoft.com/office/powerpoint/2010/main" val="4009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Screen Shot 2015-05-04 at 12.2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9" y="836613"/>
            <a:ext cx="77184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26" y="1901826"/>
            <a:ext cx="7116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Los estudiantes van al gimnasio para gritar y cantar porque hay un partido esta noche.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6" y="2894013"/>
            <a:ext cx="7116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lleva un vestido corto con colores de la escuela.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6" y="375285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La mascota de Ventura High es un cougar.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626" y="4770438"/>
            <a:ext cx="7116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está sorprendida cuando va al partido porque no es similar al fútbol de Centroamérica.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7626" y="5624513"/>
            <a:ext cx="71167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altLang="es-SV" b="1">
                <a:solidFill>
                  <a:srgbClr val="2A6D7D"/>
                </a:solidFill>
              </a:rPr>
              <a:t>Debbie grita </a:t>
            </a:r>
            <a:r>
              <a:rPr lang="es-ES_tradnl" altLang="en-US" b="1">
                <a:solidFill>
                  <a:srgbClr val="2A6D7D"/>
                </a:solidFill>
              </a:rPr>
              <a:t>“</a:t>
            </a:r>
            <a:r>
              <a:rPr lang="es-ES_tradnl" altLang="es-SV" b="1">
                <a:solidFill>
                  <a:srgbClr val="2A6D7D"/>
                </a:solidFill>
              </a:rPr>
              <a:t>Hay una mexicana en el restaurante y no quiere comer aquí!</a:t>
            </a:r>
          </a:p>
        </p:txBody>
      </p:sp>
    </p:spTree>
    <p:extLst>
      <p:ext uri="{BB962C8B-B14F-4D97-AF65-F5344CB8AC3E}">
        <p14:creationId xmlns:p14="http://schemas.microsoft.com/office/powerpoint/2010/main" val="33113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 descr="Screen Shot 2015-05-04 at 12.2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84225"/>
            <a:ext cx="76454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26" y="125095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Los amigos de Debbie gritan y salen del restaurante.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6" y="245110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llora porque está triste.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6" y="3589338"/>
            <a:ext cx="7116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Las chicas van a la playa después de salir del restaurante.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626" y="4578351"/>
            <a:ext cx="7116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En los EE.UU hay muchos criminales y hay robos de coches y dinero.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7626" y="5691188"/>
            <a:ext cx="711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escribe una carta cuando regresa a casa.</a:t>
            </a:r>
          </a:p>
        </p:txBody>
      </p:sp>
    </p:spTree>
    <p:extLst>
      <p:ext uri="{BB962C8B-B14F-4D97-AF65-F5344CB8AC3E}">
        <p14:creationId xmlns:p14="http://schemas.microsoft.com/office/powerpoint/2010/main" val="33456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 descr="Screen Shot 2015-05-04 at 12.2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828676"/>
            <a:ext cx="77263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26" y="2111376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Tienen que trabajar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7338" y="3297238"/>
            <a:ext cx="711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No saben	tienen de todo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0376" y="4498976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Llorar		mala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51238" y="5688013"/>
            <a:ext cx="711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sz="2000" b="1">
                <a:solidFill>
                  <a:srgbClr val="2A6D7D"/>
                </a:solidFill>
              </a:rPr>
              <a:t>De comida rápida   hamburguesas</a:t>
            </a:r>
          </a:p>
        </p:txBody>
      </p:sp>
    </p:spTree>
    <p:extLst>
      <p:ext uri="{BB962C8B-B14F-4D97-AF65-F5344CB8AC3E}">
        <p14:creationId xmlns:p14="http://schemas.microsoft.com/office/powerpoint/2010/main" val="35766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3" descr="Screen Shot 2015-05-04 at 12.4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69989"/>
            <a:ext cx="765968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4267200"/>
            <a:ext cx="4495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97313" y="1328738"/>
            <a:ext cx="242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concentrate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30588" y="1995488"/>
            <a:ext cx="242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stop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30588" y="2619376"/>
            <a:ext cx="2424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point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30588" y="3282951"/>
            <a:ext cx="242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escape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99326" y="1382714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insult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9863" y="1995488"/>
            <a:ext cx="242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To be in danger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99326" y="2619376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slow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48501" y="3282951"/>
            <a:ext cx="242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2A6D7D"/>
                </a:solidFill>
              </a:rPr>
              <a:t>Close </a:t>
            </a:r>
          </a:p>
        </p:txBody>
      </p:sp>
    </p:spTree>
    <p:extLst>
      <p:ext uri="{BB962C8B-B14F-4D97-AF65-F5344CB8AC3E}">
        <p14:creationId xmlns:p14="http://schemas.microsoft.com/office/powerpoint/2010/main" val="31307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" y="0"/>
            <a:ext cx="9875520" cy="1356360"/>
          </a:xfrm>
        </p:spPr>
        <p:txBody>
          <a:bodyPr/>
          <a:lstStyle/>
          <a:p>
            <a:r>
              <a:rPr lang="en-US" dirty="0" smtClean="0"/>
              <a:t>Parte A: Escribe las palabras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. 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09" y="1163320"/>
            <a:ext cx="11554351" cy="5400040"/>
          </a:xfrm>
        </p:spPr>
        <p:txBody>
          <a:bodyPr/>
          <a:lstStyle/>
          <a:p>
            <a:r>
              <a:rPr lang="en-US" dirty="0" smtClean="0"/>
              <a:t>1. 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2. 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3.  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4. 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666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 descr="Screen Shot 2015-05-04 at 12.5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6" y="808038"/>
            <a:ext cx="7669213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26" y="155575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Es un día normal.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6" y="2719388"/>
            <a:ext cx="7116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El profesor de historia habla de los presidentes de los EE.UU.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6" y="3703638"/>
            <a:ext cx="7116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prefiere su clase de inglés porque aprende mucho y tiene muchos amigos en la clase.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626" y="4725989"/>
            <a:ext cx="711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está preocupada de Debbie.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7626" y="5843588"/>
            <a:ext cx="711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Un hombre está delante del carro de Debbie.</a:t>
            </a:r>
          </a:p>
        </p:txBody>
      </p:sp>
    </p:spTree>
    <p:extLst>
      <p:ext uri="{BB962C8B-B14F-4D97-AF65-F5344CB8AC3E}">
        <p14:creationId xmlns:p14="http://schemas.microsoft.com/office/powerpoint/2010/main" val="3206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 descr="Screen Shot 2015-05-04 at 12.5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836613"/>
            <a:ext cx="769461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4438" y="1281113"/>
            <a:ext cx="711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El hombre apunta una pistola y grita.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6" y="2343151"/>
            <a:ext cx="711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Patricia le grita al hombre que va a llamar a la policía.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6" y="3589338"/>
            <a:ext cx="7116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El hombre corre porque no quiere problemas con la policía.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626" y="4564064"/>
            <a:ext cx="711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Debbie llora y abraza a Patricia.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7626" y="5489575"/>
            <a:ext cx="7116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Después del incidente, las chicas van a la casa de Debbie</a:t>
            </a:r>
          </a:p>
        </p:txBody>
      </p:sp>
    </p:spTree>
    <p:extLst>
      <p:ext uri="{BB962C8B-B14F-4D97-AF65-F5344CB8AC3E}">
        <p14:creationId xmlns:p14="http://schemas.microsoft.com/office/powerpoint/2010/main" val="10232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3" descr="Screen Shot 2015-05-04 at 12.5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831851"/>
            <a:ext cx="762317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08825" y="1284288"/>
            <a:ext cx="339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Un teléfono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6375" y="3173413"/>
            <a:ext cx="711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Vergüenza 		dice malas cosas.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08825" y="4284663"/>
            <a:ext cx="711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robar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64150" y="5356226"/>
            <a:ext cx="711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2A6D7D"/>
                </a:solidFill>
              </a:rPr>
              <a:t>siente</a:t>
            </a:r>
          </a:p>
        </p:txBody>
      </p:sp>
    </p:spTree>
    <p:extLst>
      <p:ext uri="{BB962C8B-B14F-4D97-AF65-F5344CB8AC3E}">
        <p14:creationId xmlns:p14="http://schemas.microsoft.com/office/powerpoint/2010/main" val="9600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2619376" y="190500"/>
            <a:ext cx="6964363" cy="1201738"/>
          </a:xfrm>
        </p:spPr>
        <p:txBody>
          <a:bodyPr/>
          <a:lstStyle/>
          <a:p>
            <a:r>
              <a:rPr lang="es-ES_tradnl" altLang="es-SV" b="1" smtClean="0">
                <a:solidFill>
                  <a:srgbClr val="C32D2E"/>
                </a:solidFill>
              </a:rPr>
              <a:t>Vocabulario cap. 5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228850" y="1146176"/>
            <a:ext cx="768985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El costumbre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Tráfico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Propio cuarto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La computadora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Aparato moderno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Microondas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Refrigeradora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Lavaplatos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Canales  en la televisión</a:t>
            </a:r>
            <a:endParaRPr lang="en-US" altLang="es-SV" smtClean="0"/>
          </a:p>
          <a:p>
            <a:pPr marL="0" indent="0">
              <a:lnSpc>
                <a:spcPct val="120000"/>
              </a:lnSpc>
              <a:buNone/>
            </a:pPr>
            <a:r>
              <a:rPr lang="es-ES_tradnl" altLang="es-SV" smtClean="0"/>
              <a:t>Maleta</a:t>
            </a:r>
            <a:endParaRPr lang="en-US" altLang="es-SV" smtClean="0"/>
          </a:p>
          <a:p>
            <a:pPr marL="0" indent="0">
              <a:buNone/>
            </a:pPr>
            <a:endParaRPr lang="en-US" altLang="es-SV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5425" y="1189038"/>
            <a:ext cx="299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Custom</a:t>
            </a:r>
            <a:r>
              <a:rPr lang="en-US" altLang="es-SV" sz="1800" b="1">
                <a:solidFill>
                  <a:srgbClr val="C32D2E"/>
                </a:solidFill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24214" y="1720851"/>
            <a:ext cx="299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Traffic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87825" y="2239963"/>
            <a:ext cx="299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Own room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4214" y="2738438"/>
            <a:ext cx="299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Computer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4214" y="3222626"/>
            <a:ext cx="299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Modern apparatus 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65564" y="3810001"/>
            <a:ext cx="2992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Microwave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5425" y="4270376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Refrigerator 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4625" y="4625975"/>
            <a:ext cx="2992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 dirty="0">
                <a:solidFill>
                  <a:srgbClr val="C32D2E"/>
                </a:solidFill>
              </a:rPr>
              <a:t>Dishwasher</a:t>
            </a:r>
            <a:endParaRPr lang="en-US" altLang="es-SV" sz="1800" b="1" dirty="0">
              <a:solidFill>
                <a:srgbClr val="C32D2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05338" y="5147471"/>
            <a:ext cx="299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 dirty="0">
                <a:solidFill>
                  <a:srgbClr val="C32D2E"/>
                </a:solidFill>
              </a:rPr>
              <a:t>TV channels</a:t>
            </a:r>
            <a:endParaRPr lang="en-US" altLang="es-SV" sz="1800" b="1" dirty="0">
              <a:solidFill>
                <a:srgbClr val="C32D2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0100" y="5854701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C32D2E"/>
                </a:solidFill>
              </a:rPr>
              <a:t>Suitcase </a:t>
            </a:r>
            <a:endParaRPr lang="en-US" altLang="es-SV" sz="1800" b="1">
              <a:solidFill>
                <a:srgbClr val="C32D2E"/>
              </a:solidFill>
            </a:endParaRPr>
          </a:p>
        </p:txBody>
      </p:sp>
      <p:pic>
        <p:nvPicPr>
          <p:cNvPr id="69645" name="Picture 13" descr="microwave-clipart-nTEX7MgG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3014664"/>
            <a:ext cx="17907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14" descr="travel-suitcase-clip-art-suitcase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598988"/>
            <a:ext cx="14938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5" descr="computer_clipart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46176"/>
            <a:ext cx="16129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 descr="Screen Shot 2015-05-11 at 1.5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4788" y="225426"/>
            <a:ext cx="3484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Memories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763" y="693739"/>
            <a:ext cx="34845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heart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7101" y="1069976"/>
            <a:ext cx="3484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love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1" y="1362076"/>
            <a:ext cx="3484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Phenomenal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963" y="1684338"/>
            <a:ext cx="348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To board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4851" y="2027238"/>
            <a:ext cx="3484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To earn/to win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963" y="2463801"/>
            <a:ext cx="3484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flight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489" y="2773363"/>
            <a:ext cx="3482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Attitude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4788" y="3094038"/>
            <a:ext cx="348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Impressive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4788" y="3400426"/>
            <a:ext cx="3484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Everything is good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7101" y="3862388"/>
            <a:ext cx="3484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ducks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3538" y="4094164"/>
            <a:ext cx="34845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chickens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4851" y="4554538"/>
            <a:ext cx="3484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To bark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4851" y="4786313"/>
            <a:ext cx="3484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A great pleasure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2489" y="5246689"/>
            <a:ext cx="34829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gift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3976" y="5476876"/>
            <a:ext cx="3484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basket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2289" y="5938838"/>
            <a:ext cx="3482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Throw a party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351" y="6169026"/>
            <a:ext cx="3484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ranklin Gothic Book" charset="0"/>
                <a:ea typeface="MS PGothic" charset="0"/>
                <a:cs typeface="MS PGothic" charset="0"/>
              </a:rPr>
              <a:t>To go to sleep </a:t>
            </a:r>
          </a:p>
        </p:txBody>
      </p:sp>
    </p:spTree>
    <p:extLst>
      <p:ext uri="{BB962C8B-B14F-4D97-AF65-F5344CB8AC3E}">
        <p14:creationId xmlns:p14="http://schemas.microsoft.com/office/powerpoint/2010/main" val="26909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 descr="Screen Shot 2015-05-11 at 12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554038"/>
            <a:ext cx="7707313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22863" y="1628775"/>
            <a:ext cx="2246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inglés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5" y="2578101"/>
            <a:ext cx="224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historia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51488" y="2578100"/>
            <a:ext cx="4356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Tiene muchos amigos en inglés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97626" y="3532189"/>
            <a:ext cx="350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El coche de Debbie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5264" y="4418014"/>
            <a:ext cx="4632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Siempre le dice malas cosas a Patricia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35525" y="5326064"/>
            <a:ext cx="432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Una fiesta en su casa</a:t>
            </a:r>
          </a:p>
        </p:txBody>
      </p:sp>
    </p:spTree>
    <p:extLst>
      <p:ext uri="{BB962C8B-B14F-4D97-AF65-F5344CB8AC3E}">
        <p14:creationId xmlns:p14="http://schemas.microsoft.com/office/powerpoint/2010/main" val="34000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 descr="Screen Shot 2015-05-11 at 12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614" y="504825"/>
            <a:ext cx="868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Las chicas van a la fiesta de Debbie.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4" y="1341439"/>
            <a:ext cx="8688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 casa de Debbie es elegante.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2089151"/>
            <a:ext cx="962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Algunos jovenes llevan traje de baño porque hay una piscina.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4" y="2952750"/>
            <a:ext cx="868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Todos comen, bailan, hablan, y nadan.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4" y="3783014"/>
            <a:ext cx="8688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y Debbie hablan de Guatemala.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678364"/>
            <a:ext cx="868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quiere visitar a Patricia en Guatemala.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64" y="5427664"/>
            <a:ext cx="8688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va a regresar a Guatemala el 22 de diciembre.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3064" y="6265864"/>
            <a:ext cx="8688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va a ir a Guatemala en junio.</a:t>
            </a:r>
          </a:p>
        </p:txBody>
      </p:sp>
    </p:spTree>
    <p:extLst>
      <p:ext uri="{BB962C8B-B14F-4D97-AF65-F5344CB8AC3E}">
        <p14:creationId xmlns:p14="http://schemas.microsoft.com/office/powerpoint/2010/main" val="11494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 descr="Screen Shot 2015-05-11 at 12.3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186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59614" y="242889"/>
            <a:ext cx="360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 casa de Debbie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2450" y="2154239"/>
            <a:ext cx="3608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Las diferencias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7189" y="3994150"/>
            <a:ext cx="360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Hablar con sus padres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5897564"/>
            <a:ext cx="360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última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32389" y="5897564"/>
            <a:ext cx="360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Regresar a Guatemala</a:t>
            </a:r>
          </a:p>
        </p:txBody>
      </p:sp>
    </p:spTree>
    <p:extLst>
      <p:ext uri="{BB962C8B-B14F-4D97-AF65-F5344CB8AC3E}">
        <p14:creationId xmlns:p14="http://schemas.microsoft.com/office/powerpoint/2010/main" val="39306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5" descr="Screen Shot 2015-05-11 at 12.4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53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 descr="Screen Shot 2015-05-11 at 12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4350" y="504825"/>
            <a:ext cx="8743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va a Guatemala hoy.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1" y="1431925"/>
            <a:ext cx="8710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come con su familia americanan por última vez.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4350" y="2408239"/>
            <a:ext cx="874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Ella va a tener sus experiencias en su corazón.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384551"/>
            <a:ext cx="900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va a estar en Guatemala en seis meses.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4350" y="4248150"/>
            <a:ext cx="8883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llora porque no va a ver a su familia americana más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1" y="5284789"/>
            <a:ext cx="931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piensa en sus amigos, sus experiencias, y su familia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1849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Patricia se siente supercontenta cuando llega a Guatemala.</a:t>
            </a:r>
          </a:p>
        </p:txBody>
      </p:sp>
    </p:spTree>
    <p:extLst>
      <p:ext uri="{BB962C8B-B14F-4D97-AF65-F5344CB8AC3E}">
        <p14:creationId xmlns:p14="http://schemas.microsoft.com/office/powerpoint/2010/main" val="4184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" descr="Screen Shot 2015-05-11 at 12.4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49439" y="1481139"/>
            <a:ext cx="3608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Va al aeropuerto con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9439" y="3076575"/>
            <a:ext cx="360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fenomenal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9439" y="4524376"/>
            <a:ext cx="360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abraza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9439" y="6119814"/>
            <a:ext cx="360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Rápidamente. </a:t>
            </a:r>
          </a:p>
        </p:txBody>
      </p:sp>
    </p:spTree>
    <p:extLst>
      <p:ext uri="{BB962C8B-B14F-4D97-AF65-F5344CB8AC3E}">
        <p14:creationId xmlns:p14="http://schemas.microsoft.com/office/powerpoint/2010/main" val="37175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276544" y="2525713"/>
            <a:ext cx="7096125" cy="2408237"/>
          </a:xfrm>
        </p:spPr>
        <p:txBody>
          <a:bodyPr>
            <a:normAutofit fontScale="90000"/>
          </a:bodyPr>
          <a:lstStyle/>
          <a:p>
            <a:r>
              <a:rPr lang="es-ES_tradnl" altLang="es-SV" sz="4800" dirty="0">
                <a:solidFill>
                  <a:srgbClr val="FF0000"/>
                </a:solidFill>
              </a:rPr>
              <a:t>Cap. 11</a:t>
            </a:r>
            <a:br>
              <a:rPr lang="es-ES_tradnl" altLang="es-SV" sz="4800" dirty="0">
                <a:solidFill>
                  <a:srgbClr val="FF0000"/>
                </a:solidFill>
              </a:rPr>
            </a:br>
            <a:r>
              <a:rPr lang="es-ES_tradnl" altLang="es-SV" sz="4800" dirty="0">
                <a:solidFill>
                  <a:srgbClr val="FF0000"/>
                </a:solidFill>
              </a:rPr>
              <a:t>Parte </a:t>
            </a:r>
            <a:r>
              <a:rPr lang="es-ES_tradnl" altLang="es-SV" sz="4800" dirty="0" smtClean="0">
                <a:solidFill>
                  <a:srgbClr val="FF0000"/>
                </a:solidFill>
              </a:rPr>
              <a:t>B: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1.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  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2.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/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3.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/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4.</a:t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/>
            </a:r>
            <a:br>
              <a:rPr lang="es-ES_tradnl" altLang="es-SV" sz="4800" dirty="0" smtClean="0">
                <a:solidFill>
                  <a:srgbClr val="FF0000"/>
                </a:solidFill>
              </a:rPr>
            </a:br>
            <a:r>
              <a:rPr lang="es-ES_tradnl" altLang="es-SV" sz="4800" dirty="0" smtClean="0">
                <a:solidFill>
                  <a:srgbClr val="FF0000"/>
                </a:solidFill>
              </a:rPr>
              <a:t>5. </a:t>
            </a:r>
            <a:r>
              <a:rPr lang="es-ES_tradnl" altLang="es-SV" sz="4800" dirty="0">
                <a:solidFill>
                  <a:srgbClr val="FF0000"/>
                </a:solidFill>
              </a:rPr>
              <a:t/>
            </a:r>
            <a:br>
              <a:rPr lang="es-ES_tradnl" altLang="es-SV" sz="4800" dirty="0">
                <a:solidFill>
                  <a:srgbClr val="FF0000"/>
                </a:solidFill>
              </a:rPr>
            </a:br>
            <a:endParaRPr lang="es-ES_tradnl" altLang="es-SV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22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 descr="Screen Shot 2015-05-11 at 1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374650"/>
            <a:ext cx="929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llega al aeropuerto hoy.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258889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 carta que Debbie le da a Patricia es de Diane.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2122489"/>
            <a:ext cx="929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El autbobús que toman a Panajachel es viejo.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903539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mira al lago Atitlán por primera vez.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783014"/>
            <a:ext cx="929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trae un plato como un regalo por Patricia.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449764"/>
            <a:ext cx="929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El papá de Patricia no está en casa porque tiene que trabajar en la capital. 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5403851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Los guatemaltecos ponen mucho énfasis en la gente.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6334126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Los indígenas llevan trajes típicos.</a:t>
            </a:r>
          </a:p>
        </p:txBody>
      </p:sp>
    </p:spTree>
    <p:extLst>
      <p:ext uri="{BB962C8B-B14F-4D97-AF65-F5344CB8AC3E}">
        <p14:creationId xmlns:p14="http://schemas.microsoft.com/office/powerpoint/2010/main" val="1747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 descr="Screen Shot 2015-05-11 at 1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2426" y="1584325"/>
            <a:ext cx="3108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>
                <a:solidFill>
                  <a:srgbClr val="203A4E"/>
                </a:solidFill>
              </a:rPr>
              <a:t>ropa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11926" y="1474789"/>
            <a:ext cx="310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Las canastas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5526" y="3298826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A mano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7888" y="5154614"/>
            <a:ext cx="310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No le hace feliz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40526" y="5984876"/>
            <a:ext cx="392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Los fines de semana</a:t>
            </a:r>
          </a:p>
        </p:txBody>
      </p:sp>
    </p:spTree>
    <p:extLst>
      <p:ext uri="{BB962C8B-B14F-4D97-AF65-F5344CB8AC3E}">
        <p14:creationId xmlns:p14="http://schemas.microsoft.com/office/powerpoint/2010/main" val="11771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leer en familia 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025525"/>
            <a:ext cx="35099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6775451" y="1527176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SV" sz="4000" b="1">
                <a:solidFill>
                  <a:srgbClr val="922223"/>
                </a:solidFill>
              </a:rPr>
              <a:t>Cap. 3</a:t>
            </a:r>
          </a:p>
        </p:txBody>
      </p:sp>
      <p:pic>
        <p:nvPicPr>
          <p:cNvPr id="52227" name="Picture 5" descr="98fl3-happy-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1" y="2625726"/>
            <a:ext cx="288131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096125" cy="2408237"/>
          </a:xfrm>
        </p:spPr>
        <p:txBody>
          <a:bodyPr/>
          <a:lstStyle/>
          <a:p>
            <a:r>
              <a:rPr lang="es-ES_tradnl" altLang="es-SV" sz="4800">
                <a:solidFill>
                  <a:srgbClr val="FF0000"/>
                </a:solidFill>
              </a:rPr>
              <a:t>Cap. 12</a:t>
            </a:r>
            <a:br>
              <a:rPr lang="es-ES_tradnl" altLang="es-SV" sz="4800">
                <a:solidFill>
                  <a:srgbClr val="FF0000"/>
                </a:solidFill>
              </a:rPr>
            </a:br>
            <a:r>
              <a:rPr lang="es-ES_tradnl" altLang="es-SV" sz="4800">
                <a:solidFill>
                  <a:srgbClr val="FF0000"/>
                </a:solidFill>
              </a:rPr>
              <a:t>Parte A: </a:t>
            </a:r>
            <a:br>
              <a:rPr lang="es-ES_tradnl" altLang="es-SV" sz="4800">
                <a:solidFill>
                  <a:srgbClr val="FF0000"/>
                </a:solidFill>
              </a:rPr>
            </a:br>
            <a:r>
              <a:rPr lang="es-ES_tradnl" altLang="es-SV" sz="4800">
                <a:solidFill>
                  <a:srgbClr val="FF0000"/>
                </a:solidFill>
              </a:rPr>
              <a:t>¿Verdad o Falsa?</a:t>
            </a:r>
          </a:p>
        </p:txBody>
      </p:sp>
      <p:pic>
        <p:nvPicPr>
          <p:cNvPr id="215042" name="Picture 3" descr="question-mark-funn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4" y="3003550"/>
            <a:ext cx="26193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75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 descr="Screen Shot 2015-05-11 at 1.5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42703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pasa un mes en Guatemala.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12477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Los amigos de Debbie hacen una fiesta.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1272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En la fiesta ellos escuchan música, bailan, comen.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29337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 vida de Debbie es totalmente diferente.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3763964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Las chicas están tristes porque Debbie va a salir.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4576764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piensa en sus experiencias.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545623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le diace a Patricia que le gustan los guatemaltecos.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6202364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Debbie va a California.</a:t>
            </a:r>
          </a:p>
        </p:txBody>
      </p:sp>
    </p:spTree>
    <p:extLst>
      <p:ext uri="{BB962C8B-B14F-4D97-AF65-F5344CB8AC3E}">
        <p14:creationId xmlns:p14="http://schemas.microsoft.com/office/powerpoint/2010/main" val="18132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 descr="Screen Shot 2015-05-11 at 1.5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0538" y="1308101"/>
            <a:ext cx="270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regalos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2938" y="3238501"/>
            <a:ext cx="270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Se despierta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62664" y="3238501"/>
            <a:ext cx="270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Al aeropuerto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72264" y="4170364"/>
            <a:ext cx="270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Se sube 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0264" y="6049964"/>
            <a:ext cx="270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SV" altLang="es-SV" sz="2800" b="1">
                <a:solidFill>
                  <a:srgbClr val="203A4E"/>
                </a:solidFill>
              </a:rPr>
              <a:t>agradecida</a:t>
            </a:r>
          </a:p>
        </p:txBody>
      </p:sp>
    </p:spTree>
    <p:extLst>
      <p:ext uri="{BB962C8B-B14F-4D97-AF65-F5344CB8AC3E}">
        <p14:creationId xmlns:p14="http://schemas.microsoft.com/office/powerpoint/2010/main" val="26338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Screen Shot 2015-03-18 at 10.3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2626" y="1460501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Colegio María de la Cruz está en la calle Santander, la calle principal de Panajachel 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2626" y="2555876"/>
            <a:ext cx="839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Patricia va al colegio a pie.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5626" y="3825876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La profesora de inglés le dice que hay un programa de ir a los EE.UU.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5626" y="5048251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estudiante necesita saber inglés para participar en el programa.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89126" y="6175376"/>
            <a:ext cx="839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estudiante necesita pagar parte del costo. </a:t>
            </a:r>
          </a:p>
        </p:txBody>
      </p:sp>
    </p:spTree>
    <p:extLst>
      <p:ext uri="{BB962C8B-B14F-4D97-AF65-F5344CB8AC3E}">
        <p14:creationId xmlns:p14="http://schemas.microsoft.com/office/powerpoint/2010/main" val="10674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Screen Shot 2015-03-18 at 10.3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2626" y="1460501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Colegio María de la Cruz está en la calle Santander, la calle principal de Panajachel 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2626" y="2555876"/>
            <a:ext cx="839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Patricia va al colegio a pie.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5626" y="3825876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La profesora de inglés le dice que hay un programa de ir a los EE.UU.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5626" y="5048251"/>
            <a:ext cx="839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estudiante necesita saber inglés para participar en el programa.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89126" y="6175376"/>
            <a:ext cx="839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922223"/>
                </a:solidFill>
              </a:rPr>
              <a:t>El estudiante necesita pagar parte del costo. </a:t>
            </a:r>
          </a:p>
        </p:txBody>
      </p:sp>
    </p:spTree>
    <p:extLst>
      <p:ext uri="{BB962C8B-B14F-4D97-AF65-F5344CB8AC3E}">
        <p14:creationId xmlns:p14="http://schemas.microsoft.com/office/powerpoint/2010/main" val="40702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leer en familia 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650876"/>
            <a:ext cx="396081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9751" y="777876"/>
            <a:ext cx="28098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4"/>
                </a:solidFill>
                <a:latin typeface="Franklin Gothic Book" charset="0"/>
                <a:ea typeface="MS PGothic" charset="0"/>
                <a:cs typeface="MS PGothic" charset="0"/>
              </a:rPr>
              <a:t>Vamos a leer cap. 4</a:t>
            </a:r>
            <a:endParaRPr lang="en-US" sz="6000" b="1" dirty="0">
              <a:solidFill>
                <a:schemeClr val="accent4"/>
              </a:solidFill>
              <a:latin typeface="Franklin Gothic Book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latin typeface="Franklin Gothic Book" charset="0"/>
              <a:ea typeface="MS PGothic" charset="0"/>
              <a:cs typeface="MS PGothic" charset="0"/>
            </a:endParaRPr>
          </a:p>
        </p:txBody>
      </p:sp>
      <p:pic>
        <p:nvPicPr>
          <p:cNvPr id="63491" name="Picture 3" descr="98fl3-happy-fa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4" y="3917951"/>
            <a:ext cx="2262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8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Screen Shot 2015-03-20 at 11.5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695325"/>
            <a:ext cx="76803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7951" y="1044576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7951" y="15065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7951" y="209708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7951" y="269240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7951" y="327501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7951" y="38560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7951" y="442595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35250" y="5648326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7951" y="4994276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SV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64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Screen Shot 2015-03-20 at 11.5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523875"/>
            <a:ext cx="7747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5564" y="1071563"/>
            <a:ext cx="644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Ellos llegan a la capital en un autobús.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5564" y="1685926"/>
            <a:ext cx="644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El papá espera en el aeropuerto.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5564" y="2362201"/>
            <a:ext cx="644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Las personas van a países diferentes.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6626" y="3036888"/>
            <a:ext cx="791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Patricia llora porque no va a ver su familia por unos meses.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6625" y="3671888"/>
            <a:ext cx="774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El viaje a Los Ángeles dura cuatro y media horas.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70151" y="4398963"/>
            <a:ext cx="644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El avión llega a las once.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70151" y="5073651"/>
            <a:ext cx="748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Patricia ve una hoja con su nombre en el aeropuerto.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6626" y="5840413"/>
            <a:ext cx="644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SV" b="1">
                <a:solidFill>
                  <a:srgbClr val="FF0000"/>
                </a:solidFill>
              </a:rPr>
              <a:t>Las dos chicas tienen el papel . </a:t>
            </a:r>
          </a:p>
        </p:txBody>
      </p:sp>
    </p:spTree>
    <p:extLst>
      <p:ext uri="{BB962C8B-B14F-4D97-AF65-F5344CB8AC3E}">
        <p14:creationId xmlns:p14="http://schemas.microsoft.com/office/powerpoint/2010/main" val="1702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</TotalTime>
  <Words>1346</Words>
  <Application>Microsoft Office PowerPoint</Application>
  <PresentationFormat>Widescreen</PresentationFormat>
  <Paragraphs>285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MS PGothic</vt:lpstr>
      <vt:lpstr>Corbel</vt:lpstr>
      <vt:lpstr>Franklin Gothic Book</vt:lpstr>
      <vt:lpstr>Basis</vt:lpstr>
      <vt:lpstr>Patricia va a California </vt:lpstr>
      <vt:lpstr>Patricia va a California   Vocabulario cap. 3 y 4 </vt:lpstr>
      <vt:lpstr>Vocabulario cap.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Vocabulario cap.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 A: Escribe las palabras en una frase.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Cap. 11 Parte B: 1.    2.  3.  4.  5.  </vt:lpstr>
      <vt:lpstr>PowerPoint Presentation</vt:lpstr>
      <vt:lpstr>PowerPoint Presentation</vt:lpstr>
      <vt:lpstr>Cap. 12 Parte A:  ¿Verdad o Falsa?</vt:lpstr>
      <vt:lpstr>PowerPoint Presentation</vt:lpstr>
      <vt:lpstr>PowerPoint Presentation</vt:lpstr>
    </vt:vector>
  </TitlesOfParts>
  <Company>Cold Spring Harbor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Patricia va a California </dc:title>
  <dc:creator>Wilkens, Kristen</dc:creator>
  <cp:lastModifiedBy>Wilkens, Kristen</cp:lastModifiedBy>
  <cp:revision>1</cp:revision>
  <dcterms:created xsi:type="dcterms:W3CDTF">2016-04-18T15:51:18Z</dcterms:created>
  <dcterms:modified xsi:type="dcterms:W3CDTF">2016-04-18T16:33:05Z</dcterms:modified>
</cp:coreProperties>
</file>