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6" r:id="rId5"/>
    <p:sldId id="265" r:id="rId6"/>
    <p:sldId id="270" r:id="rId7"/>
    <p:sldId id="267" r:id="rId8"/>
    <p:sldId id="259" r:id="rId9"/>
    <p:sldId id="268" r:id="rId10"/>
    <p:sldId id="260" r:id="rId11"/>
    <p:sldId id="271" r:id="rId12"/>
    <p:sldId id="261" r:id="rId13"/>
    <p:sldId id="262" r:id="rId14"/>
    <p:sldId id="263" r:id="rId15"/>
    <p:sldId id="264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6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3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9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5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3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7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6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1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4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0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7ADE8-9C66-41F0-957F-417C5F6A49B4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3A2F8-3534-4C55-83DB-E34CEB80C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1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339" y="161637"/>
            <a:ext cx="10350500" cy="2697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Talking About the 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Past: </a:t>
            </a:r>
            <a:b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Preterite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064" y="3017520"/>
            <a:ext cx="3871188" cy="36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0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292100"/>
            <a:ext cx="11569700" cy="62230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chemeClr val="accent5"/>
                </a:solidFill>
              </a:rPr>
              <a:t>I washed the dishes.				______________________________________________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chemeClr val="accent5"/>
                </a:solidFill>
              </a:rPr>
              <a:t>You (informal) </a:t>
            </a:r>
            <a:r>
              <a:rPr lang="en-US" b="1" dirty="0" smtClean="0">
                <a:solidFill>
                  <a:schemeClr val="accent5"/>
                </a:solidFill>
              </a:rPr>
              <a:t>vacuumed.</a:t>
            </a:r>
            <a:r>
              <a:rPr lang="en-US" b="1" dirty="0">
                <a:solidFill>
                  <a:schemeClr val="accent5"/>
                </a:solidFill>
              </a:rPr>
              <a:t>		______________________________________________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Maria cooked </a:t>
            </a:r>
            <a:r>
              <a:rPr lang="en-US" b="1" dirty="0">
                <a:solidFill>
                  <a:schemeClr val="accent5"/>
                </a:solidFill>
              </a:rPr>
              <a:t>the eggs.			______________________________________________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Allie and </a:t>
            </a:r>
            <a:r>
              <a:rPr lang="en-US" b="1" dirty="0">
                <a:solidFill>
                  <a:schemeClr val="accent5"/>
                </a:solidFill>
              </a:rPr>
              <a:t>I cleared the table.		______________________________________________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solidFill>
                  <a:schemeClr val="accent5"/>
                </a:solidFill>
              </a:rPr>
              <a:t>Hannah and Mikayla finished </a:t>
            </a:r>
            <a:r>
              <a:rPr lang="en-US" b="1" dirty="0">
                <a:solidFill>
                  <a:schemeClr val="accent5"/>
                </a:solidFill>
              </a:rPr>
              <a:t>the homework.	______________________________________________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42280" y="685066"/>
            <a:ext cx="49680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lavé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platos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2280" y="1960438"/>
            <a:ext cx="5932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Tú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pasaste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aspiradora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42280" y="3207754"/>
            <a:ext cx="64539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cocinó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huevos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2280" y="4376438"/>
            <a:ext cx="7406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Allie y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quitamos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mesa.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2279" y="5613904"/>
            <a:ext cx="93647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Hannah y Mikayla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terminaron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tarea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860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50" y="1529974"/>
            <a:ext cx="5901690" cy="394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95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-car/-gar/-</a:t>
            </a:r>
            <a:r>
              <a:rPr lang="en-US" sz="60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</a:t>
            </a:r>
            <a:r>
              <a:rPr lang="en-US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verbs</a:t>
            </a:r>
            <a:endParaRPr lang="en-US" sz="6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250000"/>
              </a:lnSpc>
            </a:pPr>
            <a:r>
              <a:rPr lang="en-US" b="1" dirty="0">
                <a:solidFill>
                  <a:srgbClr val="7030A0"/>
                </a:solidFill>
              </a:rPr>
              <a:t>Regular verbs that end in ____________, ____________, or ____________ have a spelling change in the ____________ form of the preterite to maintain the original sound of the verb stem.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3081" y="2008324"/>
            <a:ext cx="1462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-car</a:t>
            </a:r>
            <a:endParaRPr lang="en-US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43081" y="2008323"/>
            <a:ext cx="1462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-gar</a:t>
            </a:r>
            <a:endParaRPr lang="en-US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81981" y="3062423"/>
            <a:ext cx="1462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4400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</a:t>
            </a:r>
            <a:endParaRPr lang="en-US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63781" y="3075917"/>
            <a:ext cx="1462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endParaRPr lang="en-US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950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582047"/>
              </p:ext>
            </p:extLst>
          </p:nvPr>
        </p:nvGraphicFramePr>
        <p:xfrm>
          <a:off x="622299" y="1219200"/>
          <a:ext cx="10782300" cy="5067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1219"/>
                <a:gridCol w="2690923"/>
                <a:gridCol w="2677484"/>
                <a:gridCol w="2652674"/>
              </a:tblGrid>
              <a:tr h="1591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4000" dirty="0" err="1">
                          <a:effectLst/>
                        </a:rPr>
                        <a:t>sacar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0070C0"/>
                          </a:solidFill>
                          <a:effectLst/>
                        </a:rPr>
                        <a:t>c</a:t>
                      </a:r>
                      <a:r>
                        <a:rPr lang="en-US" sz="4000">
                          <a:solidFill>
                            <a:srgbClr val="0070C0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en-US" sz="4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EF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4000" dirty="0" err="1">
                          <a:solidFill>
                            <a:srgbClr val="7030A0"/>
                          </a:solidFill>
                          <a:effectLst/>
                        </a:rPr>
                        <a:t>yo</a:t>
                      </a:r>
                      <a:endParaRPr lang="en-US" sz="40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EF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EF0FE"/>
                    </a:solidFill>
                  </a:tcPr>
                </a:tc>
              </a:tr>
              <a:tr h="1642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4000" dirty="0" err="1">
                          <a:effectLst/>
                        </a:rPr>
                        <a:t>pagar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0070C0"/>
                          </a:solidFill>
                          <a:effectLst/>
                        </a:rPr>
                        <a:t>g </a:t>
                      </a:r>
                      <a:r>
                        <a:rPr lang="en-US" sz="4000">
                          <a:solidFill>
                            <a:srgbClr val="0070C0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en-US" sz="40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EF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4000" dirty="0" err="1">
                          <a:solidFill>
                            <a:srgbClr val="7030A0"/>
                          </a:solidFill>
                          <a:effectLst/>
                        </a:rPr>
                        <a:t>yo</a:t>
                      </a:r>
                      <a:endParaRPr lang="en-US" sz="40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EF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EF0FE"/>
                    </a:solidFill>
                  </a:tcPr>
                </a:tc>
              </a:tr>
              <a:tr h="183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4000" dirty="0" err="1">
                          <a:effectLst/>
                        </a:rPr>
                        <a:t>empezar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4000" dirty="0">
                          <a:solidFill>
                            <a:srgbClr val="0070C0"/>
                          </a:solidFill>
                          <a:effectLst/>
                        </a:rPr>
                        <a:t>z</a:t>
                      </a:r>
                      <a:r>
                        <a:rPr lang="en-US" sz="4000" dirty="0">
                          <a:solidFill>
                            <a:srgbClr val="0070C0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en-US" sz="4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EF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4000" dirty="0" err="1">
                          <a:solidFill>
                            <a:srgbClr val="7030A0"/>
                          </a:solidFill>
                          <a:effectLst/>
                        </a:rPr>
                        <a:t>yo</a:t>
                      </a:r>
                      <a:endParaRPr lang="en-US" sz="40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EF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DEF0FE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64881" y="1309823"/>
            <a:ext cx="1462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4881" y="2890287"/>
            <a:ext cx="14628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gué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4880" y="4645515"/>
            <a:ext cx="14628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cé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7581" y="1311546"/>
            <a:ext cx="1716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saqué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17581" y="2871923"/>
            <a:ext cx="1716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pagué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15981" y="4624523"/>
            <a:ext cx="2021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empecé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63881" y="1313269"/>
            <a:ext cx="21232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took out</a:t>
            </a:r>
            <a:endParaRPr lang="en-US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63880" y="3164023"/>
            <a:ext cx="2123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paid</a:t>
            </a:r>
            <a:endParaRPr lang="en-US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52780" y="4729569"/>
            <a:ext cx="2123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began</a:t>
            </a:r>
            <a:endParaRPr lang="en-US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38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7863">
            <a:off x="527225" y="961338"/>
            <a:ext cx="3747044" cy="4496453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 rot="18452663" flipH="1">
            <a:off x="5439854" y="-151191"/>
            <a:ext cx="5724193" cy="6215664"/>
          </a:xfrm>
          <a:prstGeom prst="cloudCallout">
            <a:avLst>
              <a:gd name="adj1" fmla="val 48479"/>
              <a:gd name="adj2" fmla="val -53543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390600" y="1117601"/>
            <a:ext cx="3822700" cy="283686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OJO*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-car/-gar/-</a:t>
            </a:r>
            <a:r>
              <a:rPr lang="en-US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verbs  only change in the </a:t>
            </a:r>
            <a:r>
              <a:rPr lang="en-US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form. Use the preterite endings for the rest (you, he, she, we, they)!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37531" y="2440123"/>
            <a:ext cx="1462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564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9190"/>
              </p:ext>
            </p:extLst>
          </p:nvPr>
        </p:nvGraphicFramePr>
        <p:xfrm>
          <a:off x="355599" y="375893"/>
          <a:ext cx="11353801" cy="62799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3572"/>
                <a:gridCol w="3006743"/>
                <a:gridCol w="3006743"/>
                <a:gridCol w="3006743"/>
              </a:tblGrid>
              <a:tr h="7699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buscar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apagar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</a:rPr>
                        <a:t>almorzar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88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yo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43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tú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88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él, ella, Ud.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6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nosotros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nosotras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518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ellos, ellas, Uds.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4246" y="1201293"/>
            <a:ext cx="25837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busqué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4246" y="2124623"/>
            <a:ext cx="258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buscaste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4246" y="3047953"/>
            <a:ext cx="258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buscó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4246" y="4089353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buscamos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4246" y="5410153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buscaron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746" y="1201293"/>
            <a:ext cx="25837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apagué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746" y="2124622"/>
            <a:ext cx="258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apagaste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746" y="3006372"/>
            <a:ext cx="258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apagó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746" y="4089352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apagamos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746" y="5410152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apagaron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27112" y="1193104"/>
            <a:ext cx="27812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almorcé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27112" y="2186177"/>
            <a:ext cx="2583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almorzaste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27112" y="3006371"/>
            <a:ext cx="258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almorzó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27112" y="4212462"/>
            <a:ext cx="2583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almorzamos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27112" y="5471706"/>
            <a:ext cx="2583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almorzaron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482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911736"/>
              </p:ext>
            </p:extLst>
          </p:nvPr>
        </p:nvGraphicFramePr>
        <p:xfrm>
          <a:off x="355599" y="375893"/>
          <a:ext cx="11353801" cy="62799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3572"/>
                <a:gridCol w="3006743"/>
                <a:gridCol w="3006743"/>
                <a:gridCol w="3006743"/>
              </a:tblGrid>
              <a:tr h="76998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oír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leer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creer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88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yo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43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tú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88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él, ella, Ud.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6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nosotros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nosotras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518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ellos, ellas, Uds.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4246" y="1201293"/>
            <a:ext cx="25837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4246" y="2124623"/>
            <a:ext cx="258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oíste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4246" y="3047953"/>
            <a:ext cx="25837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oyó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4246" y="4089353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oímos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04246" y="5410153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oyeron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746" y="1201293"/>
            <a:ext cx="25837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leí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746" y="2124622"/>
            <a:ext cx="258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leíste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746" y="3006372"/>
            <a:ext cx="258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leyó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746" y="4089352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leímos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746" y="5410152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leyeron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27112" y="1193104"/>
            <a:ext cx="27812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creí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27112" y="2186177"/>
            <a:ext cx="2583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creíste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27112" y="3006371"/>
            <a:ext cx="2583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creyó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27112" y="4212462"/>
            <a:ext cx="2583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creímos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27112" y="5471706"/>
            <a:ext cx="2583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creyeron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393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08027"/>
              </p:ext>
            </p:extLst>
          </p:nvPr>
        </p:nvGraphicFramePr>
        <p:xfrm>
          <a:off x="487679" y="304798"/>
          <a:ext cx="11247120" cy="6035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6019"/>
                <a:gridCol w="2160823"/>
                <a:gridCol w="1973197"/>
                <a:gridCol w="2034697"/>
                <a:gridCol w="2002384"/>
              </a:tblGrid>
              <a:tr h="8256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n>
                            <a:noFill/>
                          </a:ln>
                          <a:effectLst/>
                        </a:rPr>
                        <a:t>ser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s-ES_tradnl" sz="24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ir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9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yo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9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tú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9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él, ella, Ud.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9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nosotros</a:t>
                      </a:r>
                      <a:endParaRPr lang="es-ES_tradnl" sz="24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nosotras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9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ellos, ellas, Uds.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74079" y="304798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rgbClr val="DEF0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4400" b="1" i="1" dirty="0" smtClean="0">
                <a:solidFill>
                  <a:srgbClr val="DEF0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be</a:t>
            </a:r>
            <a:endParaRPr lang="en-US" sz="4400" b="1" i="1" dirty="0">
              <a:solidFill>
                <a:srgbClr val="DEF0F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90759" y="304798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rgbClr val="DEF0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4400" b="1" i="1" dirty="0" smtClean="0">
                <a:solidFill>
                  <a:srgbClr val="DEF0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go</a:t>
            </a:r>
            <a:endParaRPr lang="en-US" sz="4400" b="1" i="1" dirty="0">
              <a:solidFill>
                <a:srgbClr val="DEF0F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01439" y="1249678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fui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74079" y="1249678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</a:t>
            </a:r>
            <a:endParaRPr lang="en-US" sz="4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01439" y="2194558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fuiste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85093" y="2360263"/>
            <a:ext cx="2583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were</a:t>
            </a:r>
            <a:endParaRPr lang="en-US" sz="36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1439" y="3322319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75592" y="3257970"/>
            <a:ext cx="2583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He/She/</a:t>
            </a:r>
          </a:p>
          <a:p>
            <a:r>
              <a:rPr lang="en-US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were</a:t>
            </a:r>
            <a:endParaRPr lang="en-US" sz="2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1439" y="4406825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fuimos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85093" y="4468379"/>
            <a:ext cx="2583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were</a:t>
            </a:r>
            <a:endParaRPr lang="en-US" sz="36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01439" y="5335772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fueron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25438" y="5366086"/>
            <a:ext cx="25837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/ you all </a:t>
            </a:r>
            <a:r>
              <a:rPr lang="en-US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endParaRPr lang="en-US" sz="2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94317" y="1249080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fui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90759" y="1218302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went</a:t>
            </a:r>
            <a:endParaRPr lang="en-US" sz="4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18119" y="2270495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fuiste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76459" y="2238424"/>
            <a:ext cx="2583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went</a:t>
            </a:r>
            <a:endParaRPr lang="en-US" sz="36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94317" y="3307000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72360" y="3257970"/>
            <a:ext cx="2583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He/She/</a:t>
            </a:r>
          </a:p>
          <a:p>
            <a:r>
              <a:rPr lang="en-US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went</a:t>
            </a:r>
            <a:endParaRPr lang="en-US" sz="2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18119" y="4401897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fuimos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2360" y="4431287"/>
            <a:ext cx="2583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went</a:t>
            </a:r>
            <a:endParaRPr lang="en-US" sz="36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18119" y="5417728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fueron</a:t>
            </a:r>
            <a:endParaRPr lang="en-U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461703" y="5297422"/>
            <a:ext cx="25837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/ you all </a:t>
            </a:r>
            <a:r>
              <a:rPr lang="en-US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went</a:t>
            </a:r>
            <a:endParaRPr lang="en-US" sz="2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766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82860"/>
              </p:ext>
            </p:extLst>
          </p:nvPr>
        </p:nvGraphicFramePr>
        <p:xfrm>
          <a:off x="4178617" y="396241"/>
          <a:ext cx="6276023" cy="6095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6583"/>
                <a:gridCol w="3139440"/>
              </a:tblGrid>
              <a:tr h="8340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s-ES_tradnl" sz="24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hacer</a:t>
                      </a:r>
                      <a:endParaRPr lang="es-ES_trad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03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yo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0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tú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03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él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03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nosotros</a:t>
                      </a:r>
                      <a:endParaRPr lang="es-ES_tradnl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nosotras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03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ellos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Uds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s-ES_trad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70886" y="1340222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hice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70886" y="2422262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hiciste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70886" y="3375210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hizo</a:t>
            </a:r>
            <a:endParaRPr lang="en-US" sz="44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79446" y="4549003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hicimos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79446" y="5526851"/>
            <a:ext cx="25837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hicieron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2000" y="1136671"/>
            <a:ext cx="2821492" cy="44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51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idx="1"/>
          </p:nvPr>
        </p:nvSpPr>
        <p:spPr>
          <a:xfrm>
            <a:off x="591015" y="512956"/>
            <a:ext cx="11418105" cy="5664007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300000"/>
              </a:lnSpc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When you want to talk about actions completed in the ________________, </a:t>
            </a:r>
          </a:p>
          <a:p>
            <a:pPr marL="0" indent="0" algn="ctr">
              <a:lnSpc>
                <a:spcPct val="300000"/>
              </a:lnSpc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use the _____________________________.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43618" y="614790"/>
            <a:ext cx="2765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82974" y="2069293"/>
            <a:ext cx="534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reterite tense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59477">
            <a:off x="591015" y="2069293"/>
            <a:ext cx="329565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83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480" y="632568"/>
            <a:ext cx="6169897" cy="527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6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934116"/>
              </p:ext>
            </p:extLst>
          </p:nvPr>
        </p:nvGraphicFramePr>
        <p:xfrm>
          <a:off x="334537" y="278780"/>
          <a:ext cx="11251581" cy="6378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8481"/>
                <a:gridCol w="1675182"/>
                <a:gridCol w="3518959"/>
                <a:gridCol w="3518959"/>
              </a:tblGrid>
              <a:tr h="8719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Regular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-</a:t>
                      </a:r>
                      <a:r>
                        <a:rPr lang="en-US" sz="2400" dirty="0" err="1">
                          <a:effectLst/>
                        </a:rPr>
                        <a:t>a</a:t>
                      </a:r>
                      <a:r>
                        <a:rPr lang="en-US" sz="2400" dirty="0" err="1" smtClean="0">
                          <a:effectLst/>
                        </a:rPr>
                        <a:t>r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endings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 smtClean="0">
                          <a:effectLst/>
                        </a:rPr>
                        <a:t>Cantar</a:t>
                      </a:r>
                      <a:r>
                        <a:rPr lang="es-ES_tradnl" sz="2400" baseline="0" dirty="0" smtClean="0">
                          <a:effectLst/>
                        </a:rPr>
                        <a:t> </a:t>
                      </a:r>
                      <a:r>
                        <a:rPr lang="es-ES_tradnl" sz="2400" dirty="0" smtClean="0">
                          <a:effectLst/>
                        </a:rPr>
                        <a:t>en </a:t>
                      </a:r>
                      <a:r>
                        <a:rPr lang="es-ES_tradnl" sz="2400" dirty="0">
                          <a:effectLst/>
                        </a:rPr>
                        <a:t>el pretérito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effectLst/>
                        </a:rPr>
                        <a:t>en inglés…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yo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7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tú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él, ella, Ud.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nosotros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nosotras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ellos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Uds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5716" y="2271132"/>
            <a:ext cx="1410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9514" y="1211765"/>
            <a:ext cx="662569" cy="914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79514" y="3366944"/>
            <a:ext cx="892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5406" y="4419985"/>
            <a:ext cx="2011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6972" y="5473027"/>
            <a:ext cx="2011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ron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20939" y="1202836"/>
            <a:ext cx="2157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canté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2543" y="2271132"/>
            <a:ext cx="2957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cantaste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0939" y="3408053"/>
            <a:ext cx="2781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cantó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32543" y="4512318"/>
            <a:ext cx="285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cantamos</a:t>
            </a:r>
            <a:endParaRPr lang="en-US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32543" y="5565360"/>
            <a:ext cx="285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cantaron</a:t>
            </a:r>
            <a:endParaRPr lang="en-US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57481" y="1182702"/>
            <a:ext cx="2821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5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sang</a:t>
            </a:r>
            <a:endParaRPr lang="en-US" sz="5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57481" y="2410669"/>
            <a:ext cx="3024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(informal/</a:t>
            </a:r>
          </a:p>
          <a:p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familiar) sang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54280" y="3452454"/>
            <a:ext cx="3024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He, she, you sang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67080" y="4711198"/>
            <a:ext cx="3024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sang</a:t>
            </a:r>
            <a:endParaRPr lang="en-US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54280" y="5576382"/>
            <a:ext cx="3024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They/ you all</a:t>
            </a:r>
          </a:p>
          <a:p>
            <a:pPr algn="ctr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sang</a:t>
            </a:r>
            <a:endParaRPr lang="en-US" sz="32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351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903702"/>
              </p:ext>
            </p:extLst>
          </p:nvPr>
        </p:nvGraphicFramePr>
        <p:xfrm>
          <a:off x="334537" y="278780"/>
          <a:ext cx="11251581" cy="6378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8481"/>
                <a:gridCol w="1675182"/>
                <a:gridCol w="3518959"/>
                <a:gridCol w="3518959"/>
              </a:tblGrid>
              <a:tr h="8719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Regular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-</a:t>
                      </a:r>
                      <a:r>
                        <a:rPr lang="en-US" sz="2400" dirty="0" err="1">
                          <a:effectLst/>
                        </a:rPr>
                        <a:t>e</a:t>
                      </a:r>
                      <a:r>
                        <a:rPr lang="en-US" sz="2400" dirty="0" err="1" smtClean="0">
                          <a:effectLst/>
                        </a:rPr>
                        <a:t>r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endings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 smtClean="0">
                          <a:effectLst/>
                        </a:rPr>
                        <a:t>Comer</a:t>
                      </a:r>
                      <a:r>
                        <a:rPr lang="es-ES_tradnl" sz="2400" baseline="0" dirty="0" smtClean="0">
                          <a:effectLst/>
                        </a:rPr>
                        <a:t> </a:t>
                      </a:r>
                      <a:r>
                        <a:rPr lang="es-ES_tradnl" sz="2400" dirty="0" smtClean="0">
                          <a:effectLst/>
                        </a:rPr>
                        <a:t>en </a:t>
                      </a:r>
                      <a:r>
                        <a:rPr lang="es-ES_tradnl" sz="2400" dirty="0">
                          <a:effectLst/>
                        </a:rPr>
                        <a:t>el pretérito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effectLst/>
                        </a:rPr>
                        <a:t>en inglés…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yo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7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tú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él, ella, Ud.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nosotros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nosotras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ellos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Uds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5716" y="2271132"/>
            <a:ext cx="1410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9514" y="1211765"/>
            <a:ext cx="662569" cy="914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79514" y="3366944"/>
            <a:ext cx="892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ió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5406" y="4419985"/>
            <a:ext cx="2011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6972" y="5473027"/>
            <a:ext cx="2011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ieron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20939" y="1202836"/>
            <a:ext cx="2157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comí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2543" y="2271132"/>
            <a:ext cx="2957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comiste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0939" y="3408053"/>
            <a:ext cx="2781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comió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32543" y="4512318"/>
            <a:ext cx="285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comimos</a:t>
            </a:r>
            <a:endParaRPr lang="en-US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32543" y="5565360"/>
            <a:ext cx="285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comieron</a:t>
            </a:r>
            <a:endParaRPr lang="en-US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57481" y="1182702"/>
            <a:ext cx="2821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5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</a:t>
            </a:r>
            <a:endParaRPr lang="en-US" sz="5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57481" y="2410669"/>
            <a:ext cx="3024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(informal/</a:t>
            </a:r>
          </a:p>
          <a:p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familiar) ate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54280" y="3452454"/>
            <a:ext cx="3024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He, she, you ate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67080" y="4711198"/>
            <a:ext cx="3024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ate</a:t>
            </a:r>
            <a:endParaRPr lang="en-US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54280" y="5576382"/>
            <a:ext cx="3024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They/ you all</a:t>
            </a:r>
          </a:p>
          <a:p>
            <a:pPr algn="ctr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</a:t>
            </a:r>
            <a:endParaRPr lang="en-US" sz="32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59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0" y="1524000"/>
            <a:ext cx="36195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30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968796"/>
              </p:ext>
            </p:extLst>
          </p:nvPr>
        </p:nvGraphicFramePr>
        <p:xfrm>
          <a:off x="334537" y="278780"/>
          <a:ext cx="11251581" cy="6378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8481"/>
                <a:gridCol w="1675182"/>
                <a:gridCol w="3518959"/>
                <a:gridCol w="3518959"/>
              </a:tblGrid>
              <a:tr h="8719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Regular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-</a:t>
                      </a:r>
                      <a:r>
                        <a:rPr lang="en-US" sz="2400" dirty="0" err="1">
                          <a:effectLst/>
                        </a:rPr>
                        <a:t>i</a:t>
                      </a:r>
                      <a:r>
                        <a:rPr lang="en-US" sz="2400" dirty="0" err="1" smtClean="0">
                          <a:effectLst/>
                        </a:rPr>
                        <a:t>r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endings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 smtClean="0">
                          <a:effectLst/>
                        </a:rPr>
                        <a:t>Abrir en </a:t>
                      </a:r>
                      <a:r>
                        <a:rPr lang="es-ES_tradnl" sz="2400" dirty="0">
                          <a:effectLst/>
                        </a:rPr>
                        <a:t>el pretérito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effectLst/>
                        </a:rPr>
                        <a:t>en inglés…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yo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7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tú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él, ella, Ud.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nosotros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nosotras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9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ellos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Uds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05716" y="2271132"/>
            <a:ext cx="1410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9514" y="1211765"/>
            <a:ext cx="662569" cy="914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79514" y="3366944"/>
            <a:ext cx="892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ió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5406" y="4419985"/>
            <a:ext cx="2011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6972" y="5473027"/>
            <a:ext cx="2011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ieron</a:t>
            </a:r>
            <a:endParaRPr 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20939" y="1202836"/>
            <a:ext cx="2157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abrí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32543" y="2271132"/>
            <a:ext cx="2957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abriste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0939" y="3408053"/>
            <a:ext cx="2781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abrió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32543" y="4512318"/>
            <a:ext cx="285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abrimos</a:t>
            </a:r>
            <a:endParaRPr lang="en-US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32543" y="5565360"/>
            <a:ext cx="2853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abrieron</a:t>
            </a:r>
            <a:endParaRPr lang="en-US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57481" y="1182702"/>
            <a:ext cx="2821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5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opened</a:t>
            </a:r>
            <a:endParaRPr lang="en-US" sz="5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57481" y="2410669"/>
            <a:ext cx="3024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(informal/</a:t>
            </a:r>
          </a:p>
          <a:p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familiar) opened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54280" y="3452454"/>
            <a:ext cx="3024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He, she, you opened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93833" y="4687861"/>
            <a:ext cx="3024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opened</a:t>
            </a:r>
            <a:endParaRPr lang="en-US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54280" y="5576382"/>
            <a:ext cx="3024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They/ you all</a:t>
            </a:r>
          </a:p>
          <a:p>
            <a:pPr algn="ctr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opened</a:t>
            </a:r>
            <a:endParaRPr lang="en-US" sz="32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83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642044"/>
              </p:ext>
            </p:extLst>
          </p:nvPr>
        </p:nvGraphicFramePr>
        <p:xfrm>
          <a:off x="381000" y="190498"/>
          <a:ext cx="11633199" cy="6515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6"/>
                <a:gridCol w="2520706"/>
                <a:gridCol w="2528253"/>
                <a:gridCol w="2313702"/>
                <a:gridCol w="2313702"/>
              </a:tblGrid>
              <a:tr h="8511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cocinar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cocinar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estudiar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en </a:t>
                      </a:r>
                      <a:r>
                        <a:rPr lang="en-US" sz="2400" dirty="0" err="1">
                          <a:effectLst/>
                        </a:rPr>
                        <a:t>inglés</a:t>
                      </a:r>
                      <a:r>
                        <a:rPr lang="en-US" sz="2400" dirty="0">
                          <a:effectLst/>
                        </a:rPr>
                        <a:t>…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83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24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tú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83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él, ella, Ud.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83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nosotros</a:t>
                      </a:r>
                      <a:endParaRPr lang="en-US" sz="20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nosotras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723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ellos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ellas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Uds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47046" y="1086993"/>
            <a:ext cx="2157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cociné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7046" y="2246510"/>
            <a:ext cx="29578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cocinaste</a:t>
            </a:r>
            <a:endParaRPr lang="en-US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7046" y="3252138"/>
            <a:ext cx="2781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cocinó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046" y="4390358"/>
            <a:ext cx="2853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cocinamos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1223" y="5695681"/>
            <a:ext cx="2853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cocinaron</a:t>
            </a:r>
            <a:endParaRPr lang="en-US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2581" y="1233624"/>
            <a:ext cx="28217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cooked</a:t>
            </a:r>
            <a:endParaRPr lang="en-US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2581" y="2201428"/>
            <a:ext cx="2821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cooked</a:t>
            </a:r>
            <a:endParaRPr lang="en-US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89427" y="3256970"/>
            <a:ext cx="2821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He/She/You </a:t>
            </a:r>
          </a:p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(formal) cooked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12579" y="4433626"/>
            <a:ext cx="2821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cooked</a:t>
            </a:r>
            <a:endParaRPr lang="en-US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4732" y="5549875"/>
            <a:ext cx="2821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They/</a:t>
            </a:r>
          </a:p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all cooked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11146" y="1167267"/>
            <a:ext cx="2253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estudié</a:t>
            </a:r>
            <a:endParaRPr lang="en-US" sz="4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2246" y="2193762"/>
            <a:ext cx="29578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estudiaste</a:t>
            </a:r>
            <a:endParaRPr lang="en-US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10641" y="3252138"/>
            <a:ext cx="2781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estudió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53302" y="4495181"/>
            <a:ext cx="2853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estudiamos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63364" y="5726459"/>
            <a:ext cx="2853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estudiaron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842500" y="1198044"/>
            <a:ext cx="28217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studied</a:t>
            </a:r>
            <a:endParaRPr lang="en-US" sz="4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64700" y="2273752"/>
            <a:ext cx="2821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studied</a:t>
            </a:r>
            <a:endParaRPr lang="en-US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370281" y="3286106"/>
            <a:ext cx="28217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He/She/You </a:t>
            </a:r>
          </a:p>
          <a:p>
            <a:pPr algn="ctr"/>
            <a:r>
              <a:rPr lang="en-US" sz="2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(formal) studied</a:t>
            </a:r>
            <a:endParaRPr lang="en-US" sz="2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842499" y="4529439"/>
            <a:ext cx="2821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studied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370281" y="5482037"/>
            <a:ext cx="2821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They/</a:t>
            </a:r>
          </a:p>
          <a:p>
            <a:pPr algn="ctr"/>
            <a:r>
              <a:rPr lang="en-US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all studied</a:t>
            </a:r>
            <a:endParaRPr lang="en-US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463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177800"/>
            <a:ext cx="11112500" cy="5999163"/>
          </a:xfrm>
        </p:spPr>
        <p:txBody>
          <a:bodyPr/>
          <a:lstStyle/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err="1"/>
              <a:t>nadar</a:t>
            </a:r>
            <a:r>
              <a:rPr lang="en-US" dirty="0"/>
              <a:t> / </a:t>
            </a:r>
            <a:r>
              <a:rPr lang="en-US" dirty="0" err="1"/>
              <a:t>yo</a:t>
            </a:r>
            <a:r>
              <a:rPr lang="en-US" dirty="0"/>
              <a:t>	___________________</a:t>
            </a:r>
            <a:endParaRPr lang="es-ES_tradnl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err="1"/>
              <a:t>bailar</a:t>
            </a:r>
            <a:r>
              <a:rPr lang="en-US" dirty="0"/>
              <a:t> / </a:t>
            </a:r>
            <a:r>
              <a:rPr lang="en-US" dirty="0" err="1"/>
              <a:t>tú</a:t>
            </a:r>
            <a:r>
              <a:rPr lang="en-US" dirty="0"/>
              <a:t>	___________________</a:t>
            </a:r>
            <a:endParaRPr lang="es-ES_tradnl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err="1"/>
              <a:t>cantar</a:t>
            </a:r>
            <a:r>
              <a:rPr lang="en-US" dirty="0"/>
              <a:t> / </a:t>
            </a:r>
            <a:r>
              <a:rPr lang="en-US" dirty="0" err="1"/>
              <a:t>ellas</a:t>
            </a:r>
            <a:r>
              <a:rPr lang="en-US" dirty="0"/>
              <a:t>	___________________</a:t>
            </a:r>
            <a:endParaRPr lang="es-ES_tradnl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err="1"/>
              <a:t>vivir</a:t>
            </a:r>
            <a:r>
              <a:rPr lang="en-US" dirty="0"/>
              <a:t> / </a:t>
            </a:r>
            <a:r>
              <a:rPr lang="en-US" dirty="0" err="1"/>
              <a:t>yo</a:t>
            </a:r>
            <a:r>
              <a:rPr lang="en-US" dirty="0"/>
              <a:t>	</a:t>
            </a:r>
            <a:r>
              <a:rPr lang="en-US" dirty="0" smtClean="0"/>
              <a:t>	___________________</a:t>
            </a:r>
            <a:endParaRPr lang="es-ES_tradnl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comer / </a:t>
            </a:r>
            <a:r>
              <a:rPr lang="en-US" dirty="0" err="1"/>
              <a:t>Ud</a:t>
            </a:r>
            <a:r>
              <a:rPr lang="en-US" dirty="0"/>
              <a:t>.	___________________</a:t>
            </a:r>
            <a:endParaRPr lang="es-ES_tradnl" dirty="0"/>
          </a:p>
          <a:p>
            <a:pPr marL="514350" lvl="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err="1"/>
              <a:t>barrer</a:t>
            </a:r>
            <a:r>
              <a:rPr lang="en-US" dirty="0"/>
              <a:t> / </a:t>
            </a:r>
            <a:r>
              <a:rPr lang="en-US" dirty="0" err="1"/>
              <a:t>ella</a:t>
            </a:r>
            <a:r>
              <a:rPr lang="en-US" dirty="0"/>
              <a:t>	___________________</a:t>
            </a:r>
            <a:endParaRPr lang="es-ES_tradnl" dirty="0"/>
          </a:p>
          <a:p>
            <a:endParaRPr lang="es-ES_tradnl" dirty="0"/>
          </a:p>
        </p:txBody>
      </p:sp>
      <p:sp>
        <p:nvSpPr>
          <p:cNvPr id="4" name="TextBox 3"/>
          <p:cNvSpPr txBox="1"/>
          <p:nvPr/>
        </p:nvSpPr>
        <p:spPr>
          <a:xfrm>
            <a:off x="3639864" y="0"/>
            <a:ext cx="2157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nadé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9864" y="923330"/>
            <a:ext cx="2570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bailaste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9864" y="2024460"/>
            <a:ext cx="2811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cantaron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1864" y="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swam</a:t>
            </a:r>
            <a:endParaRPr lang="en-US" sz="5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6796" y="1195527"/>
            <a:ext cx="550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(informal/ familiar) danced</a:t>
            </a:r>
            <a:endParaRPr lang="en-US" sz="28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1864" y="1990945"/>
            <a:ext cx="3192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sang</a:t>
            </a:r>
            <a:endParaRPr lang="en-US" sz="5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8637" y="2947790"/>
            <a:ext cx="2157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viví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66027" y="2982120"/>
            <a:ext cx="2157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lived</a:t>
            </a:r>
            <a:endParaRPr lang="en-US" sz="5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39864" y="3951170"/>
            <a:ext cx="2157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comió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41864" y="3973295"/>
            <a:ext cx="5419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(formal) ate</a:t>
            </a:r>
            <a:endParaRPr lang="en-US" sz="5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9864" y="4954550"/>
            <a:ext cx="2157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barrió</a:t>
            </a:r>
            <a:endParaRPr lang="en-US" sz="5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41864" y="4928067"/>
            <a:ext cx="3390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swept</a:t>
            </a:r>
            <a:endParaRPr lang="en-US" sz="5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814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533</Words>
  <Application>Microsoft Office PowerPoint</Application>
  <PresentationFormat>Widescreen</PresentationFormat>
  <Paragraphs>420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 Theme</vt:lpstr>
      <vt:lpstr>Talking About the Past:  The Preterite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-car/-gar/-zar verbs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About the Past:  The Preterite of Regular –ar Verbs</dc:title>
  <dc:creator>Sihksnel, Tricia</dc:creator>
  <cp:lastModifiedBy>Sihksnel, Tricia</cp:lastModifiedBy>
  <cp:revision>9</cp:revision>
  <dcterms:created xsi:type="dcterms:W3CDTF">2014-01-23T21:33:15Z</dcterms:created>
  <dcterms:modified xsi:type="dcterms:W3CDTF">2016-05-02T17:40:05Z</dcterms:modified>
</cp:coreProperties>
</file>