
<file path=[Content_Types].xml><?xml version="1.0" encoding="utf-8"?>
<Types xmlns="http://schemas.openxmlformats.org/package/2006/content-types">
  <Default Extension="png" ContentType="image/png"/>
  <Default Extension="htm" ContentType="application/xhtml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64" r:id="rId5"/>
    <p:sldId id="259" r:id="rId6"/>
    <p:sldId id="265" r:id="rId7"/>
    <p:sldId id="262" r:id="rId8"/>
    <p:sldId id="266" r:id="rId9"/>
    <p:sldId id="260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7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5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4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1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7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3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2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6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9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C114-CF6D-4EAE-BF1B-13A1E7B96B59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525F6-9E89-43D3-8CA2-CE996AD3A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6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htm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19" y="308472"/>
            <a:ext cx="11210581" cy="5868491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lvl="0">
              <a:lnSpc>
                <a:spcPct val="300000"/>
              </a:lnSpc>
            </a:pPr>
            <a:r>
              <a:rPr lang="en-US" dirty="0">
                <a:solidFill>
                  <a:schemeClr val="accent6"/>
                </a:solidFill>
              </a:rPr>
              <a:t>Some verbs have a stem change in the ___________________________.</a:t>
            </a:r>
          </a:p>
          <a:p>
            <a:pPr lvl="0">
              <a:lnSpc>
                <a:spcPct val="300000"/>
              </a:lnSpc>
            </a:pPr>
            <a:r>
              <a:rPr lang="en-US" dirty="0">
                <a:solidFill>
                  <a:schemeClr val="accent6"/>
                </a:solidFill>
              </a:rPr>
              <a:t>In the following verbs, the ______ changes to an ______. </a:t>
            </a:r>
          </a:p>
          <a:p>
            <a:pPr lvl="0">
              <a:lnSpc>
                <a:spcPct val="300000"/>
              </a:lnSpc>
            </a:pPr>
            <a:r>
              <a:rPr lang="en-US" dirty="0">
                <a:solidFill>
                  <a:schemeClr val="accent6"/>
                </a:solidFill>
              </a:rPr>
              <a:t>These verbs are just like the other __________________________ we have studied! </a:t>
            </a:r>
            <a:r>
              <a:rPr lang="en-US" dirty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  <a:r>
              <a:rPr lang="en-US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07239" y="773214"/>
            <a:ext cx="3161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tense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9462" y="2051170"/>
            <a:ext cx="1775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endParaRPr lang="en-US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00085" y="2051170"/>
            <a:ext cx="1775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28294" y="3652402"/>
            <a:ext cx="4308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 changing verbs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9892">
            <a:off x="8711130" y="1421800"/>
            <a:ext cx="2452166" cy="245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1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43" y="109978"/>
            <a:ext cx="7816241" cy="674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60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27" y="275097"/>
            <a:ext cx="6029847" cy="600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2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097" y="99311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Pedir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		        	)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676999"/>
              </p:ext>
            </p:extLst>
          </p:nvPr>
        </p:nvGraphicFramePr>
        <p:xfrm>
          <a:off x="542263" y="1190848"/>
          <a:ext cx="11174816" cy="548639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889083"/>
                <a:gridCol w="1801016"/>
                <a:gridCol w="1801016"/>
                <a:gridCol w="2081669"/>
                <a:gridCol w="1801016"/>
                <a:gridCol w="1801016"/>
              </a:tblGrid>
              <a:tr h="18293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Yo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nosotros(as</a:t>
                      </a:r>
                      <a:r>
                        <a:rPr lang="es-ES" sz="2400" dirty="0"/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/>
                        <a:t> </a:t>
                      </a:r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/>
                </a:tc>
              </a:tr>
              <a:tr h="17262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tú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Vosotros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Pedís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err="1" smtClean="0"/>
                        <a:t>You</a:t>
                      </a:r>
                      <a:r>
                        <a:rPr lang="es-ES" sz="2400" dirty="0" smtClean="0"/>
                        <a:t> </a:t>
                      </a:r>
                      <a:r>
                        <a:rPr lang="es-ES" sz="2400" dirty="0" err="1" smtClean="0"/>
                        <a:t>two</a:t>
                      </a:r>
                      <a:r>
                        <a:rPr lang="es-ES" sz="2400" dirty="0" smtClean="0"/>
                        <a:t> </a:t>
                      </a:r>
                      <a:r>
                        <a:rPr lang="es-ES" sz="2400" dirty="0" err="1" smtClean="0"/>
                        <a:t>ask</a:t>
                      </a:r>
                      <a:r>
                        <a:rPr lang="es-ES" sz="2400" dirty="0" smtClean="0"/>
                        <a:t> </a:t>
                      </a:r>
                      <a:r>
                        <a:rPr lang="es-ES" sz="2400" dirty="0" err="1" smtClean="0"/>
                        <a:t>for</a:t>
                      </a:r>
                      <a:r>
                        <a:rPr lang="es-ES" sz="2400" dirty="0" smtClean="0"/>
                        <a:t>/</a:t>
                      </a:r>
                      <a:r>
                        <a:rPr lang="es-ES" sz="2400" dirty="0" err="1" smtClean="0"/>
                        <a:t>order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</a:tr>
              <a:tr h="19307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Él</a:t>
                      </a:r>
                      <a:r>
                        <a:rPr lang="es-ES" sz="2400" dirty="0"/>
                        <a:t>, ella, Ud.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Ustedes</a:t>
                      </a:r>
                      <a:r>
                        <a:rPr lang="es-ES" sz="2400" dirty="0"/>
                        <a:t>, ellos, ellas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7" name="L-Shape 16"/>
          <p:cNvSpPr/>
          <p:nvPr/>
        </p:nvSpPr>
        <p:spPr>
          <a:xfrm>
            <a:off x="774699" y="1424874"/>
            <a:ext cx="10942379" cy="5034110"/>
          </a:xfrm>
          <a:prstGeom prst="corner">
            <a:avLst>
              <a:gd name="adj1" fmla="val 34110"/>
              <a:gd name="adj2" fmla="val 103699"/>
            </a:avLst>
          </a:prstGeom>
          <a:noFill/>
          <a:ln w="76200">
            <a:solidFill>
              <a:schemeClr val="accent6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8678" y="324604"/>
            <a:ext cx="3402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for/ order</a:t>
            </a:r>
            <a:endParaRPr lang="en-US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4223" y="1775749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pido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4223" y="3693154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pides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4223" y="5376642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pide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39814" y="1868081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pedimos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66816" y="5243267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piden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80860" y="1775749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order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99860" y="3262266"/>
            <a:ext cx="17756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(informal) order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9860" y="4858546"/>
            <a:ext cx="17756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He, she,</a:t>
            </a:r>
          </a:p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(formal)</a:t>
            </a:r>
          </a:p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73119" y="1837303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order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128103" y="5073989"/>
            <a:ext cx="14773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all,</a:t>
            </a:r>
          </a:p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order</a:t>
            </a:r>
          </a:p>
        </p:txBody>
      </p:sp>
    </p:spTree>
    <p:extLst>
      <p:ext uri="{BB962C8B-B14F-4D97-AF65-F5344CB8AC3E}">
        <p14:creationId xmlns:p14="http://schemas.microsoft.com/office/powerpoint/2010/main" val="411583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6" r="9089"/>
          <a:stretch/>
        </p:blipFill>
        <p:spPr>
          <a:xfrm rot="20557798">
            <a:off x="2254685" y="818047"/>
            <a:ext cx="5398718" cy="535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5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8661"/>
            <a:ext cx="11986591" cy="644055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b="1" dirty="0">
                <a:solidFill>
                  <a:schemeClr val="accent6"/>
                </a:solidFill>
              </a:rPr>
              <a:t>1. I order the salad.				</a:t>
            </a:r>
            <a:r>
              <a:rPr lang="en-US" sz="3600" b="1" dirty="0" smtClean="0">
                <a:solidFill>
                  <a:schemeClr val="accent6"/>
                </a:solidFill>
              </a:rPr>
              <a:t>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 smtClean="0">
                <a:solidFill>
                  <a:schemeClr val="accent6"/>
                </a:solidFill>
              </a:rPr>
              <a:t>2. You (informal) ask for the check/bill.	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 smtClean="0">
                <a:solidFill>
                  <a:schemeClr val="accent6"/>
                </a:solidFill>
              </a:rPr>
              <a:t>3</a:t>
            </a:r>
            <a:r>
              <a:rPr lang="en-US" sz="3600" b="1" dirty="0">
                <a:solidFill>
                  <a:schemeClr val="accent6"/>
                </a:solidFill>
              </a:rPr>
              <a:t>. Diego and I order steak.			__________________________________________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5217" y="1219124"/>
            <a:ext cx="824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pido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ensalada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5217" y="3438939"/>
            <a:ext cx="824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Tú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pides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35217" y="5571509"/>
            <a:ext cx="824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Diego y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pedimos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bistec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244" y="1421666"/>
            <a:ext cx="2720652" cy="24251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454" y="721189"/>
            <a:ext cx="370511" cy="3705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931" y="1721666"/>
            <a:ext cx="2425159" cy="24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9388">
            <a:off x="4178213" y="185976"/>
            <a:ext cx="4289382" cy="640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1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097" y="99311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Servir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(to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)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85956"/>
              </p:ext>
            </p:extLst>
          </p:nvPr>
        </p:nvGraphicFramePr>
        <p:xfrm>
          <a:off x="542263" y="1190848"/>
          <a:ext cx="11174816" cy="548639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889083"/>
                <a:gridCol w="1801016"/>
                <a:gridCol w="1801016"/>
                <a:gridCol w="2081669"/>
                <a:gridCol w="1801016"/>
                <a:gridCol w="1801016"/>
              </a:tblGrid>
              <a:tr h="18293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Yo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nosotros(as</a:t>
                      </a:r>
                      <a:r>
                        <a:rPr lang="es-ES" sz="2400" dirty="0"/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/>
                        <a:t> </a:t>
                      </a:r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/>
                </a:tc>
              </a:tr>
              <a:tr h="17262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tú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Vosotros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servís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err="1" smtClean="0"/>
                        <a:t>You</a:t>
                      </a:r>
                      <a:r>
                        <a:rPr lang="es-ES" sz="2400" dirty="0" smtClean="0"/>
                        <a:t> </a:t>
                      </a:r>
                      <a:r>
                        <a:rPr lang="es-ES" sz="2400" dirty="0" err="1" smtClean="0"/>
                        <a:t>two</a:t>
                      </a:r>
                      <a:r>
                        <a:rPr lang="es-ES" sz="2400" dirty="0" smtClean="0"/>
                        <a:t> </a:t>
                      </a:r>
                      <a:r>
                        <a:rPr lang="es-ES" sz="2400" dirty="0" err="1" smtClean="0"/>
                        <a:t>serve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</a:tr>
              <a:tr h="19307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Él</a:t>
                      </a:r>
                      <a:r>
                        <a:rPr lang="es-ES" sz="2400" dirty="0"/>
                        <a:t>, ella, Ud.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 </a:t>
                      </a:r>
                      <a:endParaRPr lang="en-US" sz="24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 smtClean="0"/>
                        <a:t>Ustedes</a:t>
                      </a:r>
                      <a:r>
                        <a:rPr lang="es-ES" sz="2400" dirty="0"/>
                        <a:t>, ellos, ellas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7" name="L-Shape 16"/>
          <p:cNvSpPr/>
          <p:nvPr/>
        </p:nvSpPr>
        <p:spPr>
          <a:xfrm>
            <a:off x="774699" y="1424874"/>
            <a:ext cx="10942379" cy="5034110"/>
          </a:xfrm>
          <a:prstGeom prst="corner">
            <a:avLst>
              <a:gd name="adj1" fmla="val 34110"/>
              <a:gd name="adj2" fmla="val 103699"/>
            </a:avLst>
          </a:prstGeom>
          <a:noFill/>
          <a:ln w="76200">
            <a:solidFill>
              <a:schemeClr val="accent6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56497" y="365949"/>
            <a:ext cx="3402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</a:t>
            </a:r>
            <a:endParaRPr lang="en-US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4223" y="1775749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sirvo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4223" y="3693154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sirves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4223" y="5376642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39814" y="1868081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servimos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66816" y="5243267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sirven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80860" y="1775749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99860" y="3262266"/>
            <a:ext cx="17756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(informal)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9860" y="4858546"/>
            <a:ext cx="17756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He, she,</a:t>
            </a:r>
          </a:p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(formal)</a:t>
            </a:r>
          </a:p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</a:t>
            </a:r>
            <a:endParaRPr lang="en-US" sz="24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73119" y="1837303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128103" y="5073989"/>
            <a:ext cx="14773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all,</a:t>
            </a:r>
          </a:p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251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1209">
            <a:off x="2592888" y="722141"/>
            <a:ext cx="5298507" cy="515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7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8661"/>
            <a:ext cx="11986591" cy="644055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b="1" dirty="0">
                <a:solidFill>
                  <a:schemeClr val="accent6"/>
                </a:solidFill>
              </a:rPr>
              <a:t>1. </a:t>
            </a:r>
            <a:r>
              <a:rPr lang="en-US" sz="3600" b="1" dirty="0" smtClean="0">
                <a:solidFill>
                  <a:schemeClr val="accent6"/>
                </a:solidFill>
              </a:rPr>
              <a:t>My mom serves the food.</a:t>
            </a:r>
            <a:r>
              <a:rPr lang="en-US" sz="3600" b="1" dirty="0">
                <a:solidFill>
                  <a:schemeClr val="accent6"/>
                </a:solidFill>
              </a:rPr>
              <a:t>				</a:t>
            </a:r>
            <a:r>
              <a:rPr lang="en-US" sz="3600" b="1" dirty="0" smtClean="0">
                <a:solidFill>
                  <a:schemeClr val="accent6"/>
                </a:solidFill>
              </a:rPr>
              <a:t>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 smtClean="0">
                <a:solidFill>
                  <a:schemeClr val="accent6"/>
                </a:solidFill>
              </a:rPr>
              <a:t>2</a:t>
            </a:r>
            <a:r>
              <a:rPr lang="en-US" sz="3600" b="1" dirty="0">
                <a:solidFill>
                  <a:schemeClr val="accent6"/>
                </a:solidFill>
              </a:rPr>
              <a:t>. </a:t>
            </a:r>
            <a:r>
              <a:rPr lang="en-US" sz="3600" b="1" dirty="0" smtClean="0">
                <a:solidFill>
                  <a:schemeClr val="accent6"/>
                </a:solidFill>
              </a:rPr>
              <a:t>The waiters serve the bread.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>
                <a:solidFill>
                  <a:schemeClr val="accent6"/>
                </a:solidFill>
              </a:rPr>
              <a:t>	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 smtClean="0">
                <a:solidFill>
                  <a:schemeClr val="accent6"/>
                </a:solidFill>
              </a:rPr>
              <a:t>3</a:t>
            </a:r>
            <a:r>
              <a:rPr lang="en-US" sz="3600" b="1" dirty="0">
                <a:solidFill>
                  <a:schemeClr val="accent6"/>
                </a:solidFill>
              </a:rPr>
              <a:t>. </a:t>
            </a:r>
            <a:r>
              <a:rPr lang="en-US" sz="3600" b="1" dirty="0" smtClean="0">
                <a:solidFill>
                  <a:schemeClr val="accent6"/>
                </a:solidFill>
              </a:rPr>
              <a:t>We serve the breakfast.</a:t>
            </a:r>
            <a:r>
              <a:rPr lang="en-US" sz="3600" b="1" dirty="0">
                <a:solidFill>
                  <a:schemeClr val="accent6"/>
                </a:solidFill>
              </a:rPr>
              <a:t>		__________________________________________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5217" y="1219124"/>
            <a:ext cx="824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madre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comida.</a:t>
            </a:r>
            <a:endParaRPr lang="en-US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5217" y="3438939"/>
            <a:ext cx="824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meseros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sirven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pan.</a:t>
            </a:r>
            <a:endParaRPr lang="en-US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35217" y="5304811"/>
            <a:ext cx="824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servimos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desayuno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469" y="4001702"/>
            <a:ext cx="2420573" cy="215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41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164</Words>
  <Application>Microsoft Office PowerPoint</Application>
  <PresentationFormat>Widescreen</PresentationFormat>
  <Paragraphs>116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Pedir (to           )</vt:lpstr>
      <vt:lpstr>PowerPoint Presentation</vt:lpstr>
      <vt:lpstr>PowerPoint Presentation</vt:lpstr>
      <vt:lpstr>PowerPoint Presentation</vt:lpstr>
      <vt:lpstr>Servir (to         )</vt:lpstr>
      <vt:lpstr>PowerPoint Presentation</vt:lpstr>
      <vt:lpstr>PowerPoint Presentation</vt:lpstr>
      <vt:lpstr>PowerPoint Presentation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Sihksnel, Tricia</dc:creator>
  <cp:lastModifiedBy>Sihksnel, Tricia</cp:lastModifiedBy>
  <cp:revision>6</cp:revision>
  <dcterms:created xsi:type="dcterms:W3CDTF">2013-11-20T14:50:35Z</dcterms:created>
  <dcterms:modified xsi:type="dcterms:W3CDTF">2016-03-09T12:36:56Z</dcterms:modified>
</cp:coreProperties>
</file>