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59" r:id="rId5"/>
    <p:sldId id="262" r:id="rId6"/>
    <p:sldId id="264" r:id="rId7"/>
    <p:sldId id="266" r:id="rId8"/>
    <p:sldId id="265"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0A2CB30-F998-48DE-BFF9-E6ED1E507708}" type="datetimeFigureOut">
              <a:rPr lang="en-US" smtClean="0"/>
              <a:pPr/>
              <a:t>5/2/2012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7BE360A3-E657-4D43-9FF8-1B09F779EB3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A2CB30-F998-48DE-BFF9-E6ED1E507708}" type="datetimeFigureOut">
              <a:rPr lang="en-US" smtClean="0"/>
              <a:pPr/>
              <a:t>5/2/2012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E360A3-E657-4D43-9FF8-1B09F779EB3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A2CB30-F998-48DE-BFF9-E6ED1E507708}" type="datetimeFigureOut">
              <a:rPr lang="en-US" smtClean="0"/>
              <a:pPr/>
              <a:t>5/2/2012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E360A3-E657-4D43-9FF8-1B09F779EB3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A2CB30-F998-48DE-BFF9-E6ED1E507708}" type="datetimeFigureOut">
              <a:rPr lang="en-US" smtClean="0"/>
              <a:pPr/>
              <a:t>5/2/2012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E360A3-E657-4D43-9FF8-1B09F779EB3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0A2CB30-F998-48DE-BFF9-E6ED1E507708}" type="datetimeFigureOut">
              <a:rPr lang="en-US" smtClean="0"/>
              <a:pPr/>
              <a:t>5/2/2012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7BE360A3-E657-4D43-9FF8-1B09F779EB3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A2CB30-F998-48DE-BFF9-E6ED1E507708}" type="datetimeFigureOut">
              <a:rPr lang="en-US" smtClean="0"/>
              <a:pPr/>
              <a:t>5/2/2012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E360A3-E657-4D43-9FF8-1B09F779EB3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0A2CB30-F998-48DE-BFF9-E6ED1E507708}" type="datetimeFigureOut">
              <a:rPr lang="en-US" smtClean="0"/>
              <a:pPr/>
              <a:t>5/2/2012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E360A3-E657-4D43-9FF8-1B09F779EB3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A2CB30-F998-48DE-BFF9-E6ED1E507708}" type="datetimeFigureOut">
              <a:rPr lang="en-US" smtClean="0"/>
              <a:pPr/>
              <a:t>5/2/2012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E360A3-E657-4D43-9FF8-1B09F779EB3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2CB30-F998-48DE-BFF9-E6ED1E507708}" type="datetimeFigureOut">
              <a:rPr lang="en-US" smtClean="0"/>
              <a:pPr/>
              <a:t>5/2/2012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E360A3-E657-4D43-9FF8-1B09F779EB3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A2CB30-F998-48DE-BFF9-E6ED1E507708}" type="datetimeFigureOut">
              <a:rPr lang="en-US" smtClean="0"/>
              <a:pPr/>
              <a:t>5/2/2012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E360A3-E657-4D43-9FF8-1B09F779EB3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0A2CB30-F998-48DE-BFF9-E6ED1E507708}" type="datetimeFigureOut">
              <a:rPr lang="en-US" smtClean="0"/>
              <a:pPr/>
              <a:t>5/2/2012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E360A3-E657-4D43-9FF8-1B09F779EB3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0A2CB30-F998-48DE-BFF9-E6ED1E507708}" type="datetimeFigureOut">
              <a:rPr lang="en-US" smtClean="0"/>
              <a:pPr/>
              <a:t>5/2/2012</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BE360A3-E657-4D43-9FF8-1B09F779EB3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www.teachersdomain.org/resource/tdc02.sci.life.oate.decompose/" TargetMode="External"/><Relationship Id="rId2" Type="http://schemas.openxmlformats.org/officeDocument/2006/relationships/hyperlink" Target="http://www.fcps.edu/islandcreekes/ecology/queen_annes_lace.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3600"/>
            <a:ext cx="7772400" cy="1470025"/>
          </a:xfrm>
        </p:spPr>
        <p:txBody>
          <a:bodyPr>
            <a:normAutofit/>
          </a:bodyPr>
          <a:lstStyle/>
          <a:p>
            <a:r>
              <a:rPr lang="en-US" dirty="0" smtClean="0"/>
              <a:t>Nature Journal</a:t>
            </a:r>
            <a:br>
              <a:rPr lang="en-US" dirty="0" smtClean="0"/>
            </a:br>
            <a:r>
              <a:rPr lang="en-US" sz="2000" dirty="0" smtClean="0"/>
              <a:t>From the Uplands Nature Conservancy</a:t>
            </a:r>
            <a:endParaRPr lang="en-US" sz="2000" dirty="0"/>
          </a:p>
        </p:txBody>
      </p:sp>
      <p:sp>
        <p:nvSpPr>
          <p:cNvPr id="3" name="Subtitle 2"/>
          <p:cNvSpPr>
            <a:spLocks noGrp="1"/>
          </p:cNvSpPr>
          <p:nvPr>
            <p:ph type="subTitle" idx="1"/>
          </p:nvPr>
        </p:nvSpPr>
        <p:spPr>
          <a:xfrm>
            <a:off x="1371600" y="3657600"/>
            <a:ext cx="6400800" cy="1752600"/>
          </a:xfrm>
        </p:spPr>
        <p:txBody>
          <a:bodyPr/>
          <a:lstStyle/>
          <a:p>
            <a:r>
              <a:rPr lang="en-US" dirty="0" smtClean="0"/>
              <a:t>By Martine Brechter, Ariela Minkovsky, and Danielle Popovski</a:t>
            </a:r>
            <a:endParaRPr lang="en-US" dirty="0"/>
          </a:p>
        </p:txBody>
      </p:sp>
      <p:pic>
        <p:nvPicPr>
          <p:cNvPr id="8194" name="Picture 2" descr="C:\Users\Martine\Pictures\2011-10-26\217.JPG"/>
          <p:cNvPicPr>
            <a:picLocks noChangeAspect="1" noChangeArrowheads="1"/>
          </p:cNvPicPr>
          <p:nvPr/>
        </p:nvPicPr>
        <p:blipFill>
          <a:blip r:embed="rId2" cstate="print"/>
          <a:srcRect/>
          <a:stretch>
            <a:fillRect/>
          </a:stretch>
        </p:blipFill>
        <p:spPr bwMode="auto">
          <a:xfrm>
            <a:off x="1" y="1"/>
            <a:ext cx="3276600" cy="2457449"/>
          </a:xfrm>
          <a:prstGeom prst="rect">
            <a:avLst/>
          </a:prstGeom>
          <a:noFill/>
        </p:spPr>
      </p:pic>
      <p:pic>
        <p:nvPicPr>
          <p:cNvPr id="8197" name="Picture 5" descr="C:\Users\Martine\Pictures\2011-10-26\281.JPG"/>
          <p:cNvPicPr>
            <a:picLocks noChangeAspect="1" noChangeArrowheads="1"/>
          </p:cNvPicPr>
          <p:nvPr/>
        </p:nvPicPr>
        <p:blipFill>
          <a:blip r:embed="rId3" cstate="print"/>
          <a:srcRect/>
          <a:stretch>
            <a:fillRect/>
          </a:stretch>
        </p:blipFill>
        <p:spPr bwMode="auto">
          <a:xfrm>
            <a:off x="0" y="4419600"/>
            <a:ext cx="1828800" cy="2438400"/>
          </a:xfrm>
          <a:prstGeom prst="rect">
            <a:avLst/>
          </a:prstGeom>
          <a:noFill/>
        </p:spPr>
      </p:pic>
      <p:pic>
        <p:nvPicPr>
          <p:cNvPr id="8198" name="Picture 6" descr="C:\Users\Martine\Pictures\2011-10-26\289.JPG"/>
          <p:cNvPicPr>
            <a:picLocks noChangeAspect="1" noChangeArrowheads="1"/>
          </p:cNvPicPr>
          <p:nvPr/>
        </p:nvPicPr>
        <p:blipFill>
          <a:blip r:embed="rId4" cstate="print"/>
          <a:srcRect/>
          <a:stretch>
            <a:fillRect/>
          </a:stretch>
        </p:blipFill>
        <p:spPr bwMode="auto">
          <a:xfrm>
            <a:off x="3276600" y="0"/>
            <a:ext cx="2667000" cy="2000250"/>
          </a:xfrm>
          <a:prstGeom prst="rect">
            <a:avLst/>
          </a:prstGeom>
          <a:noFill/>
        </p:spPr>
      </p:pic>
      <p:pic>
        <p:nvPicPr>
          <p:cNvPr id="8199" name="Picture 7" descr="C:\Users\Martine\Pictures\2011-10-26\286.JPG"/>
          <p:cNvPicPr>
            <a:picLocks noChangeAspect="1" noChangeArrowheads="1"/>
          </p:cNvPicPr>
          <p:nvPr/>
        </p:nvPicPr>
        <p:blipFill>
          <a:blip r:embed="rId5" cstate="print"/>
          <a:srcRect/>
          <a:stretch>
            <a:fillRect/>
          </a:stretch>
        </p:blipFill>
        <p:spPr bwMode="auto">
          <a:xfrm>
            <a:off x="3962400" y="4953000"/>
            <a:ext cx="2540000" cy="1905000"/>
          </a:xfrm>
          <a:prstGeom prst="rect">
            <a:avLst/>
          </a:prstGeom>
          <a:noFill/>
        </p:spPr>
      </p:pic>
      <p:pic>
        <p:nvPicPr>
          <p:cNvPr id="8200" name="Picture 8" descr="C:\Users\Martine\Pictures\2011-10-26\238.JPG"/>
          <p:cNvPicPr>
            <a:picLocks noChangeAspect="1" noChangeArrowheads="1"/>
          </p:cNvPicPr>
          <p:nvPr/>
        </p:nvPicPr>
        <p:blipFill>
          <a:blip r:embed="rId6" cstate="print"/>
          <a:srcRect/>
          <a:stretch>
            <a:fillRect/>
          </a:stretch>
        </p:blipFill>
        <p:spPr bwMode="auto">
          <a:xfrm>
            <a:off x="1828800" y="5257800"/>
            <a:ext cx="2133600" cy="1600200"/>
          </a:xfrm>
          <a:prstGeom prst="rect">
            <a:avLst/>
          </a:prstGeom>
          <a:noFill/>
        </p:spPr>
      </p:pic>
      <p:pic>
        <p:nvPicPr>
          <p:cNvPr id="8201" name="Picture 9" descr="C:\Users\Martine\Pictures\2011-10-26\235.JPG"/>
          <p:cNvPicPr>
            <a:picLocks noChangeAspect="1" noChangeArrowheads="1"/>
          </p:cNvPicPr>
          <p:nvPr/>
        </p:nvPicPr>
        <p:blipFill>
          <a:blip r:embed="rId7" cstate="print"/>
          <a:srcRect/>
          <a:stretch>
            <a:fillRect/>
          </a:stretch>
        </p:blipFill>
        <p:spPr bwMode="auto">
          <a:xfrm>
            <a:off x="0" y="2438400"/>
            <a:ext cx="1485900" cy="1981200"/>
          </a:xfrm>
          <a:prstGeom prst="rect">
            <a:avLst/>
          </a:prstGeom>
          <a:noFill/>
        </p:spPr>
      </p:pic>
      <p:pic>
        <p:nvPicPr>
          <p:cNvPr id="8196" name="Picture 4" descr="C:\Users\Martine\Pictures\2011-10-26\268.JPG"/>
          <p:cNvPicPr>
            <a:picLocks noChangeAspect="1" noChangeArrowheads="1"/>
          </p:cNvPicPr>
          <p:nvPr/>
        </p:nvPicPr>
        <p:blipFill>
          <a:blip r:embed="rId8" cstate="print"/>
          <a:srcRect/>
          <a:stretch>
            <a:fillRect/>
          </a:stretch>
        </p:blipFill>
        <p:spPr bwMode="auto">
          <a:xfrm>
            <a:off x="5892800" y="0"/>
            <a:ext cx="3251200" cy="2438400"/>
          </a:xfrm>
          <a:prstGeom prst="rect">
            <a:avLst/>
          </a:prstGeom>
          <a:noFill/>
        </p:spPr>
      </p:pic>
      <p:pic>
        <p:nvPicPr>
          <p:cNvPr id="8202" name="Picture 10" descr="C:\Users\Martine\Pictures\2011-10-26\194.JPG"/>
          <p:cNvPicPr>
            <a:picLocks noChangeAspect="1" noChangeArrowheads="1"/>
          </p:cNvPicPr>
          <p:nvPr/>
        </p:nvPicPr>
        <p:blipFill>
          <a:blip r:embed="rId9" cstate="print"/>
          <a:srcRect/>
          <a:stretch>
            <a:fillRect/>
          </a:stretch>
        </p:blipFill>
        <p:spPr bwMode="auto">
          <a:xfrm>
            <a:off x="7296152" y="2438400"/>
            <a:ext cx="1847848" cy="2463799"/>
          </a:xfrm>
          <a:prstGeom prst="rect">
            <a:avLst/>
          </a:prstGeom>
          <a:noFill/>
        </p:spPr>
      </p:pic>
      <p:pic>
        <p:nvPicPr>
          <p:cNvPr id="8195" name="Picture 3" descr="C:\Users\Martine\Pictures\2011-10-26\209.JPG"/>
          <p:cNvPicPr>
            <a:picLocks noChangeAspect="1" noChangeArrowheads="1"/>
          </p:cNvPicPr>
          <p:nvPr/>
        </p:nvPicPr>
        <p:blipFill>
          <a:blip r:embed="rId10" cstate="print"/>
          <a:srcRect/>
          <a:stretch>
            <a:fillRect/>
          </a:stretch>
        </p:blipFill>
        <p:spPr bwMode="auto">
          <a:xfrm>
            <a:off x="6477000" y="4857750"/>
            <a:ext cx="2667000" cy="2000250"/>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Nutritional Relationships: Queen Anne’s Lace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Though the flowers we </a:t>
            </a:r>
          </a:p>
          <a:p>
            <a:pPr>
              <a:buNone/>
            </a:pPr>
            <a:r>
              <a:rPr lang="en-US" dirty="0" smtClean="0"/>
              <a:t>	took this picture of were</a:t>
            </a:r>
          </a:p>
          <a:p>
            <a:pPr>
              <a:buNone/>
            </a:pPr>
            <a:r>
              <a:rPr lang="en-US" dirty="0" smtClean="0"/>
              <a:t>	Dead and grey, Queen Anne’s</a:t>
            </a:r>
          </a:p>
          <a:p>
            <a:pPr>
              <a:buNone/>
            </a:pPr>
            <a:r>
              <a:rPr lang="en-US" dirty="0" smtClean="0"/>
              <a:t>	lace, also known as the wild</a:t>
            </a:r>
          </a:p>
          <a:p>
            <a:pPr>
              <a:buNone/>
            </a:pPr>
            <a:r>
              <a:rPr lang="en-US" dirty="0" smtClean="0"/>
              <a:t>	carrot, is white and has a</a:t>
            </a:r>
          </a:p>
          <a:p>
            <a:pPr>
              <a:buNone/>
            </a:pPr>
            <a:r>
              <a:rPr lang="en-US" dirty="0" smtClean="0"/>
              <a:t>	red dot in the center said to</a:t>
            </a:r>
          </a:p>
          <a:p>
            <a:pPr>
              <a:buNone/>
            </a:pPr>
            <a:r>
              <a:rPr lang="en-US" dirty="0" smtClean="0"/>
              <a:t>	be from when Queen Anna pricked herself while</a:t>
            </a:r>
          </a:p>
          <a:p>
            <a:pPr>
              <a:buNone/>
            </a:pPr>
            <a:r>
              <a:rPr lang="en-US" dirty="0" smtClean="0"/>
              <a:t>	sewing lace. It is a producer/autotroph and would</a:t>
            </a:r>
          </a:p>
          <a:p>
            <a:pPr>
              <a:buNone/>
            </a:pPr>
            <a:r>
              <a:rPr lang="en-US" dirty="0" smtClean="0"/>
              <a:t>	possibly be eaten by the grasshopper or other</a:t>
            </a:r>
          </a:p>
          <a:p>
            <a:pPr>
              <a:buNone/>
            </a:pPr>
            <a:r>
              <a:rPr lang="en-US" dirty="0" smtClean="0"/>
              <a:t>	insects. Queen Anne’s lace is also invasive;</a:t>
            </a:r>
          </a:p>
          <a:p>
            <a:pPr>
              <a:buNone/>
            </a:pPr>
            <a:r>
              <a:rPr lang="en-US" dirty="0" smtClean="0"/>
              <a:t>	brought from Europe.</a:t>
            </a:r>
            <a:endParaRPr lang="en-US" dirty="0"/>
          </a:p>
        </p:txBody>
      </p:sp>
      <p:pic>
        <p:nvPicPr>
          <p:cNvPr id="5122" name="Picture 2" descr="C:\Users\Martine\Pictures\2011-10-26\186.JPG"/>
          <p:cNvPicPr>
            <a:picLocks noChangeAspect="1" noChangeArrowheads="1"/>
          </p:cNvPicPr>
          <p:nvPr/>
        </p:nvPicPr>
        <p:blipFill>
          <a:blip r:embed="rId2" cstate="print"/>
          <a:srcRect/>
          <a:stretch>
            <a:fillRect/>
          </a:stretch>
        </p:blipFill>
        <p:spPr bwMode="auto">
          <a:xfrm>
            <a:off x="5257800" y="1600200"/>
            <a:ext cx="3200400" cy="24003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Nutritional Relationships: Grasshopper</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This grasshopper is a consumer. Specifically a omnivore. They mostly eat plants but will eat small flies and other small insects. Grasshoppers would be eaten by</a:t>
            </a:r>
          </a:p>
          <a:p>
            <a:pPr>
              <a:buNone/>
            </a:pPr>
            <a:r>
              <a:rPr lang="en-US" dirty="0" smtClean="0"/>
              <a:t>	birds or preying</a:t>
            </a:r>
          </a:p>
          <a:p>
            <a:pPr>
              <a:buNone/>
            </a:pPr>
            <a:r>
              <a:rPr lang="en-US" dirty="0" smtClean="0"/>
              <a:t>	mantises. If it wasn’t</a:t>
            </a:r>
          </a:p>
          <a:p>
            <a:pPr>
              <a:buNone/>
            </a:pPr>
            <a:r>
              <a:rPr lang="en-US" dirty="0" smtClean="0"/>
              <a:t>	eaten during its life</a:t>
            </a:r>
          </a:p>
          <a:p>
            <a:pPr>
              <a:buNone/>
            </a:pPr>
            <a:r>
              <a:rPr lang="en-US" dirty="0" smtClean="0"/>
              <a:t>	it would broken</a:t>
            </a:r>
          </a:p>
          <a:p>
            <a:pPr>
              <a:buNone/>
            </a:pPr>
            <a:r>
              <a:rPr lang="en-US" dirty="0" smtClean="0"/>
              <a:t>	down by</a:t>
            </a:r>
          </a:p>
          <a:p>
            <a:pPr>
              <a:buNone/>
            </a:pPr>
            <a:r>
              <a:rPr lang="en-US" dirty="0" smtClean="0"/>
              <a:t>	decomposers.</a:t>
            </a:r>
            <a:endParaRPr lang="en-US" dirty="0"/>
          </a:p>
        </p:txBody>
      </p:sp>
      <p:pic>
        <p:nvPicPr>
          <p:cNvPr id="2050" name="Picture 2" descr="C:\Users\Martine\Pictures\2011-10-26\178.JPG"/>
          <p:cNvPicPr>
            <a:picLocks noChangeAspect="1" noChangeArrowheads="1"/>
          </p:cNvPicPr>
          <p:nvPr/>
        </p:nvPicPr>
        <p:blipFill>
          <a:blip r:embed="rId2" cstate="print"/>
          <a:srcRect/>
          <a:stretch>
            <a:fillRect/>
          </a:stretch>
        </p:blipFill>
        <p:spPr bwMode="auto">
          <a:xfrm>
            <a:off x="4495800" y="3200400"/>
            <a:ext cx="4038600" cy="3028950"/>
          </a:xfrm>
          <a:prstGeom prst="rect">
            <a:avLst/>
          </a:prstGeom>
          <a:noFill/>
        </p:spPr>
      </p:pic>
    </p:spTree>
  </p:cSld>
  <p:clrMapOvr>
    <a:masterClrMapping/>
  </p:clrMapOvr>
  <p:transition spd="med">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Material recycling: Mushrooms</a:t>
            </a:r>
            <a:endParaRPr lang="en-US" dirty="0"/>
          </a:p>
        </p:txBody>
      </p:sp>
      <p:sp>
        <p:nvSpPr>
          <p:cNvPr id="3" name="Content Placeholder 2"/>
          <p:cNvSpPr>
            <a:spLocks noGrp="1"/>
          </p:cNvSpPr>
          <p:nvPr>
            <p:ph idx="1"/>
          </p:nvPr>
        </p:nvSpPr>
        <p:spPr/>
        <p:txBody>
          <a:bodyPr>
            <a:normAutofit/>
          </a:bodyPr>
          <a:lstStyle/>
          <a:p>
            <a:pPr>
              <a:buNone/>
            </a:pPr>
            <a:r>
              <a:rPr lang="en-US" sz="2800" dirty="0" smtClean="0"/>
              <a:t>Mushrooms are decomposers. In this picture they are breaking down a dead tree. Mushrooms help recycle minerals and other nutrients to the earth so they can be used again by other plants.</a:t>
            </a:r>
            <a:endParaRPr lang="en-US" sz="2800" dirty="0"/>
          </a:p>
        </p:txBody>
      </p:sp>
      <p:pic>
        <p:nvPicPr>
          <p:cNvPr id="4100" name="Picture 4" descr="C:\Users\Martine\Pictures\2011-10-26\241.JPG"/>
          <p:cNvPicPr>
            <a:picLocks noChangeAspect="1" noChangeArrowheads="1"/>
          </p:cNvPicPr>
          <p:nvPr/>
        </p:nvPicPr>
        <p:blipFill>
          <a:blip r:embed="rId2" cstate="print"/>
          <a:srcRect/>
          <a:stretch>
            <a:fillRect/>
          </a:stretch>
        </p:blipFill>
        <p:spPr bwMode="auto">
          <a:xfrm>
            <a:off x="457200" y="3257550"/>
            <a:ext cx="3886200" cy="2914650"/>
          </a:xfrm>
          <a:prstGeom prst="rect">
            <a:avLst/>
          </a:prstGeom>
          <a:noFill/>
        </p:spPr>
      </p:pic>
      <p:pic>
        <p:nvPicPr>
          <p:cNvPr id="4099" name="Picture 3" descr="C:\Users\Martine\Pictures\2011-10-26\240.JPG"/>
          <p:cNvPicPr>
            <a:picLocks noChangeAspect="1" noChangeArrowheads="1"/>
          </p:cNvPicPr>
          <p:nvPr/>
        </p:nvPicPr>
        <p:blipFill>
          <a:blip r:embed="rId3" cstate="print"/>
          <a:srcRect/>
          <a:stretch>
            <a:fillRect/>
          </a:stretch>
        </p:blipFill>
        <p:spPr bwMode="auto">
          <a:xfrm>
            <a:off x="3962400" y="3943350"/>
            <a:ext cx="2667000" cy="2000250"/>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Material Recycling: The Earthworm</a:t>
            </a:r>
            <a:endParaRPr lang="en-US" dirty="0"/>
          </a:p>
        </p:txBody>
      </p:sp>
      <p:sp>
        <p:nvSpPr>
          <p:cNvPr id="3" name="Content Placeholder 2"/>
          <p:cNvSpPr>
            <a:spLocks noGrp="1"/>
          </p:cNvSpPr>
          <p:nvPr>
            <p:ph idx="1"/>
          </p:nvPr>
        </p:nvSpPr>
        <p:spPr/>
        <p:txBody>
          <a:bodyPr/>
          <a:lstStyle/>
          <a:p>
            <a:pPr>
              <a:buNone/>
            </a:pPr>
            <a:r>
              <a:rPr lang="en-US" dirty="0" smtClean="0"/>
              <a:t>The earthworm shown in</a:t>
            </a:r>
          </a:p>
          <a:p>
            <a:pPr>
              <a:buNone/>
            </a:pPr>
            <a:r>
              <a:rPr lang="en-US" dirty="0" smtClean="0"/>
              <a:t>	this picture is a</a:t>
            </a:r>
          </a:p>
          <a:p>
            <a:pPr>
              <a:buNone/>
            </a:pPr>
            <a:r>
              <a:rPr lang="en-US" dirty="0" smtClean="0"/>
              <a:t>	decomposer. Earthworms</a:t>
            </a:r>
          </a:p>
          <a:p>
            <a:pPr>
              <a:buNone/>
            </a:pPr>
            <a:r>
              <a:rPr lang="en-US" dirty="0" smtClean="0"/>
              <a:t>	break down dead</a:t>
            </a:r>
          </a:p>
          <a:p>
            <a:pPr>
              <a:buNone/>
            </a:pPr>
            <a:r>
              <a:rPr lang="en-US" dirty="0" smtClean="0"/>
              <a:t>	organisms and return their</a:t>
            </a:r>
          </a:p>
          <a:p>
            <a:pPr>
              <a:buNone/>
            </a:pPr>
            <a:r>
              <a:rPr lang="en-US" dirty="0" smtClean="0"/>
              <a:t>	nutrients to  the soil, similarly to the mushrooms.</a:t>
            </a:r>
            <a:endParaRPr lang="en-US" dirty="0"/>
          </a:p>
        </p:txBody>
      </p:sp>
      <p:pic>
        <p:nvPicPr>
          <p:cNvPr id="6146" name="Picture 2" descr="C:\Users\Martine\Pictures\2011-10-26\191.JPG"/>
          <p:cNvPicPr>
            <a:picLocks noChangeAspect="1" noChangeArrowheads="1"/>
          </p:cNvPicPr>
          <p:nvPr/>
        </p:nvPicPr>
        <p:blipFill>
          <a:blip r:embed="rId2" cstate="print"/>
          <a:srcRect/>
          <a:stretch>
            <a:fillRect/>
          </a:stretch>
        </p:blipFill>
        <p:spPr bwMode="auto">
          <a:xfrm>
            <a:off x="5410200" y="1600200"/>
            <a:ext cx="3251200" cy="2438400"/>
          </a:xfrm>
          <a:prstGeom prst="rect">
            <a:avLst/>
          </a:prstGeom>
          <a:noFill/>
        </p:spPr>
      </p:pic>
    </p:spTree>
  </p:cSld>
  <p:clrMapOvr>
    <a:masterClrMapping/>
  </p:clrMapOvr>
  <p:transition spd="slow">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Symbiosis: Lichen</a:t>
            </a:r>
            <a:endParaRPr lang="en-US" dirty="0"/>
          </a:p>
        </p:txBody>
      </p:sp>
      <p:sp>
        <p:nvSpPr>
          <p:cNvPr id="3" name="Content Placeholder 2"/>
          <p:cNvSpPr>
            <a:spLocks noGrp="1"/>
          </p:cNvSpPr>
          <p:nvPr>
            <p:ph idx="1"/>
          </p:nvPr>
        </p:nvSpPr>
        <p:spPr/>
        <p:txBody>
          <a:bodyPr/>
          <a:lstStyle/>
          <a:p>
            <a:pPr>
              <a:buNone/>
            </a:pPr>
            <a:r>
              <a:rPr lang="en-US" dirty="0" smtClean="0"/>
              <a:t>Lichen is a mutualistic relationship between fungi and algae; where the fungus gives the algae a home while the algae provides the fungus with food (glucose made</a:t>
            </a:r>
          </a:p>
          <a:p>
            <a:pPr>
              <a:buNone/>
            </a:pPr>
            <a:r>
              <a:rPr lang="en-US" dirty="0" smtClean="0"/>
              <a:t>	through</a:t>
            </a:r>
          </a:p>
          <a:p>
            <a:pPr>
              <a:buNone/>
            </a:pPr>
            <a:r>
              <a:rPr lang="en-US" dirty="0" smtClean="0"/>
              <a:t>	photosynthesis).</a:t>
            </a:r>
            <a:endParaRPr lang="en-US" dirty="0"/>
          </a:p>
        </p:txBody>
      </p:sp>
      <p:pic>
        <p:nvPicPr>
          <p:cNvPr id="7170" name="Picture 2" descr="C:\Users\Martine\Pictures\2011-10-26\195.JPG"/>
          <p:cNvPicPr>
            <a:picLocks noChangeAspect="1" noChangeArrowheads="1"/>
          </p:cNvPicPr>
          <p:nvPr/>
        </p:nvPicPr>
        <p:blipFill>
          <a:blip r:embed="rId2" cstate="print"/>
          <a:srcRect/>
          <a:stretch>
            <a:fillRect/>
          </a:stretch>
        </p:blipFill>
        <p:spPr bwMode="auto">
          <a:xfrm>
            <a:off x="4800600" y="3200400"/>
            <a:ext cx="3860801" cy="28956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Succession</a:t>
            </a:r>
            <a:endParaRPr lang="en-US" dirty="0"/>
          </a:p>
        </p:txBody>
      </p:sp>
      <p:sp>
        <p:nvSpPr>
          <p:cNvPr id="3" name="Content Placeholder 2"/>
          <p:cNvSpPr>
            <a:spLocks noGrp="1"/>
          </p:cNvSpPr>
          <p:nvPr>
            <p:ph idx="1"/>
          </p:nvPr>
        </p:nvSpPr>
        <p:spPr/>
        <p:txBody>
          <a:bodyPr/>
          <a:lstStyle/>
          <a:p>
            <a:pPr>
              <a:buNone/>
            </a:pPr>
            <a:r>
              <a:rPr lang="en-US" dirty="0" smtClean="0"/>
              <a:t>Over time moss (the pioneer organism) in this field will break up the soil. When the soil is broken up more, shrubs and bushes will take it’s place and the soil will become even more fertile. Eventually trees will grow in, taking the place of those shrubs; like in the woods surrounding this field.</a:t>
            </a:r>
            <a:endParaRPr lang="en-US" dirty="0"/>
          </a:p>
        </p:txBody>
      </p:sp>
      <p:pic>
        <p:nvPicPr>
          <p:cNvPr id="2050" name="Picture 2" descr="C:\Users\Martine\Pictures\2011-10-26\170.JPG"/>
          <p:cNvPicPr>
            <a:picLocks noChangeAspect="1" noChangeArrowheads="1"/>
          </p:cNvPicPr>
          <p:nvPr/>
        </p:nvPicPr>
        <p:blipFill>
          <a:blip r:embed="rId2" cstate="print"/>
          <a:srcRect/>
          <a:stretch>
            <a:fillRect/>
          </a:stretch>
        </p:blipFill>
        <p:spPr bwMode="auto">
          <a:xfrm>
            <a:off x="5689600" y="4267200"/>
            <a:ext cx="3454400" cy="2590800"/>
          </a:xfrm>
          <a:prstGeom prst="rect">
            <a:avLst/>
          </a:prstGeom>
          <a:noFill/>
        </p:spPr>
      </p:pic>
      <p:pic>
        <p:nvPicPr>
          <p:cNvPr id="2051" name="Picture 3" descr="C:\Users\Martine\Pictures\2011-10-26\168.JPG"/>
          <p:cNvPicPr>
            <a:picLocks noChangeAspect="1" noChangeArrowheads="1"/>
          </p:cNvPicPr>
          <p:nvPr/>
        </p:nvPicPr>
        <p:blipFill>
          <a:blip r:embed="rId3" cstate="print"/>
          <a:srcRect/>
          <a:stretch>
            <a:fillRect/>
          </a:stretch>
        </p:blipFill>
        <p:spPr bwMode="auto">
          <a:xfrm>
            <a:off x="0" y="4686300"/>
            <a:ext cx="2895600" cy="2171700"/>
          </a:xfrm>
          <a:prstGeom prst="rect">
            <a:avLst/>
          </a:prstGeom>
          <a:noFill/>
        </p:spPr>
      </p:pic>
    </p:spTree>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9400" y="457200"/>
            <a:ext cx="3429000" cy="795338"/>
          </a:xfrm>
          <a:ln>
            <a:noFill/>
          </a:ln>
        </p:spPr>
        <p:txBody>
          <a:bodyPr>
            <a:normAutofit/>
          </a:bodyPr>
          <a:lstStyle/>
          <a:p>
            <a:r>
              <a:rPr lang="en-US" sz="2400" dirty="0" smtClean="0"/>
              <a:t>Fun at the Conservancy</a:t>
            </a:r>
            <a:endParaRPr lang="en-US" sz="2400" dirty="0"/>
          </a:p>
        </p:txBody>
      </p:sp>
      <p:pic>
        <p:nvPicPr>
          <p:cNvPr id="1026" name="Picture 2" descr="C:\Users\Martine\Pictures\2011-10-26\287.JPG"/>
          <p:cNvPicPr>
            <a:picLocks noChangeAspect="1" noChangeArrowheads="1"/>
          </p:cNvPicPr>
          <p:nvPr/>
        </p:nvPicPr>
        <p:blipFill>
          <a:blip r:embed="rId2" cstate="print"/>
          <a:srcRect/>
          <a:stretch>
            <a:fillRect/>
          </a:stretch>
        </p:blipFill>
        <p:spPr bwMode="auto">
          <a:xfrm>
            <a:off x="7162800" y="381000"/>
            <a:ext cx="1731877" cy="1524000"/>
          </a:xfrm>
          <a:prstGeom prst="rect">
            <a:avLst/>
          </a:prstGeom>
          <a:noFill/>
        </p:spPr>
      </p:pic>
      <p:sp>
        <p:nvSpPr>
          <p:cNvPr id="11" name="TextBox 10"/>
          <p:cNvSpPr txBox="1"/>
          <p:nvPr/>
        </p:nvSpPr>
        <p:spPr>
          <a:xfrm>
            <a:off x="1828800" y="1447800"/>
            <a:ext cx="5486400" cy="3139321"/>
          </a:xfrm>
          <a:prstGeom prst="rect">
            <a:avLst/>
          </a:prstGeom>
          <a:noFill/>
        </p:spPr>
        <p:txBody>
          <a:bodyPr wrap="square" rtlCol="0">
            <a:spAutoFit/>
          </a:bodyPr>
          <a:lstStyle/>
          <a:p>
            <a:pPr algn="ctr"/>
            <a:r>
              <a:rPr lang="en-US" dirty="0" smtClean="0"/>
              <a:t>When the trees sway in the wind,</a:t>
            </a:r>
          </a:p>
          <a:p>
            <a:pPr algn="ctr"/>
            <a:r>
              <a:rPr lang="en-US" dirty="0" smtClean="0"/>
              <a:t>And the birds chirp happily,</a:t>
            </a:r>
          </a:p>
          <a:p>
            <a:pPr algn="ctr"/>
            <a:r>
              <a:rPr lang="en-US" dirty="0" smtClean="0"/>
              <a:t>When taking pictures of Ariela,</a:t>
            </a:r>
          </a:p>
          <a:p>
            <a:pPr algn="ctr"/>
            <a:r>
              <a:rPr lang="en-US" dirty="0" smtClean="0"/>
              <a:t>Or the ants on the ground,</a:t>
            </a:r>
          </a:p>
          <a:p>
            <a:pPr algn="ctr"/>
            <a:r>
              <a:rPr lang="en-US" dirty="0" smtClean="0"/>
              <a:t>Though you walk for an hour,</a:t>
            </a:r>
          </a:p>
          <a:p>
            <a:pPr algn="ctr"/>
            <a:r>
              <a:rPr lang="en-US" dirty="0" smtClean="0"/>
              <a:t>You get so much more,</a:t>
            </a:r>
          </a:p>
          <a:p>
            <a:pPr algn="ctr"/>
            <a:r>
              <a:rPr lang="en-US" dirty="0" smtClean="0"/>
              <a:t>Learning about Lichen,</a:t>
            </a:r>
          </a:p>
          <a:p>
            <a:pPr algn="ctr"/>
            <a:r>
              <a:rPr lang="en-US" dirty="0" smtClean="0"/>
              <a:t>Or sparrows,</a:t>
            </a:r>
          </a:p>
          <a:p>
            <a:pPr algn="ctr"/>
            <a:r>
              <a:rPr lang="en-US" dirty="0" smtClean="0"/>
              <a:t>Or bees,</a:t>
            </a:r>
          </a:p>
          <a:p>
            <a:pPr algn="ctr"/>
            <a:r>
              <a:rPr lang="en-US" dirty="0" smtClean="0"/>
              <a:t>We are learning with our friends,</a:t>
            </a:r>
          </a:p>
          <a:p>
            <a:pPr algn="ctr"/>
            <a:r>
              <a:rPr lang="en-US" dirty="0" smtClean="0"/>
              <a:t>And our favorite teacher!</a:t>
            </a:r>
            <a:endParaRPr lang="en-US" dirty="0"/>
          </a:p>
        </p:txBody>
      </p:sp>
      <p:pic>
        <p:nvPicPr>
          <p:cNvPr id="1032" name="Picture 8" descr="http://www.sl-designs.com/images/free-backgrounds/0smiley_winking.jpg"/>
          <p:cNvPicPr>
            <a:picLocks noChangeAspect="1" noChangeArrowheads="1"/>
          </p:cNvPicPr>
          <p:nvPr/>
        </p:nvPicPr>
        <p:blipFill>
          <a:blip r:embed="rId3" cstate="print"/>
          <a:srcRect/>
          <a:stretch>
            <a:fillRect/>
          </a:stretch>
        </p:blipFill>
        <p:spPr bwMode="auto">
          <a:xfrm>
            <a:off x="4114800" y="4800600"/>
            <a:ext cx="812800" cy="609600"/>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Sited:</a:t>
            </a:r>
            <a:endParaRPr lang="en-US" dirty="0"/>
          </a:p>
        </p:txBody>
      </p:sp>
      <p:sp>
        <p:nvSpPr>
          <p:cNvPr id="3" name="Content Placeholder 2"/>
          <p:cNvSpPr>
            <a:spLocks noGrp="1"/>
          </p:cNvSpPr>
          <p:nvPr>
            <p:ph idx="1"/>
          </p:nvPr>
        </p:nvSpPr>
        <p:spPr/>
        <p:txBody>
          <a:bodyPr/>
          <a:lstStyle/>
          <a:p>
            <a:pPr>
              <a:buNone/>
            </a:pPr>
            <a:r>
              <a:rPr lang="en-US" dirty="0" smtClean="0">
                <a:hlinkClick r:id="rId2"/>
              </a:rPr>
              <a:t>http://www.fcps.edu/islandcreekes/ecology/queen_annes_lace.htm</a:t>
            </a:r>
            <a:endParaRPr lang="en-US" dirty="0" smtClean="0"/>
          </a:p>
          <a:p>
            <a:pPr>
              <a:buNone/>
            </a:pPr>
            <a:r>
              <a:rPr lang="en-US" dirty="0" smtClean="0">
                <a:hlinkClick r:id="rId3"/>
              </a:rPr>
              <a:t>http://www.teachersdomain.org/resource/tdc02.sci.life.oate.decompose/</a:t>
            </a:r>
            <a:endParaRPr lang="en-US" dirty="0" smtClean="0"/>
          </a:p>
          <a:p>
            <a:pPr>
              <a:buNone/>
            </a:pPr>
            <a:endParaRPr lang="en-US" dirty="0"/>
          </a:p>
        </p:txBody>
      </p:sp>
    </p:spTree>
  </p:cSld>
  <p:clrMapOvr>
    <a:masterClrMapping/>
  </p:clrMapOvr>
  <p:transition spd="med">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224</TotalTime>
  <Words>275</Words>
  <Application>Microsoft Office PowerPoint</Application>
  <PresentationFormat>On-screen Show (4:3)</PresentationFormat>
  <Paragraphs>52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Apex</vt:lpstr>
      <vt:lpstr>Nature Journal From the Uplands Nature Conservancy</vt:lpstr>
      <vt:lpstr>Nutritional Relationships: Queen Anne’s Lace</vt:lpstr>
      <vt:lpstr>Nutritional Relationships: Grasshopper</vt:lpstr>
      <vt:lpstr>Material recycling: Mushrooms</vt:lpstr>
      <vt:lpstr>Material Recycling: The Earthworm</vt:lpstr>
      <vt:lpstr>Symbiosis: Lichen</vt:lpstr>
      <vt:lpstr>Ecological Succession</vt:lpstr>
      <vt:lpstr>Fun at the Conservancy</vt:lpstr>
      <vt:lpstr>Works Sited: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Journal From the Uplands Nature Conservancy</dc:title>
  <dc:creator>Katja Martine Brechter</dc:creator>
  <cp:lastModifiedBy>CSH</cp:lastModifiedBy>
  <cp:revision>38</cp:revision>
  <dcterms:created xsi:type="dcterms:W3CDTF">2011-10-27T00:18:15Z</dcterms:created>
  <dcterms:modified xsi:type="dcterms:W3CDTF">2012-05-02T15:00:01Z</dcterms:modified>
</cp:coreProperties>
</file>