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6" r:id="rId1"/>
  </p:sldMasterIdLst>
  <p:sldIdLst>
    <p:sldId id="256" r:id="rId2"/>
    <p:sldId id="257" r:id="rId3"/>
    <p:sldId id="264" r:id="rId4"/>
    <p:sldId id="270" r:id="rId5"/>
    <p:sldId id="266" r:id="rId6"/>
    <p:sldId id="258" r:id="rId7"/>
    <p:sldId id="259" r:id="rId8"/>
    <p:sldId id="260" r:id="rId9"/>
    <p:sldId id="267" r:id="rId10"/>
    <p:sldId id="268" r:id="rId11"/>
    <p:sldId id="269" r:id="rId12"/>
    <p:sldId id="262" r:id="rId13"/>
    <p:sldId id="261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27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B7CC652-A623-41D2-B0ED-8F1D21718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870F9F-F59F-CB4E-BAA1-3D746A70AE36}" type="datetimeFigureOut">
              <a:rPr lang="en-US" smtClean="0"/>
              <a:pPr/>
              <a:t>3/1/2016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526934" cy="1894362"/>
          </a:xfrm>
        </p:spPr>
        <p:txBody>
          <a:bodyPr>
            <a:normAutofit/>
          </a:bodyPr>
          <a:lstStyle/>
          <a:p>
            <a:r>
              <a:rPr lang="es-ES_tradnl" sz="2800" dirty="0" smtClean="0"/>
              <a:t>El Pretérito VS. El Imperfecto</a:t>
            </a:r>
            <a:endParaRPr lang="es-ES_tradnl" sz="2800" dirty="0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126" y="1027849"/>
            <a:ext cx="3426289" cy="30923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Los verbos </a:t>
            </a:r>
            <a:r>
              <a:rPr lang="es-ES_tradnl" dirty="0" err="1" smtClean="0"/>
              <a:t>–ER</a:t>
            </a:r>
            <a:r>
              <a:rPr lang="es-ES_tradnl" dirty="0" smtClean="0"/>
              <a:t>/-IR</a:t>
            </a:r>
            <a:endParaRPr lang="es-ES_tradnl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9342" cy="487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_tradnl" dirty="0" smtClean="0">
                <a:solidFill>
                  <a:schemeClr val="accent1"/>
                </a:solidFill>
              </a:rPr>
              <a:t>Comer </a:t>
            </a:r>
            <a:r>
              <a:rPr lang="es-ES_tradnl" dirty="0" err="1" smtClean="0">
                <a:solidFill>
                  <a:schemeClr val="accent1"/>
                </a:solidFill>
              </a:rPr>
              <a:t>–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to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eat</a:t>
            </a:r>
            <a:r>
              <a:rPr lang="es-ES_tradnl" dirty="0" smtClean="0">
                <a:solidFill>
                  <a:schemeClr val="accent1"/>
                </a:solidFill>
              </a:rPr>
              <a:t>				Vivir </a:t>
            </a:r>
            <a:r>
              <a:rPr lang="es-ES_tradnl" dirty="0" err="1" smtClean="0">
                <a:solidFill>
                  <a:schemeClr val="accent1"/>
                </a:solidFill>
              </a:rPr>
              <a:t>–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to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live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Yo 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Tú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Él/Ella/Usted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Nosotros</a:t>
            </a:r>
          </a:p>
          <a:p>
            <a:r>
              <a:rPr lang="es-ES_tradnl" dirty="0" smtClean="0"/>
              <a:t>Vosotros com</a:t>
            </a:r>
            <a:r>
              <a:rPr lang="es-ES_tradnl" dirty="0" smtClean="0">
                <a:solidFill>
                  <a:schemeClr val="accent6"/>
                </a:solidFill>
              </a:rPr>
              <a:t>íais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Ellos/Ellas/Ustedes</a:t>
            </a:r>
            <a:endParaRPr lang="es-ES_tradnl" dirty="0"/>
          </a:p>
        </p:txBody>
      </p:sp>
      <p:sp>
        <p:nvSpPr>
          <p:cNvPr id="6" name="TextBox 5"/>
          <p:cNvSpPr txBox="1"/>
          <p:nvPr/>
        </p:nvSpPr>
        <p:spPr>
          <a:xfrm>
            <a:off x="1205159" y="2330776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ía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9805" y="3021353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ías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0294" y="3783750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ía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9871" y="4478632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íamos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9978" y="5610796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ían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87733" y="2280095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87732" y="2935215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ías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77653" y="4529558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íamos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77654" y="3643606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32826" y="5571922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ían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77652" y="5040090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íais</a:t>
            </a:r>
            <a:endParaRPr lang="es-ES_tradnl" sz="2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Irregulars</a:t>
            </a:r>
            <a:r>
              <a:rPr lang="es-ES_tradnl" dirty="0" smtClean="0"/>
              <a:t>? ONLY THREE!! </a:t>
            </a:r>
            <a:r>
              <a:rPr lang="en-US" dirty="0" err="1" smtClean="0">
                <a:sym typeface="Wingdings"/>
              </a:rPr>
              <a:t></a:t>
            </a:r>
            <a:endParaRPr lang="es-ES_tradnl" dirty="0"/>
          </a:p>
        </p:txBody>
      </p:sp>
      <p:sp>
        <p:nvSpPr>
          <p:cNvPr id="4" name="Rectangle 3"/>
          <p:cNvSpPr/>
          <p:nvPr/>
        </p:nvSpPr>
        <p:spPr>
          <a:xfrm>
            <a:off x="2298494" y="4029925"/>
            <a:ext cx="4193362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s-ES_tradnl" sz="2000" b="1" dirty="0" smtClean="0">
                <a:solidFill>
                  <a:schemeClr val="accent6"/>
                </a:solidFill>
              </a:rPr>
              <a:t>Ver </a:t>
            </a:r>
            <a:r>
              <a:rPr lang="es-ES_tradnl" sz="2000" b="1" dirty="0" err="1" smtClean="0">
                <a:solidFill>
                  <a:schemeClr val="accent6"/>
                </a:solidFill>
              </a:rPr>
              <a:t>–</a:t>
            </a:r>
            <a:r>
              <a:rPr lang="es-ES_tradnl" sz="2000" b="1" dirty="0" smtClean="0">
                <a:solidFill>
                  <a:schemeClr val="accent6"/>
                </a:solidFill>
              </a:rPr>
              <a:t> </a:t>
            </a:r>
            <a:r>
              <a:rPr lang="es-ES_tradnl" sz="2000" b="1" dirty="0" err="1" smtClean="0">
                <a:solidFill>
                  <a:schemeClr val="accent6"/>
                </a:solidFill>
              </a:rPr>
              <a:t>to</a:t>
            </a:r>
            <a:r>
              <a:rPr lang="es-ES_tradnl" sz="2000" b="1" dirty="0" smtClean="0">
                <a:solidFill>
                  <a:schemeClr val="accent6"/>
                </a:solidFill>
              </a:rPr>
              <a:t> </a:t>
            </a:r>
            <a:r>
              <a:rPr lang="es-ES_tradnl" sz="2000" b="1" dirty="0" err="1" smtClean="0">
                <a:solidFill>
                  <a:schemeClr val="accent6"/>
                </a:solidFill>
              </a:rPr>
              <a:t>see</a:t>
            </a:r>
            <a:endParaRPr lang="es-ES_tradnl" sz="2000" b="1" dirty="0" smtClean="0">
              <a:solidFill>
                <a:schemeClr val="accent6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Yo </a:t>
            </a:r>
            <a:r>
              <a:rPr lang="es-ES_tradnl" sz="2000" dirty="0" smtClean="0">
                <a:solidFill>
                  <a:srgbClr val="C00000"/>
                </a:solidFill>
              </a:rPr>
              <a:t>veía</a:t>
            </a:r>
            <a:r>
              <a:rPr lang="es-ES_tradnl" sz="2000" dirty="0" smtClean="0"/>
              <a:t>		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Tú </a:t>
            </a:r>
            <a:r>
              <a:rPr lang="es-ES_tradnl" sz="2000" dirty="0" smtClean="0">
                <a:solidFill>
                  <a:srgbClr val="C00000"/>
                </a:solidFill>
              </a:rPr>
              <a:t>veías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Él/Ella/Ud. </a:t>
            </a:r>
            <a:r>
              <a:rPr lang="es-ES_tradnl" sz="2000" dirty="0" smtClean="0">
                <a:solidFill>
                  <a:srgbClr val="C00000"/>
                </a:solidFill>
              </a:rPr>
              <a:t>veía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Nosotros </a:t>
            </a:r>
            <a:r>
              <a:rPr lang="es-ES_tradnl" sz="2000" dirty="0" smtClean="0">
                <a:solidFill>
                  <a:srgbClr val="C00000"/>
                </a:solidFill>
              </a:rPr>
              <a:t>veíamos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Ellos/Ellas/Uds. </a:t>
            </a:r>
            <a:r>
              <a:rPr lang="es-ES_tradnl" sz="2000" dirty="0" smtClean="0">
                <a:solidFill>
                  <a:srgbClr val="C00000"/>
                </a:solidFill>
              </a:rPr>
              <a:t>veían</a:t>
            </a:r>
            <a:endParaRPr lang="es-ES_tradnl" sz="20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95175" y="1600200"/>
            <a:ext cx="4193362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s-ES_tradnl" sz="2000" b="1" dirty="0" smtClean="0">
                <a:solidFill>
                  <a:schemeClr val="accent5"/>
                </a:solidFill>
              </a:rPr>
              <a:t>Ir </a:t>
            </a:r>
            <a:r>
              <a:rPr lang="es-ES_tradnl" sz="2000" b="1" dirty="0" err="1" smtClean="0">
                <a:solidFill>
                  <a:schemeClr val="accent5"/>
                </a:solidFill>
              </a:rPr>
              <a:t>–</a:t>
            </a:r>
            <a:r>
              <a:rPr lang="es-ES_tradnl" sz="2000" b="1" dirty="0" smtClean="0">
                <a:solidFill>
                  <a:schemeClr val="accent5"/>
                </a:solidFill>
              </a:rPr>
              <a:t> </a:t>
            </a:r>
            <a:r>
              <a:rPr lang="es-ES_tradnl" sz="2000" b="1" dirty="0" err="1" smtClean="0">
                <a:solidFill>
                  <a:schemeClr val="accent5"/>
                </a:solidFill>
              </a:rPr>
              <a:t>to</a:t>
            </a:r>
            <a:r>
              <a:rPr lang="es-ES_tradnl" sz="2000" b="1" dirty="0" smtClean="0">
                <a:solidFill>
                  <a:schemeClr val="accent5"/>
                </a:solidFill>
              </a:rPr>
              <a:t> </a:t>
            </a:r>
            <a:r>
              <a:rPr lang="es-ES_tradnl" sz="2000" b="1" dirty="0" err="1" smtClean="0">
                <a:solidFill>
                  <a:schemeClr val="accent5"/>
                </a:solidFill>
              </a:rPr>
              <a:t>go</a:t>
            </a:r>
            <a:endParaRPr lang="es-ES_tradnl" sz="2000" b="1" dirty="0" smtClean="0">
              <a:solidFill>
                <a:schemeClr val="accent5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Yo </a:t>
            </a:r>
            <a:r>
              <a:rPr lang="es-ES_tradnl" sz="2000" dirty="0" smtClean="0">
                <a:solidFill>
                  <a:srgbClr val="7EB606"/>
                </a:solidFill>
              </a:rPr>
              <a:t>iba</a:t>
            </a:r>
            <a:r>
              <a:rPr lang="es-ES_tradnl" sz="2000" dirty="0" smtClean="0"/>
              <a:t>		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Tú </a:t>
            </a:r>
            <a:r>
              <a:rPr lang="es-ES_tradnl" sz="2000" dirty="0" smtClean="0">
                <a:solidFill>
                  <a:srgbClr val="7EB606"/>
                </a:solidFill>
              </a:rPr>
              <a:t>ibas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Él/Ella/Ud. </a:t>
            </a:r>
            <a:r>
              <a:rPr lang="es-ES_tradnl" sz="2000" dirty="0" smtClean="0">
                <a:solidFill>
                  <a:srgbClr val="7EB606"/>
                </a:solidFill>
              </a:rPr>
              <a:t>iba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Nosotros </a:t>
            </a:r>
            <a:r>
              <a:rPr lang="es-ES_tradnl" sz="2000" dirty="0" smtClean="0">
                <a:solidFill>
                  <a:srgbClr val="7EB606"/>
                </a:solidFill>
              </a:rPr>
              <a:t>íbamos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Ellos/Ellas/Uds. </a:t>
            </a:r>
            <a:r>
              <a:rPr lang="es-ES_tradnl" sz="2000" dirty="0" smtClean="0">
                <a:solidFill>
                  <a:srgbClr val="7EB606"/>
                </a:solidFill>
              </a:rPr>
              <a:t>iban</a:t>
            </a:r>
            <a:endParaRPr lang="es-ES_tradnl" sz="2000" dirty="0">
              <a:solidFill>
                <a:srgbClr val="7EB60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558" y="1746392"/>
            <a:ext cx="30539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b="1" dirty="0">
                <a:solidFill>
                  <a:schemeClr val="accent3"/>
                </a:solidFill>
              </a:rPr>
              <a:t>Ser – </a:t>
            </a:r>
            <a:r>
              <a:rPr lang="es-ES_tradnl" b="1" dirty="0" err="1">
                <a:solidFill>
                  <a:schemeClr val="accent3"/>
                </a:solidFill>
              </a:rPr>
              <a:t>to</a:t>
            </a:r>
            <a:r>
              <a:rPr lang="es-ES_tradnl" b="1" dirty="0">
                <a:solidFill>
                  <a:schemeClr val="accent3"/>
                </a:solidFill>
              </a:rPr>
              <a:t> be</a:t>
            </a:r>
          </a:p>
          <a:p>
            <a:pPr>
              <a:buNone/>
            </a:pPr>
            <a:r>
              <a:rPr lang="es-ES_tradnl" dirty="0"/>
              <a:t>Yo </a:t>
            </a:r>
            <a:r>
              <a:rPr lang="es-ES_tradnl" dirty="0">
                <a:solidFill>
                  <a:srgbClr val="E2751D"/>
                </a:solidFill>
              </a:rPr>
              <a:t>era</a:t>
            </a:r>
            <a:r>
              <a:rPr lang="es-ES_tradnl" dirty="0"/>
              <a:t>		</a:t>
            </a:r>
          </a:p>
          <a:p>
            <a:pPr>
              <a:buNone/>
            </a:pPr>
            <a:r>
              <a:rPr lang="es-ES_tradnl" dirty="0"/>
              <a:t>Tú </a:t>
            </a:r>
            <a:r>
              <a:rPr lang="es-ES_tradnl" dirty="0">
                <a:solidFill>
                  <a:srgbClr val="E2751D"/>
                </a:solidFill>
              </a:rPr>
              <a:t>eras</a:t>
            </a:r>
          </a:p>
          <a:p>
            <a:pPr>
              <a:buNone/>
            </a:pPr>
            <a:r>
              <a:rPr lang="es-ES_tradnl" dirty="0"/>
              <a:t>Él/Ella/Ud. </a:t>
            </a:r>
            <a:r>
              <a:rPr lang="es-ES_tradnl" dirty="0">
                <a:solidFill>
                  <a:srgbClr val="E2751D"/>
                </a:solidFill>
              </a:rPr>
              <a:t>era</a:t>
            </a:r>
          </a:p>
          <a:p>
            <a:pPr>
              <a:buNone/>
            </a:pPr>
            <a:r>
              <a:rPr lang="es-ES_tradnl" dirty="0"/>
              <a:t>Nosotros </a:t>
            </a:r>
            <a:r>
              <a:rPr lang="es-ES_tradnl" dirty="0" smtClean="0">
                <a:solidFill>
                  <a:srgbClr val="E2751D"/>
                </a:solidFill>
              </a:rPr>
              <a:t>éramos</a:t>
            </a:r>
          </a:p>
          <a:p>
            <a:pPr>
              <a:buNone/>
            </a:pPr>
            <a:r>
              <a:rPr lang="es-ES_tradnl" dirty="0" smtClean="0"/>
              <a:t>Ellos/Ellas/Uds. </a:t>
            </a:r>
            <a:r>
              <a:rPr lang="es-ES_tradnl" dirty="0" smtClean="0">
                <a:solidFill>
                  <a:srgbClr val="E2751D"/>
                </a:solidFill>
              </a:rPr>
              <a:t>eran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Words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indicate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imperfect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8278427" cy="4873752"/>
          </a:xfrm>
        </p:spPr>
        <p:txBody>
          <a:bodyPr numCol="2"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s-ES_tradnl" dirty="0" smtClean="0"/>
              <a:t>Todo el tiempo – </a:t>
            </a:r>
            <a:r>
              <a:rPr lang="es-ES_tradnl" dirty="0" err="1" smtClean="0">
                <a:solidFill>
                  <a:schemeClr val="accent1"/>
                </a:solidFill>
              </a:rPr>
              <a:t>all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the</a:t>
            </a:r>
            <a:r>
              <a:rPr lang="es-ES_tradnl" dirty="0" smtClean="0">
                <a:solidFill>
                  <a:schemeClr val="accent1"/>
                </a:solidFill>
              </a:rPr>
              <a:t> time</a:t>
            </a:r>
          </a:p>
          <a:p>
            <a:pPr>
              <a:spcAft>
                <a:spcPts val="1200"/>
              </a:spcAft>
            </a:pPr>
            <a:r>
              <a:rPr lang="es-ES_tradnl" dirty="0" smtClean="0"/>
              <a:t>Todos los días – </a:t>
            </a:r>
            <a:r>
              <a:rPr lang="es-ES_tradnl" dirty="0" err="1" smtClean="0">
                <a:solidFill>
                  <a:schemeClr val="accent1"/>
                </a:solidFill>
              </a:rPr>
              <a:t>every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day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Siempre - </a:t>
            </a:r>
            <a:r>
              <a:rPr lang="es-ES_tradnl" dirty="0" err="1" smtClean="0">
                <a:solidFill>
                  <a:schemeClr val="accent1"/>
                </a:solidFill>
              </a:rPr>
              <a:t>always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Nunca - </a:t>
            </a:r>
            <a:r>
              <a:rPr lang="es-ES_tradnl" dirty="0" err="1" smtClean="0">
                <a:solidFill>
                  <a:schemeClr val="accent1"/>
                </a:solidFill>
              </a:rPr>
              <a:t>never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A veces – </a:t>
            </a:r>
            <a:r>
              <a:rPr lang="es-ES_tradnl" dirty="0" smtClean="0">
                <a:solidFill>
                  <a:schemeClr val="accent1"/>
                </a:solidFill>
              </a:rPr>
              <a:t>at times</a:t>
            </a:r>
          </a:p>
          <a:p>
            <a:pPr>
              <a:spcAft>
                <a:spcPts val="1200"/>
              </a:spcAft>
            </a:pPr>
            <a:r>
              <a:rPr lang="es-ES_tradnl" dirty="0" smtClean="0"/>
              <a:t>Con frecuencia - </a:t>
            </a:r>
            <a:r>
              <a:rPr lang="es-ES_tradnl" dirty="0" err="1" smtClean="0">
                <a:solidFill>
                  <a:schemeClr val="accent1"/>
                </a:solidFill>
              </a:rPr>
              <a:t>frequently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Cada día – </a:t>
            </a:r>
            <a:r>
              <a:rPr lang="es-ES_tradnl" dirty="0" err="1" smtClean="0">
                <a:solidFill>
                  <a:schemeClr val="accent1"/>
                </a:solidFill>
              </a:rPr>
              <a:t>each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day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Mientras - </a:t>
            </a:r>
            <a:r>
              <a:rPr lang="es-ES_tradnl" dirty="0" err="1" smtClean="0">
                <a:solidFill>
                  <a:schemeClr val="accent1"/>
                </a:solidFill>
              </a:rPr>
              <a:t>while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Durante - </a:t>
            </a:r>
            <a:r>
              <a:rPr lang="es-ES_tradnl" dirty="0" err="1" smtClean="0">
                <a:solidFill>
                  <a:schemeClr val="accent1"/>
                </a:solidFill>
              </a:rPr>
              <a:t>during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Cuando yo era – </a:t>
            </a:r>
            <a:r>
              <a:rPr lang="es-ES_tradnl" dirty="0" err="1" smtClean="0">
                <a:solidFill>
                  <a:schemeClr val="accent1"/>
                </a:solidFill>
              </a:rPr>
              <a:t>When</a:t>
            </a:r>
            <a:r>
              <a:rPr lang="es-ES_tradnl" dirty="0" smtClean="0">
                <a:solidFill>
                  <a:schemeClr val="accent1"/>
                </a:solidFill>
              </a:rPr>
              <a:t> I </a:t>
            </a:r>
            <a:r>
              <a:rPr lang="es-ES_tradnl" dirty="0" err="1" smtClean="0">
                <a:solidFill>
                  <a:schemeClr val="accent1"/>
                </a:solidFill>
              </a:rPr>
              <a:t>was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A menudo - </a:t>
            </a:r>
            <a:r>
              <a:rPr lang="es-ES_tradnl" dirty="0" err="1" smtClean="0">
                <a:solidFill>
                  <a:schemeClr val="accent1"/>
                </a:solidFill>
              </a:rPr>
              <a:t>often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Generalmente - </a:t>
            </a:r>
            <a:r>
              <a:rPr lang="es-ES_tradnl" dirty="0" err="1" smtClean="0">
                <a:solidFill>
                  <a:schemeClr val="accent1"/>
                </a:solidFill>
              </a:rPr>
              <a:t>generally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Muchas veces – </a:t>
            </a:r>
            <a:r>
              <a:rPr lang="es-ES_tradnl" dirty="0" err="1" smtClean="0">
                <a:solidFill>
                  <a:schemeClr val="accent1"/>
                </a:solidFill>
              </a:rPr>
              <a:t>many</a:t>
            </a:r>
            <a:r>
              <a:rPr lang="es-ES_tradnl" dirty="0" smtClean="0">
                <a:solidFill>
                  <a:schemeClr val="accent1"/>
                </a:solidFill>
              </a:rPr>
              <a:t> times</a:t>
            </a:r>
          </a:p>
          <a:p>
            <a:pPr>
              <a:spcAft>
                <a:spcPts val="1200"/>
              </a:spcAft>
            </a:pPr>
            <a:r>
              <a:rPr lang="es-ES_tradnl" dirty="0" smtClean="0"/>
              <a:t>De vez en cuando – </a:t>
            </a:r>
            <a:r>
              <a:rPr lang="es-ES_tradnl" dirty="0" smtClean="0">
                <a:solidFill>
                  <a:schemeClr val="accent1"/>
                </a:solidFill>
              </a:rPr>
              <a:t>once in a </a:t>
            </a:r>
            <a:r>
              <a:rPr lang="es-ES_tradnl" dirty="0" err="1" smtClean="0">
                <a:solidFill>
                  <a:schemeClr val="accent1"/>
                </a:solidFill>
              </a:rPr>
              <a:t>while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Varias veces – </a:t>
            </a:r>
            <a:r>
              <a:rPr lang="es-ES_tradnl" dirty="0" err="1" smtClean="0">
                <a:solidFill>
                  <a:schemeClr val="accent1"/>
                </a:solidFill>
              </a:rPr>
              <a:t>many</a:t>
            </a:r>
            <a:r>
              <a:rPr lang="es-ES_tradnl" dirty="0" smtClean="0">
                <a:solidFill>
                  <a:schemeClr val="accent1"/>
                </a:solidFill>
              </a:rPr>
              <a:t> times</a:t>
            </a:r>
          </a:p>
          <a:p>
            <a:pPr>
              <a:spcAft>
                <a:spcPts val="1200"/>
              </a:spcAft>
            </a:pPr>
            <a:r>
              <a:rPr lang="es-ES_tradnl" dirty="0" smtClean="0"/>
              <a:t>Raramente - </a:t>
            </a:r>
            <a:r>
              <a:rPr lang="es-ES_tradnl" dirty="0" err="1" smtClean="0">
                <a:solidFill>
                  <a:schemeClr val="accent1"/>
                </a:solidFill>
              </a:rPr>
              <a:t>rarely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Usualmente - </a:t>
            </a:r>
            <a:r>
              <a:rPr lang="es-ES_tradnl" dirty="0" err="1" smtClean="0">
                <a:solidFill>
                  <a:schemeClr val="accent1"/>
                </a:solidFill>
              </a:rPr>
              <a:t>usually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Por lo general – </a:t>
            </a:r>
            <a:r>
              <a:rPr lang="es-ES_tradnl" dirty="0" smtClean="0">
                <a:solidFill>
                  <a:schemeClr val="accent1"/>
                </a:solidFill>
              </a:rPr>
              <a:t>in general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¡Te toca a ti!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spcAft>
                <a:spcPts val="2400"/>
              </a:spcAft>
              <a:buAutoNum type="arabicPeriod"/>
            </a:pPr>
            <a:r>
              <a:rPr lang="es-ES_tradnl" dirty="0" smtClean="0"/>
              <a:t>Cada día, yo _______________ (estudiar) el español.</a:t>
            </a:r>
          </a:p>
          <a:p>
            <a:pPr marL="457200" indent="-457200">
              <a:spcAft>
                <a:spcPts val="2400"/>
              </a:spcAft>
              <a:buAutoNum type="arabicPeriod"/>
            </a:pPr>
            <a:r>
              <a:rPr lang="es-ES_tradnl" dirty="0" smtClean="0"/>
              <a:t>Ella no _______________ (sentirse) bien.</a:t>
            </a:r>
          </a:p>
          <a:p>
            <a:pPr marL="457200" indent="-457200">
              <a:spcAft>
                <a:spcPts val="2400"/>
              </a:spcAft>
              <a:buAutoNum type="arabicPeriod"/>
            </a:pPr>
            <a:r>
              <a:rPr lang="es-ES_tradnl" dirty="0" smtClean="0"/>
              <a:t>Tú ____________ (dormir) mientras ella _______________ (escuchar) música.</a:t>
            </a:r>
          </a:p>
          <a:p>
            <a:pPr marL="457200" indent="-457200">
              <a:spcAft>
                <a:spcPts val="2400"/>
              </a:spcAft>
              <a:buAutoNum type="arabicPeriod"/>
            </a:pPr>
            <a:r>
              <a:rPr lang="es-ES_tradnl" dirty="0" smtClean="0"/>
              <a:t>Todos los días usted ___________ (mirar) películas.</a:t>
            </a:r>
          </a:p>
          <a:p>
            <a:pPr marL="457200" indent="-457200">
              <a:spcAft>
                <a:spcPts val="2400"/>
              </a:spcAft>
              <a:buAutoNum type="arabicPeriod"/>
            </a:pPr>
            <a:r>
              <a:rPr lang="es-ES_tradnl" dirty="0" smtClean="0"/>
              <a:t>La profesora ___________ (ser) muy simpática.</a:t>
            </a: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3120925" y="1541558"/>
            <a:ext cx="1835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estudiaba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0066" y="2679693"/>
            <a:ext cx="1835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se sentía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9207" y="3423191"/>
            <a:ext cx="1835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dormías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6285" y="3838386"/>
            <a:ext cx="1835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chemeClr val="accent1"/>
                </a:solidFill>
              </a:rPr>
              <a:t>escuchaba</a:t>
            </a:r>
            <a:endParaRPr lang="es-ES_tradnl" sz="20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3229" y="4538439"/>
            <a:ext cx="1835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miraba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45538" y="5653687"/>
            <a:ext cx="917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era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¿Pretérito o Imperfecto?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Ayer, Paco _______________ (comer) un bistec con cebollas.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Hace dos años que ella _____________ (trabajar).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Yo _______________ (tener) miedo de la tormenta.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Mi abuela y yo ___________ (bailar) anoche.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Todos los sábados, tú ______________ (ir) al cine.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Yo __________ (ver) la película a las ocho.</a:t>
            </a:r>
          </a:p>
          <a:p>
            <a:pPr marL="457200" indent="-457200">
              <a:buAutoNum type="arabicPeriod"/>
            </a:pP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3128659" y="1569220"/>
            <a:ext cx="1858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2C7C9F"/>
                </a:solidFill>
              </a:rPr>
              <a:t>comió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13054" y="2617736"/>
            <a:ext cx="1858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2C7C9F"/>
                </a:solidFill>
              </a:rPr>
              <a:t>trabajó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95517" y="3268296"/>
            <a:ext cx="1858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2C7C9F"/>
                </a:solidFill>
              </a:rPr>
              <a:t>tenía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9635" y="4321586"/>
            <a:ext cx="1827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2C7C9F"/>
                </a:solidFill>
              </a:rPr>
              <a:t>bailamos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030" y="4972147"/>
            <a:ext cx="1858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2C7C9F"/>
                </a:solidFill>
              </a:rPr>
              <a:t>ibas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95517" y="5638198"/>
            <a:ext cx="694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err="1" smtClean="0">
                <a:solidFill>
                  <a:srgbClr val="2C7C9F"/>
                </a:solidFill>
              </a:rPr>
              <a:t>vi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¿Cuándo usamos el pretérito?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err="1" smtClean="0"/>
              <a:t>To</a:t>
            </a:r>
            <a:r>
              <a:rPr lang="es-ES_tradnl" dirty="0" smtClean="0"/>
              <a:t> talk </a:t>
            </a:r>
            <a:r>
              <a:rPr lang="es-ES_tradnl" dirty="0" err="1" smtClean="0"/>
              <a:t>about</a:t>
            </a:r>
            <a:r>
              <a:rPr lang="es-ES_tradnl" dirty="0" smtClean="0"/>
              <a:t> a </a:t>
            </a:r>
            <a:r>
              <a:rPr lang="es-ES_tradnl" b="1" u="sng" dirty="0" err="1" smtClean="0"/>
              <a:t>completed</a:t>
            </a:r>
            <a:r>
              <a:rPr lang="es-ES_tradnl" b="1" u="sng" dirty="0" smtClean="0"/>
              <a:t> </a:t>
            </a:r>
            <a:r>
              <a:rPr lang="es-ES_tradnl" dirty="0" err="1" smtClean="0"/>
              <a:t>action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endParaRPr lang="es-ES_tradnl" dirty="0" smtClean="0"/>
          </a:p>
          <a:p>
            <a:pPr lvl="1"/>
            <a:r>
              <a:rPr lang="es-ES_tradnl" dirty="0" err="1" smtClean="0"/>
              <a:t>Specific</a:t>
            </a:r>
            <a:r>
              <a:rPr lang="es-ES_tradnl" dirty="0" smtClean="0"/>
              <a:t> time (A las dos, yo fui al parque)</a:t>
            </a:r>
          </a:p>
          <a:p>
            <a:pPr lvl="1"/>
            <a:r>
              <a:rPr lang="es-ES_tradnl" dirty="0" err="1" smtClean="0"/>
              <a:t>Specific</a:t>
            </a:r>
            <a:r>
              <a:rPr lang="es-ES_tradnl" dirty="0" smtClean="0"/>
              <a:t> </a:t>
            </a:r>
            <a:r>
              <a:rPr lang="es-ES_tradnl" dirty="0" err="1" smtClean="0"/>
              <a:t>number</a:t>
            </a:r>
            <a:r>
              <a:rPr lang="es-ES_tradnl" dirty="0" smtClean="0"/>
              <a:t> </a:t>
            </a:r>
            <a:r>
              <a:rPr lang="es-ES_tradnl" dirty="0" err="1" smtClean="0"/>
              <a:t>of</a:t>
            </a:r>
            <a:r>
              <a:rPr lang="es-ES_tradnl" dirty="0" smtClean="0"/>
              <a:t> times (Nadé en el mar dos veces)</a:t>
            </a:r>
          </a:p>
          <a:p>
            <a:pPr lvl="1"/>
            <a:r>
              <a:rPr lang="es-ES_tradnl" dirty="0" err="1" smtClean="0"/>
              <a:t>Specific</a:t>
            </a:r>
            <a:r>
              <a:rPr lang="es-ES_tradnl" dirty="0" smtClean="0"/>
              <a:t> date (El 8 de febrero, yo jugué golf.)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err="1" smtClean="0"/>
              <a:t>When</a:t>
            </a:r>
            <a:r>
              <a:rPr lang="es-ES_tradnl" dirty="0" smtClean="0"/>
              <a:t> </a:t>
            </a:r>
            <a:r>
              <a:rPr lang="es-ES_tradnl" dirty="0" err="1" smtClean="0"/>
              <a:t>an</a:t>
            </a:r>
            <a:r>
              <a:rPr lang="es-ES_tradnl" dirty="0" smtClean="0"/>
              <a:t> </a:t>
            </a:r>
            <a:r>
              <a:rPr lang="es-ES_tradnl" dirty="0" err="1" smtClean="0"/>
              <a:t>action</a:t>
            </a:r>
            <a:r>
              <a:rPr lang="es-ES_tradnl" dirty="0" smtClean="0"/>
              <a:t> </a:t>
            </a:r>
            <a:r>
              <a:rPr lang="es-ES_tradnl" b="1" u="sng" dirty="0" err="1" smtClean="0"/>
              <a:t>interrupts</a:t>
            </a:r>
            <a:r>
              <a:rPr lang="es-ES_tradnl" b="1" u="sng" dirty="0" smtClean="0"/>
              <a:t> </a:t>
            </a:r>
            <a:r>
              <a:rPr lang="es-ES_tradnl" dirty="0" err="1" smtClean="0"/>
              <a:t>another</a:t>
            </a:r>
            <a:r>
              <a:rPr lang="es-ES_tradnl" dirty="0" smtClean="0"/>
              <a:t> </a:t>
            </a:r>
            <a:r>
              <a:rPr lang="es-ES_tradnl" dirty="0" err="1" smtClean="0"/>
              <a:t>action</a:t>
            </a:r>
            <a:endParaRPr lang="es-ES_tradnl" dirty="0" smtClean="0"/>
          </a:p>
          <a:p>
            <a:pPr lvl="1"/>
            <a:r>
              <a:rPr lang="es-ES_tradnl" dirty="0" smtClean="0"/>
              <a:t>Yo miraba la televisión cuando </a:t>
            </a:r>
            <a:r>
              <a:rPr lang="es-ES_tradnl" i="1" u="sng" dirty="0" smtClean="0"/>
              <a:t>el teléfono sonó.</a:t>
            </a:r>
          </a:p>
          <a:p>
            <a:pPr lvl="1">
              <a:buNone/>
            </a:pPr>
            <a:endParaRPr lang="es-ES_tradnl" dirty="0" smtClean="0"/>
          </a:p>
          <a:p>
            <a:pPr lvl="1"/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Los verbos </a:t>
            </a:r>
            <a:r>
              <a:rPr lang="es-ES_tradnl" b="1" dirty="0" err="1" smtClean="0"/>
              <a:t>–AR</a:t>
            </a:r>
            <a:endParaRPr lang="es-ES_tradnl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307614"/>
              </p:ext>
            </p:extLst>
          </p:nvPr>
        </p:nvGraphicFramePr>
        <p:xfrm>
          <a:off x="1055802" y="1645927"/>
          <a:ext cx="5250729" cy="399130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103092"/>
                <a:gridCol w="3147637"/>
              </a:tblGrid>
              <a:tr h="5486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err="1" smtClean="0">
                          <a:ln>
                            <a:noFill/>
                          </a:ln>
                          <a:effectLst/>
                        </a:rPr>
                        <a:t>hablar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4864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Yo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4864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Tú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4864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Él, ella Ud.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4864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Nosotros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4864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Vosotros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69944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Ellos, Ellas, Uds.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03066" y="2227263"/>
            <a:ext cx="12477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>
                <a:solidFill>
                  <a:schemeClr val="accent2"/>
                </a:solidFill>
                <a:latin typeface="+mn-lt"/>
              </a:rPr>
              <a:t>hablé</a:t>
            </a:r>
            <a:endParaRPr lang="en-US" altLang="en-US" sz="27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103066" y="2735263"/>
            <a:ext cx="175182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j-lt"/>
              </a:rPr>
              <a:t>hablaste</a:t>
            </a:r>
            <a:endParaRPr lang="en-US" altLang="en-US" sz="27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103065" y="3308350"/>
            <a:ext cx="12477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>
                <a:solidFill>
                  <a:schemeClr val="accent2"/>
                </a:solidFill>
                <a:latin typeface="+mj-lt"/>
              </a:rPr>
              <a:t>habló</a:t>
            </a:r>
            <a:endParaRPr lang="en-US" altLang="en-US" sz="27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03066" y="3816415"/>
            <a:ext cx="19974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j-lt"/>
              </a:rPr>
              <a:t>hablamos</a:t>
            </a:r>
            <a:endParaRPr lang="en-US" altLang="en-US" sz="27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03065" y="4389567"/>
            <a:ext cx="19974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j-lt"/>
              </a:rPr>
              <a:t>hablasteis</a:t>
            </a:r>
            <a:endParaRPr lang="en-US" altLang="en-US" sz="27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03066" y="4962719"/>
            <a:ext cx="19974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j-lt"/>
              </a:rPr>
              <a:t>hablaron</a:t>
            </a:r>
            <a:endParaRPr lang="en-US" altLang="en-US" sz="2700" b="1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/>
              <a:t>Los verbos </a:t>
            </a:r>
            <a:r>
              <a:rPr lang="es-ES_tradnl" b="1" dirty="0" smtClean="0"/>
              <a:t>–ER / -IR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228642"/>
              </p:ext>
            </p:extLst>
          </p:nvPr>
        </p:nvGraphicFramePr>
        <p:xfrm>
          <a:off x="457200" y="1600200"/>
          <a:ext cx="7467600" cy="452764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69494"/>
                <a:gridCol w="2799053"/>
                <a:gridCol w="2799053"/>
              </a:tblGrid>
              <a:tr h="81798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lang="en-US" sz="2100" dirty="0" err="1">
                          <a:ln>
                            <a:noFill/>
                          </a:ln>
                          <a:effectLst/>
                        </a:rPr>
                        <a:t>er</a:t>
                      </a:r>
                      <a:r>
                        <a:rPr lang="en-US" sz="210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en-US" sz="2100" dirty="0" smtClean="0">
                          <a:ln>
                            <a:noFill/>
                          </a:ln>
                          <a:effectLst/>
                        </a:rPr>
                        <a:t>verbs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lang="en-US" sz="2100" dirty="0" err="1">
                          <a:ln>
                            <a:noFill/>
                          </a:ln>
                          <a:effectLst/>
                        </a:rPr>
                        <a:t>ir</a:t>
                      </a:r>
                      <a:r>
                        <a:rPr lang="en-US" sz="210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en-US" sz="2100" dirty="0" smtClean="0">
                          <a:ln>
                            <a:noFill/>
                          </a:ln>
                          <a:effectLst/>
                        </a:rPr>
                        <a:t>verbs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911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Yo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911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Tú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911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Él, ella Ud.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911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Nosotros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911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Vosotros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7536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500" dirty="0">
                          <a:ln>
                            <a:noFill/>
                          </a:ln>
                          <a:effectLst/>
                        </a:rPr>
                        <a:t>Ellos, Ellas, Uds.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41638" y="2481263"/>
            <a:ext cx="12493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>
                <a:solidFill>
                  <a:schemeClr val="accent2"/>
                </a:solidFill>
                <a:latin typeface="+mj-lt"/>
              </a:rPr>
              <a:t>comí</a:t>
            </a:r>
            <a:endParaRPr lang="en-US" altLang="en-US" sz="27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941637" y="3019826"/>
            <a:ext cx="156212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j-lt"/>
              </a:rPr>
              <a:t>comiste</a:t>
            </a:r>
            <a:endParaRPr lang="en-US" altLang="en-US" sz="27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41638" y="3671532"/>
            <a:ext cx="156212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>
                <a:solidFill>
                  <a:schemeClr val="accent2"/>
                </a:solidFill>
                <a:latin typeface="+mn-lt"/>
              </a:rPr>
              <a:t>comió</a:t>
            </a:r>
            <a:endParaRPr lang="en-US" altLang="en-US" sz="27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941637" y="4179632"/>
            <a:ext cx="205344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j-lt"/>
              </a:rPr>
              <a:t>comimos</a:t>
            </a:r>
            <a:endParaRPr lang="en-US" altLang="en-US" sz="27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41638" y="4827342"/>
            <a:ext cx="205344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n-lt"/>
              </a:rPr>
              <a:t>comisteis</a:t>
            </a:r>
            <a:endParaRPr lang="en-US" altLang="en-US" sz="27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941638" y="5464721"/>
            <a:ext cx="205344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n-lt"/>
              </a:rPr>
              <a:t>comieron</a:t>
            </a:r>
            <a:endParaRPr lang="en-US" altLang="en-US" sz="27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741704" y="2481263"/>
            <a:ext cx="12493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j-lt"/>
              </a:rPr>
              <a:t>viví</a:t>
            </a:r>
            <a:endParaRPr lang="en-US" altLang="en-US" sz="27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688250" y="3019826"/>
            <a:ext cx="156212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j-lt"/>
              </a:rPr>
              <a:t>viviste</a:t>
            </a:r>
            <a:endParaRPr lang="en-US" altLang="en-US" sz="27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741704" y="3621351"/>
            <a:ext cx="156212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n-lt"/>
              </a:rPr>
              <a:t>vivió</a:t>
            </a:r>
            <a:endParaRPr lang="en-US" altLang="en-US" sz="27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741704" y="4197896"/>
            <a:ext cx="205344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j-lt"/>
              </a:rPr>
              <a:t>vivimos</a:t>
            </a:r>
            <a:endParaRPr lang="en-US" altLang="en-US" sz="27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688250" y="4828684"/>
            <a:ext cx="205344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n-lt"/>
              </a:rPr>
              <a:t>vivisteis</a:t>
            </a:r>
            <a:endParaRPr lang="en-US" altLang="en-US" sz="27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688250" y="5494659"/>
            <a:ext cx="205344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 b="1" dirty="0" err="1" smtClean="0">
                <a:solidFill>
                  <a:schemeClr val="accent2"/>
                </a:solidFill>
                <a:latin typeface="+mn-lt"/>
              </a:rPr>
              <a:t>vivieron</a:t>
            </a:r>
            <a:endParaRPr lang="en-US" altLang="en-US" sz="2700" b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198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Irregulars</a:t>
            </a:r>
            <a:r>
              <a:rPr lang="es-ES_tradnl" dirty="0" smtClean="0"/>
              <a:t>? TOO MANY TO COUNT!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err="1" smtClean="0"/>
              <a:t>Here</a:t>
            </a:r>
            <a:r>
              <a:rPr lang="es-ES_tradnl" dirty="0" smtClean="0"/>
              <a:t> are </a:t>
            </a:r>
            <a:r>
              <a:rPr lang="es-ES_tradnl" dirty="0" err="1" smtClean="0"/>
              <a:t>some</a:t>
            </a:r>
            <a:r>
              <a:rPr lang="es-ES_tradnl" dirty="0" smtClean="0"/>
              <a:t> </a:t>
            </a:r>
            <a:r>
              <a:rPr lang="es-ES_tradnl" dirty="0" err="1" smtClean="0"/>
              <a:t>of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most</a:t>
            </a:r>
            <a:r>
              <a:rPr lang="es-ES_tradnl" dirty="0" smtClean="0"/>
              <a:t> </a:t>
            </a:r>
            <a:r>
              <a:rPr lang="es-ES_tradnl" dirty="0" err="1" smtClean="0"/>
              <a:t>important</a:t>
            </a:r>
            <a:r>
              <a:rPr lang="es-ES_tradnl" dirty="0" smtClean="0"/>
              <a:t>:</a:t>
            </a:r>
          </a:p>
          <a:p>
            <a:endParaRPr lang="es-ES_tradnl" dirty="0" smtClean="0"/>
          </a:p>
          <a:p>
            <a:pPr>
              <a:spcAft>
                <a:spcPts val="600"/>
              </a:spcAft>
              <a:buNone/>
            </a:pPr>
            <a:r>
              <a:rPr lang="es-ES_tradnl" dirty="0" smtClean="0">
                <a:solidFill>
                  <a:srgbClr val="C00000"/>
                </a:solidFill>
              </a:rPr>
              <a:t>Tener </a:t>
            </a:r>
            <a:r>
              <a:rPr lang="es-ES_tradnl" dirty="0" smtClean="0"/>
              <a:t>(tuve, tuviste, tuvo, tuvimos, tuvieron)</a:t>
            </a:r>
          </a:p>
          <a:p>
            <a:pPr>
              <a:spcAft>
                <a:spcPts val="600"/>
              </a:spcAft>
              <a:buNone/>
            </a:pPr>
            <a:r>
              <a:rPr lang="es-ES_tradnl" dirty="0" smtClean="0">
                <a:solidFill>
                  <a:schemeClr val="accent5"/>
                </a:solidFill>
              </a:rPr>
              <a:t>Hacer </a:t>
            </a:r>
            <a:r>
              <a:rPr lang="es-ES_tradnl" dirty="0" smtClean="0"/>
              <a:t>(hice, hiciste, hizo*, hicimos, hicieron)</a:t>
            </a:r>
          </a:p>
          <a:p>
            <a:pPr>
              <a:spcAft>
                <a:spcPts val="600"/>
              </a:spcAft>
              <a:buNone/>
            </a:pPr>
            <a:r>
              <a:rPr lang="es-ES_tradnl" dirty="0" smtClean="0">
                <a:solidFill>
                  <a:schemeClr val="accent3"/>
                </a:solidFill>
              </a:rPr>
              <a:t>Poder </a:t>
            </a:r>
            <a:r>
              <a:rPr lang="es-ES_tradnl" dirty="0" smtClean="0"/>
              <a:t>(pude, pudiste, pudo, pudimos, pudieron)</a:t>
            </a:r>
          </a:p>
          <a:p>
            <a:pPr>
              <a:spcAft>
                <a:spcPts val="600"/>
              </a:spcAft>
              <a:buNone/>
            </a:pPr>
            <a:r>
              <a:rPr lang="es-ES_tradnl" dirty="0" smtClean="0">
                <a:solidFill>
                  <a:schemeClr val="accent1"/>
                </a:solidFill>
              </a:rPr>
              <a:t>Querer </a:t>
            </a:r>
            <a:r>
              <a:rPr lang="es-ES_tradnl" dirty="0" smtClean="0"/>
              <a:t>(quise, quisiste, quiso, quisimos, quisieron)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-CAR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-QUÉ  (</a:t>
            </a:r>
            <a:r>
              <a:rPr lang="en-US" dirty="0" err="1" smtClean="0">
                <a:sym typeface="Wingdings"/>
              </a:rPr>
              <a:t>Buscar</a:t>
            </a:r>
            <a:r>
              <a:rPr lang="en-US" dirty="0" smtClean="0">
                <a:sym typeface="Wingdings"/>
              </a:rPr>
              <a:t> – </a:t>
            </a:r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busqué</a:t>
            </a:r>
            <a:r>
              <a:rPr lang="en-US" dirty="0" smtClean="0">
                <a:sym typeface="Wingdings"/>
              </a:rPr>
              <a:t>)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-GAR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-GUÉ  (</a:t>
            </a:r>
            <a:r>
              <a:rPr lang="en-US" dirty="0" err="1" smtClean="0">
                <a:sym typeface="Wingdings"/>
              </a:rPr>
              <a:t>Jugar</a:t>
            </a:r>
            <a:r>
              <a:rPr lang="en-US" dirty="0" smtClean="0">
                <a:sym typeface="Wingdings"/>
              </a:rPr>
              <a:t> – </a:t>
            </a:r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jugué</a:t>
            </a:r>
            <a:r>
              <a:rPr lang="en-US" dirty="0" smtClean="0">
                <a:sym typeface="Wingdings"/>
              </a:rPr>
              <a:t>)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-ZAR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 -CÉ     (</a:t>
            </a:r>
            <a:r>
              <a:rPr lang="en-US" dirty="0" err="1" smtClean="0">
                <a:sym typeface="Wingdings"/>
              </a:rPr>
              <a:t>Almorzar</a:t>
            </a:r>
            <a:r>
              <a:rPr lang="en-US" dirty="0" smtClean="0">
                <a:sym typeface="Wingdings"/>
              </a:rPr>
              <a:t> – </a:t>
            </a:r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almorcé</a:t>
            </a:r>
            <a:r>
              <a:rPr lang="en-US" dirty="0" smtClean="0">
                <a:sym typeface="Wingdings"/>
              </a:rPr>
              <a:t>)</a:t>
            </a: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Words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indicate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preterite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91996" cy="5004786"/>
          </a:xfrm>
        </p:spPr>
        <p:txBody>
          <a:bodyPr numCol="2">
            <a:normAutofit fontScale="92500" lnSpcReduction="20000"/>
          </a:bodyPr>
          <a:lstStyle/>
          <a:p>
            <a:pPr>
              <a:spcAft>
                <a:spcPts val="1800"/>
              </a:spcAft>
            </a:pPr>
            <a:r>
              <a:rPr lang="es-ES_tradnl" dirty="0" smtClean="0"/>
              <a:t>Ayer - </a:t>
            </a:r>
            <a:r>
              <a:rPr lang="es-ES_tradnl" dirty="0" err="1" smtClean="0">
                <a:solidFill>
                  <a:schemeClr val="accent1"/>
                </a:solidFill>
              </a:rPr>
              <a:t>yesterday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Anteayer – </a:t>
            </a:r>
            <a:r>
              <a:rPr lang="es-ES_tradnl" dirty="0" err="1" smtClean="0">
                <a:solidFill>
                  <a:schemeClr val="accent1"/>
                </a:solidFill>
              </a:rPr>
              <a:t>the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day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before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yesterday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Anoche – </a:t>
            </a:r>
            <a:r>
              <a:rPr lang="es-ES_tradnl" dirty="0" err="1" smtClean="0">
                <a:solidFill>
                  <a:schemeClr val="accent1"/>
                </a:solidFill>
              </a:rPr>
              <a:t>last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night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Una vez – </a:t>
            </a:r>
            <a:r>
              <a:rPr lang="es-ES_tradnl" dirty="0" err="1" smtClean="0">
                <a:solidFill>
                  <a:schemeClr val="accent1"/>
                </a:solidFill>
              </a:rPr>
              <a:t>one</a:t>
            </a:r>
            <a:r>
              <a:rPr lang="es-ES_tradnl" dirty="0" smtClean="0">
                <a:solidFill>
                  <a:schemeClr val="accent1"/>
                </a:solidFill>
              </a:rPr>
              <a:t> time</a:t>
            </a:r>
          </a:p>
          <a:p>
            <a:pPr>
              <a:spcAft>
                <a:spcPts val="1800"/>
              </a:spcAft>
            </a:pPr>
            <a:r>
              <a:rPr lang="es-ES_tradnl" dirty="0" smtClean="0"/>
              <a:t>Cuando - </a:t>
            </a:r>
            <a:r>
              <a:rPr lang="es-ES_tradnl" dirty="0" err="1" smtClean="0">
                <a:solidFill>
                  <a:schemeClr val="accent1"/>
                </a:solidFill>
              </a:rPr>
              <a:t>when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A las seis – </a:t>
            </a:r>
            <a:r>
              <a:rPr lang="es-ES_tradnl" dirty="0" smtClean="0">
                <a:solidFill>
                  <a:schemeClr val="accent1"/>
                </a:solidFill>
              </a:rPr>
              <a:t>at </a:t>
            </a:r>
            <a:r>
              <a:rPr lang="es-ES_tradnl" dirty="0" err="1" smtClean="0">
                <a:solidFill>
                  <a:schemeClr val="accent1"/>
                </a:solidFill>
              </a:rPr>
              <a:t>six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Entonces - </a:t>
            </a:r>
            <a:r>
              <a:rPr lang="es-ES_tradnl" dirty="0" err="1" smtClean="0">
                <a:solidFill>
                  <a:schemeClr val="accent1"/>
                </a:solidFill>
              </a:rPr>
              <a:t>then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  <a:buNone/>
            </a:pPr>
            <a:endParaRPr lang="es-ES_tradnl" dirty="0" smtClean="0"/>
          </a:p>
          <a:p>
            <a:pPr>
              <a:spcAft>
                <a:spcPts val="1800"/>
              </a:spcAft>
            </a:pPr>
            <a:r>
              <a:rPr lang="es-ES_tradnl" dirty="0" smtClean="0"/>
              <a:t>Esta mañana – </a:t>
            </a:r>
            <a:r>
              <a:rPr lang="es-ES_tradnl" dirty="0" err="1" smtClean="0">
                <a:solidFill>
                  <a:schemeClr val="accent1"/>
                </a:solidFill>
              </a:rPr>
              <a:t>this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morning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El año pasado – </a:t>
            </a:r>
            <a:r>
              <a:rPr lang="es-ES_tradnl" dirty="0" err="1" smtClean="0">
                <a:solidFill>
                  <a:schemeClr val="accent1"/>
                </a:solidFill>
              </a:rPr>
              <a:t>last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year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Hace dos días – </a:t>
            </a:r>
            <a:r>
              <a:rPr lang="es-ES_tradnl" dirty="0" err="1" smtClean="0">
                <a:solidFill>
                  <a:schemeClr val="accent1"/>
                </a:solidFill>
              </a:rPr>
              <a:t>it’s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been</a:t>
            </a:r>
            <a:r>
              <a:rPr lang="es-ES_tradnl" dirty="0" smtClean="0">
                <a:solidFill>
                  <a:schemeClr val="accent1"/>
                </a:solidFill>
              </a:rPr>
              <a:t> 2 </a:t>
            </a:r>
            <a:r>
              <a:rPr lang="es-ES_tradnl" dirty="0" err="1" smtClean="0">
                <a:solidFill>
                  <a:schemeClr val="accent1"/>
                </a:solidFill>
              </a:rPr>
              <a:t>days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since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La semana pasada – </a:t>
            </a:r>
            <a:r>
              <a:rPr lang="es-ES_tradnl" dirty="0" err="1" smtClean="0">
                <a:solidFill>
                  <a:schemeClr val="accent1"/>
                </a:solidFill>
              </a:rPr>
              <a:t>last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week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El mes pasado – </a:t>
            </a:r>
            <a:r>
              <a:rPr lang="es-ES_tradnl" dirty="0" err="1" smtClean="0">
                <a:solidFill>
                  <a:schemeClr val="accent1"/>
                </a:solidFill>
              </a:rPr>
              <a:t>last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month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El otro día – </a:t>
            </a:r>
            <a:r>
              <a:rPr lang="es-ES_tradnl" dirty="0" err="1" smtClean="0">
                <a:solidFill>
                  <a:schemeClr val="accent1"/>
                </a:solidFill>
              </a:rPr>
              <a:t>the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other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day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De repente - </a:t>
            </a:r>
            <a:r>
              <a:rPr lang="es-ES_tradnl" dirty="0" err="1" smtClean="0">
                <a:solidFill>
                  <a:schemeClr val="accent1"/>
                </a:solidFill>
              </a:rPr>
              <a:t>suddenly</a:t>
            </a:r>
            <a:endParaRPr lang="es-ES_tradnl" dirty="0" smtClean="0">
              <a:solidFill>
                <a:schemeClr val="accent1"/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¡te toca a ti!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La semana pasada, ella ______________ (visitar) a su abuela.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El otro día, yo ______________ (despertarse) a las ocho.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El viernes pasado, nosotros ________________ (llegar) tarde.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Tú ________________ (salir) de casa temprano </a:t>
            </a:r>
            <a:r>
              <a:rPr lang="es-ES_tradnl" dirty="0" smtClean="0">
                <a:solidFill>
                  <a:schemeClr val="bg1"/>
                </a:solidFill>
              </a:rPr>
              <a:t>esta mañana.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¿Quién _____________ (hacer) la tarea anoche?</a:t>
            </a:r>
          </a:p>
          <a:p>
            <a:pPr marL="457200" indent="-457200">
              <a:buAutoNum type="arabicPeriod"/>
            </a:pP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4902099" y="1541558"/>
            <a:ext cx="1130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visitó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44154" y="2602247"/>
            <a:ext cx="2183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>
                <a:solidFill>
                  <a:schemeClr val="accent1"/>
                </a:solidFill>
              </a:rPr>
              <a:t>m</a:t>
            </a:r>
            <a:r>
              <a:rPr lang="es-ES_tradnl" sz="2400" b="1" dirty="0" smtClean="0">
                <a:solidFill>
                  <a:schemeClr val="accent1"/>
                </a:solidFill>
              </a:rPr>
              <a:t>e desperté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6738" y="3609067"/>
            <a:ext cx="1649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llegamos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90262" y="4662355"/>
            <a:ext cx="133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saliste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2040" y="5700158"/>
            <a:ext cx="1130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hizo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¿Cuándo usamos el imperfecto?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err="1" smtClean="0"/>
              <a:t>To</a:t>
            </a:r>
            <a:r>
              <a:rPr lang="es-ES_tradnl" dirty="0" smtClean="0"/>
              <a:t> talk </a:t>
            </a:r>
            <a:r>
              <a:rPr lang="es-ES_tradnl" dirty="0" err="1" smtClean="0"/>
              <a:t>about</a:t>
            </a:r>
            <a:r>
              <a:rPr lang="es-ES_tradnl" dirty="0" smtClean="0"/>
              <a:t> a </a:t>
            </a:r>
            <a:r>
              <a:rPr lang="es-ES_tradnl" dirty="0" err="1" smtClean="0"/>
              <a:t>repeated</a:t>
            </a:r>
            <a:r>
              <a:rPr lang="es-ES_tradnl" dirty="0" smtClean="0"/>
              <a:t> </a:t>
            </a:r>
            <a:r>
              <a:rPr lang="es-ES_tradnl" dirty="0" err="1" smtClean="0"/>
              <a:t>action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</a:p>
          <a:p>
            <a:pPr lvl="1"/>
            <a:r>
              <a:rPr lang="es-ES_tradnl" dirty="0" smtClean="0">
                <a:solidFill>
                  <a:srgbClr val="2C7C9F"/>
                </a:solidFill>
              </a:rPr>
              <a:t>Cada verano yo iba a Puerto Rico.</a:t>
            </a:r>
          </a:p>
          <a:p>
            <a:r>
              <a:rPr lang="es-ES_tradnl" dirty="0" smtClean="0"/>
              <a:t>“</a:t>
            </a:r>
            <a:r>
              <a:rPr lang="es-ES_tradnl" dirty="0" err="1" smtClean="0"/>
              <a:t>Was</a:t>
            </a:r>
            <a:r>
              <a:rPr lang="es-ES_tradnl" dirty="0" smtClean="0"/>
              <a:t>/</a:t>
            </a:r>
            <a:r>
              <a:rPr lang="es-ES_tradnl" dirty="0" err="1" smtClean="0"/>
              <a:t>Were</a:t>
            </a:r>
            <a:r>
              <a:rPr lang="es-ES_tradnl" dirty="0" smtClean="0"/>
              <a:t> …</a:t>
            </a:r>
            <a:r>
              <a:rPr lang="es-ES_tradnl" dirty="0" err="1" smtClean="0"/>
              <a:t>ing</a:t>
            </a:r>
            <a:r>
              <a:rPr lang="es-ES_tradnl" dirty="0" smtClean="0"/>
              <a:t>” &amp; </a:t>
            </a:r>
            <a:r>
              <a:rPr lang="es-ES_tradnl" dirty="0" err="1" smtClean="0"/>
              <a:t>Used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endParaRPr lang="es-ES_tradnl" dirty="0" smtClean="0"/>
          </a:p>
          <a:p>
            <a:pPr lvl="1"/>
            <a:r>
              <a:rPr lang="es-ES_tradnl" dirty="0" smtClean="0">
                <a:solidFill>
                  <a:srgbClr val="2C7C9F"/>
                </a:solidFill>
              </a:rPr>
              <a:t>Me gustaba jugar en los columpios.</a:t>
            </a:r>
          </a:p>
          <a:p>
            <a:r>
              <a:rPr lang="es-ES_tradnl" dirty="0" err="1" smtClean="0"/>
              <a:t>Conditions</a:t>
            </a:r>
            <a:endParaRPr lang="es-ES_tradnl" dirty="0" smtClean="0"/>
          </a:p>
          <a:p>
            <a:pPr lvl="1"/>
            <a:r>
              <a:rPr lang="es-ES_tradnl" dirty="0" smtClean="0"/>
              <a:t>Time </a:t>
            </a:r>
            <a:r>
              <a:rPr lang="es-ES_tradnl" dirty="0" smtClean="0">
                <a:solidFill>
                  <a:srgbClr val="2C7C9F"/>
                </a:solidFill>
              </a:rPr>
              <a:t>(Eran las dos.)</a:t>
            </a:r>
          </a:p>
          <a:p>
            <a:pPr lvl="1"/>
            <a:r>
              <a:rPr lang="es-ES_tradnl" dirty="0" err="1" smtClean="0"/>
              <a:t>Age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(Tenía quince años.)</a:t>
            </a:r>
          </a:p>
          <a:p>
            <a:pPr lvl="1"/>
            <a:r>
              <a:rPr lang="es-ES_tradnl" dirty="0" err="1" smtClean="0"/>
              <a:t>Weather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(Hacía calor.)</a:t>
            </a:r>
          </a:p>
          <a:p>
            <a:pPr lvl="1"/>
            <a:r>
              <a:rPr lang="es-ES_tradnl" dirty="0" err="1" smtClean="0"/>
              <a:t>Physical</a:t>
            </a:r>
            <a:r>
              <a:rPr lang="es-ES_tradnl" dirty="0" smtClean="0"/>
              <a:t> </a:t>
            </a:r>
            <a:r>
              <a:rPr lang="es-ES_tradnl" dirty="0" err="1" smtClean="0"/>
              <a:t>Appearance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(Ella tenía pecas.)</a:t>
            </a:r>
          </a:p>
          <a:p>
            <a:pPr lvl="1"/>
            <a:r>
              <a:rPr lang="es-ES_tradnl" dirty="0" err="1" smtClean="0"/>
              <a:t>Emotions</a:t>
            </a:r>
            <a:r>
              <a:rPr lang="es-ES_tradnl" dirty="0" smtClean="0"/>
              <a:t>/</a:t>
            </a:r>
            <a:r>
              <a:rPr lang="es-ES_tradnl" dirty="0" err="1" smtClean="0"/>
              <a:t>Health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(Estaba triste.)</a:t>
            </a:r>
          </a:p>
          <a:p>
            <a:pPr lvl="1"/>
            <a:r>
              <a:rPr lang="es-ES_tradnl" dirty="0" err="1" smtClean="0"/>
              <a:t>Location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(Estaba encima del pupitre.)</a:t>
            </a:r>
          </a:p>
          <a:p>
            <a:pPr lvl="1"/>
            <a:r>
              <a:rPr lang="es-ES_tradnl" dirty="0" err="1" smtClean="0"/>
              <a:t>Attitudes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(¡Que fácil era!)</a:t>
            </a:r>
            <a:endParaRPr lang="es-ES_tradnl" dirty="0">
              <a:solidFill>
                <a:srgbClr val="2C7C9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Los verbos -AR</a:t>
            </a:r>
            <a:endParaRPr lang="es-ES_tradnl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_tradnl" dirty="0" smtClean="0">
                <a:solidFill>
                  <a:schemeClr val="accent1"/>
                </a:solidFill>
              </a:rPr>
              <a:t>Hablar </a:t>
            </a:r>
            <a:r>
              <a:rPr lang="es-ES_tradnl" dirty="0" err="1" smtClean="0">
                <a:solidFill>
                  <a:schemeClr val="accent1"/>
                </a:solidFill>
              </a:rPr>
              <a:t>–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to</a:t>
            </a:r>
            <a:r>
              <a:rPr lang="es-ES_tradnl" dirty="0" smtClean="0">
                <a:solidFill>
                  <a:schemeClr val="accent1"/>
                </a:solidFill>
              </a:rPr>
              <a:t> talk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Yo 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Tú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Él/Ella/Usted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Nosotros</a:t>
            </a:r>
          </a:p>
          <a:p>
            <a:pPr marL="0" indent="0">
              <a:buNone/>
            </a:pPr>
            <a:endParaRPr lang="es-ES_tradnl" dirty="0" smtClean="0"/>
          </a:p>
          <a:p>
            <a:r>
              <a:rPr lang="es-ES_tradnl" dirty="0" smtClean="0"/>
              <a:t>Vosotros habl</a:t>
            </a:r>
            <a:r>
              <a:rPr lang="es-ES_tradnl" dirty="0" smtClean="0">
                <a:solidFill>
                  <a:schemeClr val="accent6"/>
                </a:solidFill>
              </a:rPr>
              <a:t>abais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Ellos/Ellas/Ustedes</a:t>
            </a:r>
            <a:endParaRPr lang="es-ES_tradnl" dirty="0"/>
          </a:p>
        </p:txBody>
      </p:sp>
      <p:sp>
        <p:nvSpPr>
          <p:cNvPr id="5" name="TextBox 4"/>
          <p:cNvSpPr txBox="1"/>
          <p:nvPr/>
        </p:nvSpPr>
        <p:spPr>
          <a:xfrm>
            <a:off x="1205159" y="2331780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aba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5159" y="3043104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abas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0469" y="3542343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aba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9131" y="4278075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ábamos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5680" y="5715318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aban</a:t>
            </a:r>
            <a:endParaRPr lang="es-ES_tradnl" sz="2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540</TotalTime>
  <Words>734</Words>
  <Application>Microsoft Office PowerPoint</Application>
  <PresentationFormat>On-screen Show (4:3)</PresentationFormat>
  <Paragraphs>210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El Pretérito VS. El Imperfecto</vt:lpstr>
      <vt:lpstr>¿Cuándo usamos el pretérito?</vt:lpstr>
      <vt:lpstr>Los verbos –AR</vt:lpstr>
      <vt:lpstr>Los verbos –ER / -IR</vt:lpstr>
      <vt:lpstr>Irregulars? TOO MANY TO COUNT!</vt:lpstr>
      <vt:lpstr>Words that indicate the preterite</vt:lpstr>
      <vt:lpstr>¡te toca a ti!</vt:lpstr>
      <vt:lpstr>¿Cuándo usamos el imperfecto?</vt:lpstr>
      <vt:lpstr>Los verbos -AR</vt:lpstr>
      <vt:lpstr>Los verbos –ER/-IR</vt:lpstr>
      <vt:lpstr>Irregulars? ONLY THREE!! </vt:lpstr>
      <vt:lpstr>Words that indicate the imperfect</vt:lpstr>
      <vt:lpstr>¡Te toca a ti!</vt:lpstr>
      <vt:lpstr>¿Pretérito o Imperfecto?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Pretérito VS. El Imperfecto</dc:title>
  <dc:creator>Denise Vega</dc:creator>
  <cp:lastModifiedBy>Sihksnel, Tricia</cp:lastModifiedBy>
  <cp:revision>11</cp:revision>
  <dcterms:created xsi:type="dcterms:W3CDTF">2013-03-15T01:42:26Z</dcterms:created>
  <dcterms:modified xsi:type="dcterms:W3CDTF">2016-03-01T22:34:29Z</dcterms:modified>
</cp:coreProperties>
</file>