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5C2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0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D4332B-9D40-45C4-9377-1E3CA3CF1CD4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7E19B7B-A64A-4DF6-B169-C7ABED09B1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tech/stemcells/scissues/" TargetMode="External"/><Relationship Id="rId7" Type="http://schemas.openxmlformats.org/officeDocument/2006/relationships/hyperlink" Target="http://ngn.nationalgeographic.com/2011/03/big-idea/organ-regeneration-text" TargetMode="External"/><Relationship Id="rId2" Type="http://schemas.openxmlformats.org/officeDocument/2006/relationships/hyperlink" Target="http://learn.genetics.utah.edu/content/tech/stemcells/quickref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nn.com/2011/HEALTH/07/07/trachea.transplant/index.html" TargetMode="External"/><Relationship Id="rId5" Type="http://schemas.openxmlformats.org/officeDocument/2006/relationships/hyperlink" Target="http://news.nationalgeographic.com/news/2002/01/0103_020103TVclonedpig.html" TargetMode="External"/><Relationship Id="rId4" Type="http://schemas.openxmlformats.org/officeDocument/2006/relationships/hyperlink" Target="http://stemcelltreatments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Stem Cells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508760"/>
          </a:xfrm>
        </p:spPr>
        <p:txBody>
          <a:bodyPr/>
          <a:lstStyle/>
          <a:p>
            <a:r>
              <a:rPr lang="en-US" dirty="0" smtClean="0"/>
              <a:t>Aidan Coffey</a:t>
            </a:r>
            <a:endParaRPr lang="en-US" dirty="0"/>
          </a:p>
        </p:txBody>
      </p:sp>
      <p:pic>
        <p:nvPicPr>
          <p:cNvPr id="24578" name="Picture 2" descr="http://www.biologyjunction.com/images/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618066" cy="2928212"/>
          </a:xfrm>
          <a:prstGeom prst="rect">
            <a:avLst/>
          </a:prstGeom>
          <a:noFill/>
        </p:spPr>
      </p:pic>
      <p:pic>
        <p:nvPicPr>
          <p:cNvPr id="24580" name="Picture 4" descr="http://www.frcblog.com/wp-content/uploads/2011/07/artificial-trach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502275"/>
            <a:ext cx="1845292" cy="1355725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0"/>
            <a:ext cx="3276600" cy="217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Induced pluripotent stem cells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AKA  </a:t>
            </a:r>
            <a:r>
              <a:rPr lang="en-US" sz="3200" dirty="0" err="1" smtClean="0"/>
              <a:t>iPS</a:t>
            </a:r>
            <a:r>
              <a:rPr lang="en-US" sz="3200" dirty="0" smtClean="0"/>
              <a:t> cells</a:t>
            </a:r>
          </a:p>
          <a:p>
            <a:pPr lvl="0"/>
            <a:r>
              <a:rPr lang="en-US" sz="3200" dirty="0" err="1" smtClean="0"/>
              <a:t>iPS</a:t>
            </a:r>
            <a:r>
              <a:rPr lang="en-US" sz="3200" dirty="0" smtClean="0"/>
              <a:t> cells come from the skin ,fat , or fibroblasts</a:t>
            </a:r>
          </a:p>
          <a:p>
            <a:pPr marL="411480" lvl="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2800" dirty="0" err="1" smtClean="0"/>
              <a:t>iPS</a:t>
            </a:r>
            <a:r>
              <a:rPr lang="en-US" sz="2800" dirty="0" smtClean="0"/>
              <a:t> cells reprogram skin cells to go back to stem cells (dedifferentiation). Scientists believe this can result in inexpensive, pluripotent cells.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9539">
            <a:off x="4317926" y="3062002"/>
            <a:ext cx="3930411" cy="3471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ORGANS: From other animals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685800" y="1676400"/>
            <a:ext cx="7696200" cy="4572000"/>
          </a:xfrm>
        </p:spPr>
        <p:txBody>
          <a:bodyPr/>
          <a:lstStyle/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By using genetically modified pigs, we may be able to get suitable organs to transplant into humans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Pig organs are coated with sugar molecules that trigger acute rejection in people. 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If scientists produced pigs that do not have a sugar producing gene, we could transplant their organs to humans</a:t>
            </a:r>
          </a:p>
          <a:p>
            <a:pPr lvl="4"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smtClean="0"/>
              <a:t>Idea called xenotransplantation (xeno means </a:t>
            </a:r>
          </a:p>
          <a:p>
            <a:pPr lvl="4">
              <a:buClr>
                <a:schemeClr val="tx1"/>
              </a:buClr>
              <a:buNone/>
            </a:pPr>
            <a:r>
              <a:rPr lang="en-US" dirty="0" smtClean="0"/>
              <a:t>alien, strange, guest)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268289"/>
            <a:ext cx="2971800" cy="25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990600"/>
            <a:ext cx="39624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3"/>
            <a:r>
              <a:rPr lang="en-US" sz="2400" dirty="0" smtClean="0">
                <a:solidFill>
                  <a:schemeClr val="bg1"/>
                </a:solidFill>
              </a:rPr>
              <a:t>Idea developed by the University of Missouri’s Randall Prather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428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191000" y="3505200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lvl="3"/>
            <a:r>
              <a:rPr lang="en-US" sz="2900" dirty="0" smtClean="0"/>
              <a:t>PPL Therapeutics PLC of Scotland produced five piglets that lack a copy of the sugar-producing gene.</a:t>
            </a:r>
            <a:endParaRPr lang="en-US" sz="2900" dirty="0"/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the same company cloned Dolly the sheep. </a:t>
            </a:r>
            <a:endParaRPr lang="en-US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76800"/>
            <a:ext cx="2266950" cy="1695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Can cure many diseases that were thought to be incurable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Have the potential to be any cell in the body</a:t>
            </a:r>
          </a:p>
          <a:p>
            <a:pPr lvl="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Reduce the need for organ transplant</a:t>
            </a:r>
          </a:p>
          <a:p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7338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 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many ethical concerns that go along with them</a:t>
            </a:r>
          </a:p>
          <a:p>
            <a:r>
              <a:rPr lang="en-US" dirty="0" smtClean="0"/>
              <a:t>In some cases very expensive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81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800861">
            <a:off x="4227503" y="354170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Works cited</a:t>
            </a:r>
            <a:endParaRPr lang="en-US" sz="54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7526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2"/>
              </a:rPr>
              <a:t>http://learn.genetics.utah.edu/content/tech/stemcells/quickref/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3"/>
              </a:rPr>
              <a:t>http://learn.genetics.utah.edu/content/tech/stemcells/scissues/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4"/>
              </a:rPr>
              <a:t>http://stemcelltreatments.org/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5"/>
              </a:rPr>
              <a:t>http://news.nationalgeographic.com/news/2002/01/0103_020103TVclonedpig.html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6"/>
              </a:rPr>
              <a:t>http://www.cnn.com/2011/HEALTH/07/07/trachea.transplant/index.html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  <a:hlinkClick r:id="rId7"/>
              </a:rPr>
              <a:t>http://ngn.nationalgeographic.com/2011/03/big-idea/organ-regeneration-text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071563"/>
            <a:ext cx="4762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Why Stem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4572000"/>
          </a:xfrm>
        </p:spPr>
        <p:txBody>
          <a:bodyPr/>
          <a:lstStyle/>
          <a:p>
            <a:r>
              <a:rPr lang="en-US" dirty="0" smtClean="0"/>
              <a:t>Stem cells may be the future!</a:t>
            </a:r>
          </a:p>
          <a:p>
            <a:r>
              <a:rPr lang="en-US" dirty="0" smtClean="0"/>
              <a:t>May be the cure to diseases previously incurable, such as cardiovascular disease, diabetes, spinal cord injury, and cancer, Alzheimer’s disease, Lou Gehrig’s disease, Multiple Sclerosis, and Parkinson’s disease, among others.</a:t>
            </a:r>
            <a:endParaRPr lang="en-US" dirty="0"/>
          </a:p>
        </p:txBody>
      </p:sp>
      <p:pic>
        <p:nvPicPr>
          <p:cNvPr id="1028" name="Picture 4" descr="http://stemcelltreatments.org/wp-content/uploads/2010/10/stem-cell-treatmen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55767"/>
            <a:ext cx="3276600" cy="26894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Stem Cells?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Have actually been used regularly in veterinary practice since 2003 for the repair of bone and tissue damage.</a:t>
            </a:r>
          </a:p>
          <a:p>
            <a:r>
              <a:rPr lang="en-US" dirty="0" smtClean="0"/>
              <a:t>When cultivated on a Petri dish, can grow into an organ or tissue (depending on the environment)</a:t>
            </a:r>
            <a:endParaRPr lang="en-US" dirty="0"/>
          </a:p>
        </p:txBody>
      </p:sp>
      <p:pic>
        <p:nvPicPr>
          <p:cNvPr id="4" name="Picture 2" descr="http://i.telegraph.co.uk/multimedia/archive/01390/cell_139016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267200"/>
            <a:ext cx="3397294" cy="2127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85800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This technique was developed by Anthony Atala of the Wake Forest Institute for Regenerative Medicine in Winston-Salem, North Carolina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healthy cells from the diseased bladder, and then cause them to multiply. Put them into a balloon-shaped scaffold with muscle cells on the outside, </a:t>
            </a:r>
            <a:r>
              <a:rPr lang="en-US" dirty="0" err="1" smtClean="0"/>
              <a:t>urothelial</a:t>
            </a:r>
            <a:r>
              <a:rPr lang="en-US" dirty="0" smtClean="0"/>
              <a:t> cells (which line the urinary tract) on the inside. Then incubate at body temperature.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915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Transplanted organs: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bladder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1828800" cy="247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76800" y="609600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Process takes 6-8 weeks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Transplanted organs: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trachea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0" y="4724400"/>
            <a:ext cx="2590800" cy="1993900"/>
          </a:xfrm>
          <a:solidFill>
            <a:schemeClr val="bg2">
              <a:alpha val="35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The man who received this trachea was 36. He had tried every other treatment, including chemotherapy, radiation and surgery.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In 2011 scientists created an artificial trachea that had a spongy and flexible structure</a:t>
            </a:r>
          </a:p>
          <a:p>
            <a:pPr lvl="0"/>
            <a:r>
              <a:rPr lang="en-US" dirty="0" smtClean="0"/>
              <a:t>Tracheal cancer: accounts for less than 1% of all cancers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frcblog.com/wp-content/uploads/2011/07/artificial-trach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34290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0"/>
            <a:ext cx="6477000" cy="1162050"/>
          </a:xfrm>
        </p:spPr>
        <p:txBody>
          <a:bodyPr/>
          <a:lstStyle/>
          <a:p>
            <a:r>
              <a:rPr lang="en-US" sz="5400" dirty="0" smtClean="0"/>
              <a:t>Other organs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3048000" y="9144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These organs have been created, but none have been transplanted</a:t>
            </a:r>
            <a:endParaRPr lang="en-US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4114800" cy="201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90600" y="2743200"/>
            <a:ext cx="41910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Yale University created a bioartificial lung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18050"/>
            <a:ext cx="38100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191000" y="5562600"/>
            <a:ext cx="4038600" cy="64633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Columbia University created a bioartificial jawbone</a:t>
            </a:r>
            <a:endParaRPr lang="en-US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229769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971800"/>
            <a:ext cx="4572000" cy="646331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lvl="0"/>
            <a:r>
              <a:rPr lang="en-US" dirty="0" smtClean="0"/>
              <a:t>The University of Minnesota’s Doris Taylor has created a beating rat heart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28384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0" y="3124200"/>
            <a:ext cx="4572000" cy="1200329"/>
          </a:xfrm>
          <a:prstGeom prst="rect">
            <a:avLst/>
          </a:prstGeom>
          <a:solidFill>
            <a:srgbClr val="333300"/>
          </a:solidFill>
        </p:spPr>
        <p:txBody>
          <a:bodyPr>
            <a:spAutoFit/>
          </a:bodyPr>
          <a:lstStyle/>
          <a:p>
            <a:pPr lvl="0"/>
            <a:r>
              <a:rPr lang="en-US" dirty="0" smtClean="0"/>
              <a:t>The University of Michigan’s H. David Humes has created an artificial kidney</a:t>
            </a:r>
          </a:p>
          <a:p>
            <a:pPr lvl="0"/>
            <a:r>
              <a:rPr lang="en-US" dirty="0" smtClean="0"/>
              <a:t>This has been tested on sheep, but never implanted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810000" y="5638800"/>
            <a:ext cx="4572000" cy="923330"/>
          </a:xfrm>
          <a:prstGeom prst="rect">
            <a:avLst/>
          </a:prstGeom>
          <a:solidFill>
            <a:srgbClr val="3BC5C2"/>
          </a:solidFill>
        </p:spPr>
        <p:txBody>
          <a:bodyPr>
            <a:spAutoFit/>
          </a:bodyPr>
          <a:lstStyle/>
          <a:p>
            <a:pPr lvl="0"/>
            <a:r>
              <a:rPr lang="en-US" dirty="0" smtClean="0"/>
              <a:t>Anthony </a:t>
            </a:r>
            <a:r>
              <a:rPr lang="en-US" dirty="0" err="1" smtClean="0"/>
              <a:t>Atala’s</a:t>
            </a:r>
            <a:r>
              <a:rPr lang="en-US" dirty="0" smtClean="0"/>
              <a:t> group of scientists has made 22 other organs and tissues, among them ears and livers.</a:t>
            </a:r>
            <a:endParaRPr lang="en-US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752600"/>
            <a:ext cx="6858000" cy="4572000"/>
          </a:xfrm>
        </p:spPr>
        <p:txBody>
          <a:bodyPr/>
          <a:lstStyle/>
          <a:p>
            <a:r>
              <a:rPr lang="en-US" dirty="0" smtClean="0"/>
              <a:t>Stem Cells can be found in embryonic tissue and in the body</a:t>
            </a:r>
          </a:p>
          <a:p>
            <a:pPr marL="411480" lvl="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</a:pPr>
            <a:endParaRPr lang="en-US" sz="2400" dirty="0" smtClean="0"/>
          </a:p>
          <a:p>
            <a:pPr marL="411480" lvl="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en-US" sz="2400" dirty="0" smtClean="0"/>
              <a:t>By removing an embryo’s inner mass, we can cultivate it on a Petri dish and change the environment to stimulate the growth of a certain cell </a:t>
            </a:r>
          </a:p>
          <a:p>
            <a:endParaRPr lang="en-US" dirty="0" smtClean="0"/>
          </a:p>
          <a:p>
            <a:pPr marL="411480" lvl="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</a:pPr>
            <a:r>
              <a:rPr lang="en-US" sz="2400" dirty="0" smtClean="0"/>
              <a:t>This is very controversial, because it would destroy an embryo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800"/>
            <a:ext cx="8839200" cy="914400"/>
          </a:xfrm>
        </p:spPr>
        <p:txBody>
          <a:bodyPr/>
          <a:lstStyle/>
          <a:p>
            <a:pPr lvl="0"/>
            <a:r>
              <a:rPr lang="en-US" dirty="0" smtClean="0"/>
              <a:t>Where are stem cells harvested for treatment/transplant?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4" descr="Creating ES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8193">
            <a:off x="5482640" y="2049946"/>
            <a:ext cx="3387557" cy="3165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6858000" cy="935736"/>
          </a:xfrm>
        </p:spPr>
        <p:txBody>
          <a:bodyPr/>
          <a:lstStyle/>
          <a:p>
            <a:r>
              <a:rPr lang="en-US" sz="3200" dirty="0" smtClean="0"/>
              <a:t>Where are stem cells harvested for treatment/transplant?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sz="3200" dirty="0" smtClean="0"/>
              <a:t>Stem cells also exist naturally in the human body, but are in low abundance and are difficult to grow and culture.</a:t>
            </a:r>
          </a:p>
          <a:p>
            <a:endParaRPr lang="en-US" dirty="0"/>
          </a:p>
        </p:txBody>
      </p:sp>
      <p:pic>
        <p:nvPicPr>
          <p:cNvPr id="6" name="Picture 2" descr="http://learn.genetics.utah.edu/content/tech/stemcells/quickref/somaticstem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3313789" cy="2838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</TotalTime>
  <Words>613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Stem Cells </vt:lpstr>
      <vt:lpstr>Why Stem Cells?</vt:lpstr>
      <vt:lpstr>Why Stem Cells?</vt:lpstr>
      <vt:lpstr>Transplanted organs: The bladder</vt:lpstr>
      <vt:lpstr>Transplanted organs: The trachea</vt:lpstr>
      <vt:lpstr>Other organs</vt:lpstr>
      <vt:lpstr>Slide 7</vt:lpstr>
      <vt:lpstr>Where are stem cells harvested for treatment/transplant? </vt:lpstr>
      <vt:lpstr>Where are stem cells harvested for treatment/transplant? </vt:lpstr>
      <vt:lpstr>Induced pluripotent stem cells </vt:lpstr>
      <vt:lpstr>ORGANS: From other animals</vt:lpstr>
      <vt:lpstr>Slide 12</vt:lpstr>
      <vt:lpstr>Stem cell ADVANTAGES</vt:lpstr>
      <vt:lpstr>Stem Cell DISADVANTAGES</vt:lpstr>
      <vt:lpstr>Slide 15</vt:lpstr>
      <vt:lpstr>Slide 16</vt:lpstr>
    </vt:vector>
  </TitlesOfParts>
  <Company>Cold Spring Harbor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 </dc:title>
  <dc:creator>CSH</dc:creator>
  <cp:lastModifiedBy>CSH</cp:lastModifiedBy>
  <cp:revision>17</cp:revision>
  <dcterms:created xsi:type="dcterms:W3CDTF">2012-04-19T11:33:49Z</dcterms:created>
  <dcterms:modified xsi:type="dcterms:W3CDTF">2012-05-01T18:24:50Z</dcterms:modified>
</cp:coreProperties>
</file>