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62" r:id="rId5"/>
    <p:sldId id="259" r:id="rId6"/>
    <p:sldId id="260" r:id="rId7"/>
    <p:sldId id="261" r:id="rId8"/>
    <p:sldId id="263" r:id="rId9"/>
    <p:sldId id="267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0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5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8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9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8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7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2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1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1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2AE0A-E30A-4D95-BB10-F6E67FE9BDEB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A2551-8D91-4804-B039-EF1F15724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Tener</a:t>
            </a:r>
            <a:r>
              <a:rPr lang="en-US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en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presente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…</a:t>
            </a:r>
            <a:endParaRPr lang="en-US" b="1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5000" y="1574799"/>
          <a:ext cx="10490200" cy="445770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21150"/>
                <a:gridCol w="2588666"/>
                <a:gridCol w="2690599"/>
                <a:gridCol w="2589785"/>
              </a:tblGrid>
              <a:tr h="1544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Yo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Nosotros(as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56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Tú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Vosotros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56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Él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, Ella, Ud.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Ellos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, Ellas, Uds.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40564" y="17945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tengo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0563" y="33820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40562" y="4874017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7663" y="1828468"/>
            <a:ext cx="23189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tenemos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7663" y="3382020"/>
            <a:ext cx="1709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</a:t>
            </a:r>
            <a:r>
              <a:rPr lang="en-US" sz="3600" b="1" i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en-US" sz="3600" b="1" i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lang="en-US" sz="3600" i="1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7663" y="4874017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  <a:latin typeface="+mn-lt"/>
              </a:rPr>
              <a:t>Adjetivos</a:t>
            </a:r>
            <a:r>
              <a:rPr lang="en-US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+mn-lt"/>
              </a:rPr>
              <a:t>importantes</a:t>
            </a:r>
            <a:r>
              <a:rPr lang="en-US" b="1" dirty="0" smtClean="0">
                <a:solidFill>
                  <a:schemeClr val="accent1"/>
                </a:solidFill>
                <a:latin typeface="+mn-lt"/>
              </a:rPr>
              <a:t>…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050448"/>
              </p:ext>
            </p:extLst>
          </p:nvPr>
        </p:nvGraphicFramePr>
        <p:xfrm>
          <a:off x="673099" y="1498598"/>
          <a:ext cx="10680700" cy="512064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669680"/>
                <a:gridCol w="2669680"/>
                <a:gridCol w="2670670"/>
                <a:gridCol w="2670670"/>
              </a:tblGrid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Happy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Good looking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Tall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Long (hair)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Short (height)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5"/>
                          </a:solidFill>
                          <a:effectLst/>
                        </a:rPr>
                        <a:t>Dark (hair and skin)</a:t>
                      </a:r>
                      <a:endParaRPr lang="en-US" sz="20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Brown (hair)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Nervous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Funny, comical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Blond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/>
                          </a:solidFill>
                          <a:effectLst/>
                        </a:rPr>
                        <a:t>Short (length of hair)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Serious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Thin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calm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Sad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5"/>
                          </a:solidFill>
                          <a:effectLst/>
                        </a:rPr>
                        <a:t>Lazy</a:t>
                      </a:r>
                      <a:endParaRPr lang="en-US" sz="24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26263" y="1489720"/>
            <a:ext cx="17093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alegre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26263" y="2179708"/>
            <a:ext cx="17093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lto(a)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26262" y="2764483"/>
            <a:ext cx="17093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ajo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6261" y="3295998"/>
            <a:ext cx="2026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castaño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26262" y="4001353"/>
            <a:ext cx="1925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ómico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6261" y="4517501"/>
            <a:ext cx="17093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orto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26260" y="5193695"/>
            <a:ext cx="2026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elgado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26260" y="5801262"/>
            <a:ext cx="17093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triste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99964" y="1489720"/>
            <a:ext cx="1899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uapo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99964" y="2074495"/>
            <a:ext cx="1899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largo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99964" y="2711223"/>
            <a:ext cx="2039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32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oreno</a:t>
            </a:r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875986" y="3347951"/>
            <a:ext cx="2223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nervioso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99964" y="3933161"/>
            <a:ext cx="1899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32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ubio</a:t>
            </a:r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</a:t>
            </a:r>
            <a:r>
              <a:rPr lang="en-US" sz="32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199964" y="4552460"/>
            <a:ext cx="1899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erio</a:t>
            </a:r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99964" y="5193695"/>
            <a:ext cx="2280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ranquilo</a:t>
            </a:r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99964" y="5735678"/>
            <a:ext cx="2280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2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erezoso</a:t>
            </a:r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40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Callout 6"/>
          <p:cNvSpPr/>
          <p:nvPr/>
        </p:nvSpPr>
        <p:spPr>
          <a:xfrm>
            <a:off x="4711700" y="0"/>
            <a:ext cx="5638800" cy="3581400"/>
          </a:xfrm>
          <a:prstGeom prst="cloudCallout">
            <a:avLst>
              <a:gd name="adj1" fmla="val -55968"/>
              <a:gd name="adj2" fmla="val 4973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0" y="-276416"/>
            <a:ext cx="5156200" cy="3254375"/>
          </a:xfrm>
        </p:spPr>
        <p:txBody>
          <a:bodyPr/>
          <a:lstStyle/>
          <a:p>
            <a:r>
              <a:rPr lang="es-ES_tradnl" b="1" dirty="0" smtClean="0"/>
              <a:t>¿Ser o estar? </a:t>
            </a:r>
            <a:r>
              <a:rPr lang="es-ES_tradnl" b="1" smtClean="0"/>
              <a:t>¡Esa </a:t>
            </a:r>
            <a:r>
              <a:rPr lang="es-ES_tradnl" b="1" dirty="0" smtClean="0"/>
              <a:t>es la pregunta!</a:t>
            </a:r>
            <a:endParaRPr lang="es-ES_tradnl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0" y="4419600"/>
            <a:ext cx="10236200" cy="2565400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US" dirty="0"/>
              <a:t>Remember that even though </a:t>
            </a:r>
            <a:r>
              <a:rPr lang="en-US" u="sng" dirty="0"/>
              <a:t>_________</a:t>
            </a:r>
            <a:r>
              <a:rPr lang="en-US" dirty="0"/>
              <a:t> and </a:t>
            </a:r>
            <a:r>
              <a:rPr lang="en-US" u="sng" dirty="0"/>
              <a:t>____________</a:t>
            </a:r>
            <a:r>
              <a:rPr lang="en-US" dirty="0"/>
              <a:t> both correspond to the English verb _________, their uses are very </a:t>
            </a:r>
            <a:r>
              <a:rPr lang="en-US" dirty="0" smtClean="0"/>
              <a:t>different.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1728" flipH="1">
            <a:off x="1270001" y="1077026"/>
            <a:ext cx="2844800" cy="38018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92600" y="4469659"/>
            <a:ext cx="241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accent1"/>
                </a:solidFill>
              </a:rPr>
              <a:t>ser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4519718"/>
            <a:ext cx="241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accent1"/>
                </a:solidFill>
              </a:rPr>
              <a:t>estar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4300" y="5500016"/>
            <a:ext cx="241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t</a:t>
            </a:r>
            <a:r>
              <a:rPr lang="en-US" sz="4000" b="1" dirty="0" smtClean="0">
                <a:solidFill>
                  <a:schemeClr val="accent1"/>
                </a:solidFill>
              </a:rPr>
              <a:t>o be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2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 build="p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is used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…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200000"/>
              </a:lnSpc>
            </a:pPr>
            <a:r>
              <a:rPr lang="en-US" dirty="0"/>
              <a:t>To tell who the </a:t>
            </a:r>
            <a:r>
              <a:rPr lang="en-US" u="sng" dirty="0"/>
              <a:t>______________</a:t>
            </a:r>
            <a:r>
              <a:rPr lang="en-US" dirty="0"/>
              <a:t> is or what the person is </a:t>
            </a:r>
            <a:r>
              <a:rPr lang="en-US" u="sng" dirty="0"/>
              <a:t>_______________.</a:t>
            </a:r>
            <a:endParaRPr lang="en-US" dirty="0"/>
          </a:p>
          <a:p>
            <a:pPr lvl="0">
              <a:lnSpc>
                <a:spcPct val="200000"/>
              </a:lnSpc>
            </a:pPr>
            <a:r>
              <a:rPr lang="en-US" dirty="0"/>
              <a:t>To describe </a:t>
            </a:r>
            <a:r>
              <a:rPr lang="en-US" u="sng" dirty="0"/>
              <a:t>________________,</a:t>
            </a:r>
            <a:r>
              <a:rPr lang="en-US" dirty="0"/>
              <a:t> </a:t>
            </a:r>
            <a:r>
              <a:rPr lang="en-US" u="sng" dirty="0"/>
              <a:t>____________________,</a:t>
            </a:r>
            <a:r>
              <a:rPr lang="en-US" dirty="0"/>
              <a:t>  &amp; </a:t>
            </a:r>
            <a:r>
              <a:rPr lang="en-US" u="sng" dirty="0"/>
              <a:t>___________________________________.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75464" y="19342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85129" y="2755622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9363" y="3756471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3707565"/>
            <a:ext cx="2527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0028" y="4464356"/>
            <a:ext cx="5260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characteristics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6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816138"/>
              </p:ext>
            </p:extLst>
          </p:nvPr>
        </p:nvGraphicFramePr>
        <p:xfrm>
          <a:off x="368300" y="0"/>
          <a:ext cx="11328399" cy="644275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152092"/>
                <a:gridCol w="8176307"/>
              </a:tblGrid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D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dirty="0">
                          <a:solidFill>
                            <a:schemeClr val="accent1"/>
                          </a:solidFill>
                          <a:effectLst/>
                        </a:rPr>
                        <a:t>Hoy </a:t>
                      </a:r>
                      <a:r>
                        <a:rPr lang="es-ES_tradnl" sz="3600" dirty="0">
                          <a:solidFill>
                            <a:schemeClr val="accent6"/>
                          </a:solidFill>
                          <a:effectLst/>
                        </a:rPr>
                        <a:t>es</a:t>
                      </a:r>
                      <a:r>
                        <a:rPr lang="es-ES_tradnl" sz="3600" dirty="0">
                          <a:solidFill>
                            <a:schemeClr val="accent1"/>
                          </a:solidFill>
                          <a:effectLst/>
                        </a:rPr>
                        <a:t> el diecinueve de septiembre.</a:t>
                      </a:r>
                      <a:endParaRPr lang="en-US" sz="36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O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1"/>
                          </a:solidFill>
                          <a:effectLst/>
                        </a:rPr>
                        <a:t>Mi padre </a:t>
                      </a: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es</a:t>
                      </a:r>
                      <a:r>
                        <a:rPr lang="es-ES_tradnl" sz="3600" b="1" dirty="0">
                          <a:solidFill>
                            <a:schemeClr val="accent1"/>
                          </a:solidFill>
                          <a:effectLst/>
                        </a:rPr>
                        <a:t> un médico.</a:t>
                      </a:r>
                      <a:endParaRPr lang="en-US" sz="3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2932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C 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200" b="1" dirty="0">
                          <a:solidFill>
                            <a:schemeClr val="accent1"/>
                          </a:solidFill>
                          <a:effectLst/>
                        </a:rPr>
                        <a:t>Tú </a:t>
                      </a:r>
                      <a:r>
                        <a:rPr lang="es-ES_tradnl" sz="3200" b="1" dirty="0">
                          <a:solidFill>
                            <a:schemeClr val="accent6"/>
                          </a:solidFill>
                          <a:effectLst/>
                        </a:rPr>
                        <a:t>eres</a:t>
                      </a:r>
                      <a:r>
                        <a:rPr lang="es-ES_tradnl" sz="3200" b="1" dirty="0">
                          <a:solidFill>
                            <a:schemeClr val="accent1"/>
                          </a:solidFill>
                          <a:effectLst/>
                        </a:rPr>
                        <a:t> organizado, inteligente y simpático.</a:t>
                      </a:r>
                      <a:endParaRPr lang="en-US" sz="3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T </a:t>
                      </a:r>
                      <a:endParaRPr lang="en-US" sz="36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Son</a:t>
                      </a:r>
                      <a:r>
                        <a:rPr lang="es-ES_tradnl" sz="3600" b="1" dirty="0">
                          <a:solidFill>
                            <a:schemeClr val="accent1"/>
                          </a:solidFill>
                          <a:effectLst/>
                        </a:rPr>
                        <a:t> las dos y cuarto de la tarde.</a:t>
                      </a:r>
                      <a:endParaRPr lang="en-US" sz="3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O 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1"/>
                          </a:solidFill>
                          <a:effectLst/>
                        </a:rPr>
                        <a:t>Yo </a:t>
                      </a: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soy</a:t>
                      </a:r>
                      <a:r>
                        <a:rPr lang="es-ES_tradnl" sz="3600" b="1" dirty="0">
                          <a:solidFill>
                            <a:schemeClr val="accent1"/>
                          </a:solidFill>
                          <a:effectLst/>
                        </a:rPr>
                        <a:t> de México.</a:t>
                      </a:r>
                      <a:endParaRPr lang="en-US" sz="3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R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1"/>
                          </a:solidFill>
                          <a:effectLst/>
                        </a:rPr>
                        <a:t>Ella </a:t>
                      </a: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es</a:t>
                      </a:r>
                      <a:r>
                        <a:rPr lang="es-ES_tradnl" sz="3600" b="1" dirty="0">
                          <a:solidFill>
                            <a:schemeClr val="accent1"/>
                          </a:solidFill>
                          <a:effectLst/>
                        </a:rPr>
                        <a:t> mi amiga.</a:t>
                      </a:r>
                      <a:endParaRPr lang="en-US" sz="3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78264" y="927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264" y="1134120"/>
            <a:ext cx="2280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ccupation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9364" y="2264420"/>
            <a:ext cx="2471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haracteristics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9364" y="34074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264" y="4461520"/>
            <a:ext cx="2280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rigin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8296" y="5515620"/>
            <a:ext cx="2204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elationship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5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el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presente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…</a:t>
            </a:r>
            <a:endParaRPr lang="en-US" b="1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48849"/>
              </p:ext>
            </p:extLst>
          </p:nvPr>
        </p:nvGraphicFramePr>
        <p:xfrm>
          <a:off x="635000" y="1574799"/>
          <a:ext cx="10490200" cy="445770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21150"/>
                <a:gridCol w="2588666"/>
                <a:gridCol w="2690599"/>
                <a:gridCol w="2589785"/>
              </a:tblGrid>
              <a:tr h="1544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Yo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Nosotros(as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56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Tú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Vosotros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56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Él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, Ella, Ud.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Ellos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, Ellas, Uds.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40564" y="17945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soy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0563" y="33820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40562" y="47282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7663" y="1828468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7663" y="33820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sois</a:t>
            </a:r>
            <a:endParaRPr lang="en-US" sz="3600" i="1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7663" y="47282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3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Estar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is used…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lvl="0">
              <a:lnSpc>
                <a:spcPct val="250000"/>
              </a:lnSpc>
            </a:pPr>
            <a:r>
              <a:rPr lang="en-US" b="1" dirty="0"/>
              <a:t>To tell where the person  </a:t>
            </a:r>
            <a:r>
              <a:rPr lang="en-US" b="1" u="sng" dirty="0"/>
              <a:t>________</a:t>
            </a:r>
            <a:r>
              <a:rPr lang="en-US" b="1" dirty="0"/>
              <a:t> or how the person  </a:t>
            </a:r>
            <a:r>
              <a:rPr lang="en-US" b="1" u="sng" dirty="0"/>
              <a:t>_______________.</a:t>
            </a:r>
            <a:endParaRPr lang="en-US" b="1" dirty="0"/>
          </a:p>
          <a:p>
            <a:pPr lvl="0">
              <a:lnSpc>
                <a:spcPct val="250000"/>
              </a:lnSpc>
            </a:pPr>
            <a:r>
              <a:rPr lang="en-US" b="1" dirty="0"/>
              <a:t>To describe </a:t>
            </a:r>
            <a:r>
              <a:rPr lang="en-US" b="1" u="sng" dirty="0"/>
              <a:t>________________ </a:t>
            </a:r>
            <a:r>
              <a:rPr lang="en-US" b="1" dirty="0"/>
              <a:t> and </a:t>
            </a:r>
            <a:r>
              <a:rPr lang="en-US" b="1" u="sng" dirty="0"/>
              <a:t>________________________________________________.</a:t>
            </a:r>
            <a:r>
              <a:rPr lang="en-US" b="1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41332" y="19215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4232" y="3016251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74432" y="4242664"/>
            <a:ext cx="216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location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59932" y="5181382"/>
            <a:ext cx="809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feelings that may change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91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667934"/>
              </p:ext>
            </p:extLst>
          </p:nvPr>
        </p:nvGraphicFramePr>
        <p:xfrm>
          <a:off x="368300" y="433963"/>
          <a:ext cx="11328399" cy="540007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152092"/>
                <a:gridCol w="8176307"/>
              </a:tblGrid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2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papeles </a:t>
                      </a:r>
                      <a:r>
                        <a:rPr lang="es-ES_tradnl" sz="3200" b="1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están</a:t>
                      </a:r>
                      <a:r>
                        <a:rPr lang="es-ES_tradnl" sz="32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encima del pupitre.</a:t>
                      </a:r>
                      <a:endParaRPr lang="en-US" sz="3200" b="1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2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estudiantes </a:t>
                      </a:r>
                      <a:r>
                        <a:rPr lang="es-ES_tradnl" sz="3200" b="1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están</a:t>
                      </a:r>
                      <a:r>
                        <a:rPr lang="es-ES_tradnl" sz="32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la clase de español. </a:t>
                      </a:r>
                      <a:endParaRPr lang="en-US" sz="3200" b="1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2932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A 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200" b="1" dirty="0" smtClean="0">
                          <a:solidFill>
                            <a:schemeClr val="accent1"/>
                          </a:solidFill>
                          <a:effectLst/>
                        </a:rPr>
                        <a:t>Yo </a:t>
                      </a:r>
                      <a:r>
                        <a:rPr lang="es-ES_tradnl" sz="3200" b="1" dirty="0" smtClean="0">
                          <a:solidFill>
                            <a:schemeClr val="accent6"/>
                          </a:solidFill>
                          <a:effectLst/>
                        </a:rPr>
                        <a:t>estoy</a:t>
                      </a:r>
                      <a:r>
                        <a:rPr lang="es-ES_tradnl" sz="3200" b="1" dirty="0" smtClean="0">
                          <a:solidFill>
                            <a:schemeClr val="accent1"/>
                          </a:solidFill>
                          <a:effectLst/>
                        </a:rPr>
                        <a:t> hablando.</a:t>
                      </a:r>
                      <a:endParaRPr lang="en-US" sz="3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C 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 smtClean="0">
                          <a:solidFill>
                            <a:schemeClr val="accent1"/>
                          </a:solidFill>
                          <a:effectLst/>
                        </a:rPr>
                        <a:t>Olivia </a:t>
                      </a:r>
                      <a:r>
                        <a:rPr lang="es-ES_tradnl" sz="3600" b="1" dirty="0" smtClean="0">
                          <a:solidFill>
                            <a:schemeClr val="accent6"/>
                          </a:solidFill>
                          <a:effectLst/>
                        </a:rPr>
                        <a:t>está</a:t>
                      </a:r>
                      <a:r>
                        <a:rPr lang="es-ES_tradnl" sz="3600" b="1" dirty="0" smtClean="0">
                          <a:solidFill>
                            <a:schemeClr val="accent1"/>
                          </a:solidFill>
                          <a:effectLst/>
                        </a:rPr>
                        <a:t> enferma.</a:t>
                      </a:r>
                      <a:endParaRPr lang="en-US" sz="3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6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</a:rPr>
                        <a:t>E </a:t>
                      </a:r>
                      <a:endParaRPr lang="en-US" sz="36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 smtClean="0">
                          <a:solidFill>
                            <a:schemeClr val="accent1"/>
                          </a:solidFill>
                          <a:effectLst/>
                        </a:rPr>
                        <a:t>Tú</a:t>
                      </a:r>
                      <a:r>
                        <a:rPr lang="es-ES_tradnl" sz="3600" b="1" baseline="0" dirty="0" smtClean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r>
                        <a:rPr lang="es-ES_tradnl" sz="3600" b="1" baseline="0" dirty="0" smtClean="0">
                          <a:solidFill>
                            <a:schemeClr val="accent6"/>
                          </a:solidFill>
                          <a:effectLst/>
                        </a:rPr>
                        <a:t>estás</a:t>
                      </a:r>
                      <a:r>
                        <a:rPr lang="es-ES_tradnl" sz="3600" b="1" baseline="0" dirty="0" smtClean="0">
                          <a:solidFill>
                            <a:schemeClr val="accent1"/>
                          </a:solidFill>
                          <a:effectLst/>
                        </a:rPr>
                        <a:t> nervioso.</a:t>
                      </a:r>
                      <a:endParaRPr lang="en-US" sz="3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89362" y="522566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osition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9362" y="1574652"/>
            <a:ext cx="2280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ocation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9362" y="2649240"/>
            <a:ext cx="2471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ction</a:t>
            </a:r>
            <a:endParaRPr lang="en-US" sz="28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9363" y="3877320"/>
            <a:ext cx="22808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ondition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9362" y="4874568"/>
            <a:ext cx="2280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motion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0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Estar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el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presente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…</a:t>
            </a:r>
            <a:endParaRPr lang="en-US" b="1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5000" y="1574799"/>
          <a:ext cx="10490200" cy="445770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21150"/>
                <a:gridCol w="2588666"/>
                <a:gridCol w="2690599"/>
                <a:gridCol w="2589785"/>
              </a:tblGrid>
              <a:tr h="1544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Yo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Nosotros(as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56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Tú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Vosotros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56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Él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, Ella, Ud.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28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 smtClean="0">
                          <a:solidFill>
                            <a:schemeClr val="accent1"/>
                          </a:solidFill>
                          <a:effectLst/>
                        </a:rPr>
                        <a:t>Ellos</a:t>
                      </a:r>
                      <a:r>
                        <a:rPr lang="es-ES_tradnl" sz="2800" b="1" dirty="0">
                          <a:solidFill>
                            <a:schemeClr val="accent1"/>
                          </a:solidFill>
                          <a:effectLst/>
                        </a:rPr>
                        <a:t>, Ellas, Uds.</a:t>
                      </a:r>
                      <a:endParaRPr lang="en-US" sz="24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40564" y="17945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estoy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0563" y="33820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40562" y="4874017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7663" y="1828468"/>
            <a:ext cx="23189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estamos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7663" y="3382020"/>
            <a:ext cx="1709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estáis</a:t>
            </a:r>
            <a:endParaRPr lang="en-US" sz="3600" i="1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7663" y="4874017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están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45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Tener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is used…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lvl="0">
              <a:lnSpc>
                <a:spcPct val="250000"/>
              </a:lnSpc>
            </a:pPr>
            <a:r>
              <a:rPr lang="en-US" b="1" dirty="0"/>
              <a:t>To </a:t>
            </a:r>
            <a:r>
              <a:rPr lang="en-US" b="1" dirty="0" smtClean="0"/>
              <a:t>describe the person’s</a:t>
            </a:r>
            <a:r>
              <a:rPr lang="en-US" b="1" u="sng" dirty="0" smtClean="0"/>
              <a:t>________</a:t>
            </a:r>
            <a:r>
              <a:rPr lang="en-US" b="1" dirty="0" smtClean="0"/>
              <a:t> </a:t>
            </a:r>
            <a:r>
              <a:rPr lang="en-US" b="1" dirty="0"/>
              <a:t>or </a:t>
            </a:r>
            <a:r>
              <a:rPr lang="en-US" b="1" u="sng" dirty="0" smtClean="0"/>
              <a:t>_______________.</a:t>
            </a:r>
            <a:endParaRPr lang="en-US" b="1" dirty="0"/>
          </a:p>
          <a:p>
            <a:pPr lvl="0">
              <a:lnSpc>
                <a:spcPct val="250000"/>
              </a:lnSpc>
            </a:pPr>
            <a:r>
              <a:rPr lang="en-US" b="1" dirty="0"/>
              <a:t>To describe </a:t>
            </a:r>
            <a:r>
              <a:rPr lang="en-US" b="1" u="sng" dirty="0" smtClean="0"/>
              <a:t>________________________________________________.</a:t>
            </a:r>
            <a:r>
              <a:rPr lang="en-US" b="1" dirty="0" smtClean="0"/>
              <a:t> 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41332" y="19215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hair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71732" y="1921520"/>
            <a:ext cx="17093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eyes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31332" y="4139982"/>
            <a:ext cx="809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4000" b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someone </a:t>
            </a:r>
            <a:r>
              <a:rPr lang="en-US" sz="4000" b="1" i="1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has.</a:t>
            </a:r>
            <a:endParaRPr lang="en-US" sz="3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3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353</Words>
  <Application>Microsoft Office PowerPoint</Application>
  <PresentationFormat>Widescreen</PresentationFormat>
  <Paragraphs>183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¿Ser o estar? ¡Esa es la pregunta!</vt:lpstr>
      <vt:lpstr>Ser is used…</vt:lpstr>
      <vt:lpstr>PowerPoint Presentation</vt:lpstr>
      <vt:lpstr>Ser en el presente…</vt:lpstr>
      <vt:lpstr>Estar is used…</vt:lpstr>
      <vt:lpstr>PowerPoint Presentation</vt:lpstr>
      <vt:lpstr>Estar en el presente…</vt:lpstr>
      <vt:lpstr>Tener is used…</vt:lpstr>
      <vt:lpstr>Tener en el presente…</vt:lpstr>
      <vt:lpstr>Adjetivos importantes…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¿Ser o estar? Esa es la pregunta!</dc:title>
  <dc:creator>Sihksnel, Tricia</dc:creator>
  <cp:lastModifiedBy>Sihksnel, Tricia</cp:lastModifiedBy>
  <cp:revision>9</cp:revision>
  <dcterms:created xsi:type="dcterms:W3CDTF">2014-09-17T19:30:59Z</dcterms:created>
  <dcterms:modified xsi:type="dcterms:W3CDTF">2014-09-26T20:35:31Z</dcterms:modified>
</cp:coreProperties>
</file>