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96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5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5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8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7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0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8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3261D-2DF7-4B67-96F4-2A4AF91D4A10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778F7-B6FB-4856-9074-05B90B86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3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445581"/>
            <a:ext cx="5880100" cy="594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7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27051" y="2062716"/>
            <a:ext cx="9346019" cy="27006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353800" cy="6176963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dirty="0" smtClean="0">
                <a:solidFill>
                  <a:schemeClr val="accent1"/>
                </a:solidFill>
              </a:rPr>
              <a:t>In Spanish, the future is a ______________________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dirty="0" smtClean="0">
                <a:solidFill>
                  <a:schemeClr val="accent1"/>
                </a:solidFill>
              </a:rPr>
              <a:t>consisting of ____________________.</a:t>
            </a:r>
          </a:p>
          <a:p>
            <a:pPr marL="0" indent="0" algn="ctr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It is formed as follows: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_____________________ + _____________________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53964" y="154196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 tense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9945" y="1108456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word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95108" y="317117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stem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53964" y="3171171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uture ending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640" y="110294"/>
            <a:ext cx="2035278" cy="195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31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26" y="265814"/>
            <a:ext cx="11247474" cy="5911149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2000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All verbs have 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___________________________________________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2000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For most verbs, 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__________________________________________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2000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Verbs that have accent marks in the infinitive ____________________________________________.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200000"/>
              </a:lnSpc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Ej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oír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_______________	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reír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__________________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2000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future tense is generally used to describe events that 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_________________________________________________________________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97125" y="393404"/>
            <a:ext cx="5787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same set of future endings.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1295" y="1215656"/>
            <a:ext cx="6297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future stem is in the infinitive.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226" y="2856320"/>
            <a:ext cx="6297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lose this accent mark in the future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5621" y="3621555"/>
            <a:ext cx="2869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oiré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59868" y="3610955"/>
            <a:ext cx="2869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reiré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1602" y="5124599"/>
            <a:ext cx="8703635" cy="60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(or will not) happen some time in the future.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6168" y="1451200"/>
            <a:ext cx="2735114" cy="354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7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561370"/>
              </p:ext>
            </p:extLst>
          </p:nvPr>
        </p:nvGraphicFramePr>
        <p:xfrm>
          <a:off x="170121" y="244550"/>
          <a:ext cx="11706447" cy="625194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949058"/>
                <a:gridCol w="2230796"/>
                <a:gridCol w="1980972"/>
                <a:gridCol w="2080021"/>
                <a:gridCol w="1841070"/>
                <a:gridCol w="1624530"/>
              </a:tblGrid>
              <a:tr h="855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reciclar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resolver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reducir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endings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875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yo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66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tú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875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él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ella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Ud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875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nosotros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nosotras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875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ellos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ellas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Uds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53340" y="129984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recicl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aré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3340" y="2345377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reciclarás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3340" y="339091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reciclará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0689" y="453214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reciclaremos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59067" y="5577675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reciclarán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25926" y="1285681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resolveré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25926" y="2331216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resolverás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25926" y="339091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resolverá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79907" y="4618481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resolveremos</a:t>
            </a:r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67944" y="5565133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resolverán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49657" y="1261778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reduciré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49657" y="2352369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reducirás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49657" y="3348605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reducirá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54726" y="456291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reduciremos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1303" y="5550879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reducirán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08030" y="125123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iré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69630" y="2356889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irás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69630" y="3390912"/>
            <a:ext cx="177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irá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00975" y="4532139"/>
            <a:ext cx="177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iremos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69630" y="5491466"/>
            <a:ext cx="177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irán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45974" y="1216914"/>
            <a:ext cx="11304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</a:t>
            </a:r>
            <a:endParaRPr lang="en-US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39057" y="2253043"/>
            <a:ext cx="11304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ás</a:t>
            </a:r>
            <a:endParaRPr lang="en-US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836830" y="3256271"/>
            <a:ext cx="11304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</a:t>
            </a:r>
            <a:endParaRPr lang="en-US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477319" y="4501360"/>
            <a:ext cx="1281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emos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39057" y="5366213"/>
            <a:ext cx="11304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án</a:t>
            </a:r>
            <a:endParaRPr lang="en-US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030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Irregular Stems:</a:t>
            </a: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478796"/>
              </p:ext>
            </p:extLst>
          </p:nvPr>
        </p:nvGraphicFramePr>
        <p:xfrm>
          <a:off x="287078" y="1541721"/>
          <a:ext cx="11430000" cy="4880347"/>
        </p:xfrm>
        <a:graphic>
          <a:graphicData uri="http://schemas.openxmlformats.org/drawingml/2006/table">
            <a:tbl>
              <a:tblPr firstRow="1" firstCol="1" bandRow="1">
                <a:tableStyleId>{327F97BB-C833-4FB7-BDE5-3F7075034690}</a:tableStyleId>
              </a:tblPr>
              <a:tblGrid>
                <a:gridCol w="2857500"/>
                <a:gridCol w="2857500"/>
                <a:gridCol w="2857500"/>
                <a:gridCol w="2857500"/>
              </a:tblGrid>
              <a:tr h="9902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poder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decir</a:t>
                      </a:r>
                      <a:endParaRPr lang="en-US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902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poner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hacer</a:t>
                      </a:r>
                      <a:endParaRPr lang="en-US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547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salir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querer</a:t>
                      </a:r>
                      <a:endParaRPr lang="en-US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547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tener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haber</a:t>
                      </a:r>
                      <a:r>
                        <a:rPr lang="en-US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(hay)</a:t>
                      </a:r>
                      <a:endParaRPr lang="en-US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902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venir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saber</a:t>
                      </a:r>
                      <a:endParaRPr lang="en-US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89499" y="1690688"/>
            <a:ext cx="1871330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89499" y="2662307"/>
            <a:ext cx="1871330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pondr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89499" y="3527088"/>
            <a:ext cx="1871330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saldr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89499" y="4519460"/>
            <a:ext cx="1871330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89499" y="5405506"/>
            <a:ext cx="1871330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vendr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82470" y="1555666"/>
            <a:ext cx="1871330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82470" y="2585691"/>
            <a:ext cx="1871330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82470" y="3603596"/>
            <a:ext cx="1871330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querr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82470" y="4519459"/>
            <a:ext cx="1871330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habr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482470" y="5405505"/>
            <a:ext cx="1871330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sabr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67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160</Words>
  <Application>Microsoft Office PowerPoint</Application>
  <PresentationFormat>Widescreen</PresentationFormat>
  <Paragraphs>114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Irregular Stems: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Sihksnel, Tricia</dc:creator>
  <cp:lastModifiedBy>Sihksnel, Tricia</cp:lastModifiedBy>
  <cp:revision>2</cp:revision>
  <dcterms:created xsi:type="dcterms:W3CDTF">2015-04-10T19:05:38Z</dcterms:created>
  <dcterms:modified xsi:type="dcterms:W3CDTF">2015-04-21T16:37:58Z</dcterms:modified>
</cp:coreProperties>
</file>