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0CA3-237A-4815-9574-8250ECD13C12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350B-E0CD-47CF-8000-5067D465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1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0CA3-237A-4815-9574-8250ECD13C12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350B-E0CD-47CF-8000-5067D465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3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0CA3-237A-4815-9574-8250ECD13C12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350B-E0CD-47CF-8000-5067D465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3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0CA3-237A-4815-9574-8250ECD13C12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350B-E0CD-47CF-8000-5067D465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9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0CA3-237A-4815-9574-8250ECD13C12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350B-E0CD-47CF-8000-5067D465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79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0CA3-237A-4815-9574-8250ECD13C12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350B-E0CD-47CF-8000-5067D465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2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0CA3-237A-4815-9574-8250ECD13C12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350B-E0CD-47CF-8000-5067D465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5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0CA3-237A-4815-9574-8250ECD13C12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350B-E0CD-47CF-8000-5067D465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5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0CA3-237A-4815-9574-8250ECD13C12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350B-E0CD-47CF-8000-5067D465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3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0CA3-237A-4815-9574-8250ECD13C12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350B-E0CD-47CF-8000-5067D465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5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0CA3-237A-4815-9574-8250ECD13C12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350B-E0CD-47CF-8000-5067D465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9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70CA3-237A-4815-9574-8250ECD13C12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9350B-E0CD-47CF-8000-5067D465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7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399" y="1036320"/>
            <a:ext cx="8839200" cy="2026920"/>
          </a:xfrm>
          <a:solidFill>
            <a:schemeClr val="bg1"/>
          </a:solidFill>
        </p:spPr>
        <p:txBody>
          <a:bodyPr/>
          <a:lstStyle/>
          <a:p>
            <a:r>
              <a:rPr lang="es-ES_tradn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Los modismos con tener:</a:t>
            </a:r>
            <a:br>
              <a:rPr lang="es-ES_tradn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ES_tradn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 repaso breve</a:t>
            </a:r>
            <a:endParaRPr lang="es-ES_tradnl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739" y="3021600"/>
            <a:ext cx="4160520" cy="38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0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5181" y="414670"/>
            <a:ext cx="11936819" cy="6209414"/>
          </a:xfrm>
          <a:solidFill>
            <a:srgbClr val="FF9933"/>
          </a:solidFill>
        </p:spPr>
        <p:txBody>
          <a:bodyPr>
            <a:normAutofit/>
          </a:bodyPr>
          <a:lstStyle/>
          <a:p>
            <a:pPr marL="0" lvl="0" indent="0">
              <a:lnSpc>
                <a:spcPct val="250000"/>
              </a:lnSpc>
              <a:buNone/>
            </a:pPr>
            <a:r>
              <a:rPr lang="es-ES" b="1" dirty="0" smtClean="0">
                <a:solidFill>
                  <a:schemeClr val="bg1"/>
                </a:solidFill>
              </a:rPr>
              <a:t>10. Ms. Sihksnel has </a:t>
            </a:r>
            <a:r>
              <a:rPr lang="es-ES" b="1" dirty="0" err="1" smtClean="0">
                <a:solidFill>
                  <a:schemeClr val="bg1"/>
                </a:solidFill>
              </a:rPr>
              <a:t>patience</a:t>
            </a:r>
            <a:r>
              <a:rPr lang="es-ES" b="1" dirty="0" smtClean="0">
                <a:solidFill>
                  <a:schemeClr val="bg1"/>
                </a:solidFill>
              </a:rPr>
              <a:t>. </a:t>
            </a:r>
            <a:endParaRPr lang="es-ES" b="1" dirty="0" smtClean="0">
              <a:solidFill>
                <a:schemeClr val="bg1"/>
              </a:solidFill>
            </a:endParaRPr>
          </a:p>
          <a:p>
            <a:pPr marL="0" lvl="0" indent="0">
              <a:lnSpc>
                <a:spcPct val="250000"/>
              </a:lnSpc>
              <a:buNone/>
            </a:pPr>
            <a:endParaRPr lang="es-ES" sz="18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1627" y="1552353"/>
            <a:ext cx="11047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Srta. Sihksnel tiene paciencia. </a:t>
            </a:r>
            <a:endParaRPr lang="es-ES_tradnl" sz="3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063" y="2101148"/>
            <a:ext cx="3501948" cy="3687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60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2772"/>
            <a:ext cx="10932042" cy="6092456"/>
          </a:xfrm>
          <a:solidFill>
            <a:srgbClr val="FF9933"/>
          </a:solidFill>
        </p:spPr>
        <p:txBody>
          <a:bodyPr>
            <a:normAutofit/>
          </a:bodyPr>
          <a:lstStyle/>
          <a:p>
            <a:pPr lvl="0"/>
            <a:endParaRPr lang="en-US" sz="3600" dirty="0" smtClean="0">
              <a:solidFill>
                <a:schemeClr val="bg1"/>
              </a:solidFill>
            </a:endParaRPr>
          </a:p>
          <a:p>
            <a:pPr lvl="0"/>
            <a:r>
              <a:rPr lang="en-US" sz="3600" dirty="0" err="1" smtClean="0">
                <a:solidFill>
                  <a:schemeClr val="bg1"/>
                </a:solidFill>
              </a:rPr>
              <a:t>Tener</a:t>
            </a:r>
            <a:r>
              <a:rPr lang="en-US" sz="3600" dirty="0" smtClean="0">
                <a:solidFill>
                  <a:schemeClr val="bg1"/>
                </a:solidFill>
              </a:rPr>
              <a:t> means_________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  <a:p>
            <a:pPr lvl="0"/>
            <a:r>
              <a:rPr lang="en-US" sz="3600" dirty="0" smtClean="0">
                <a:solidFill>
                  <a:schemeClr val="bg1"/>
                </a:solidFill>
              </a:rPr>
              <a:t>When </a:t>
            </a:r>
            <a:r>
              <a:rPr lang="en-US" sz="3600" dirty="0">
                <a:solidFill>
                  <a:schemeClr val="bg1"/>
                </a:solidFill>
              </a:rPr>
              <a:t>used in context with other </a:t>
            </a:r>
            <a:r>
              <a:rPr lang="en-US" sz="3600" dirty="0" smtClean="0">
                <a:solidFill>
                  <a:schemeClr val="bg1"/>
                </a:solidFill>
              </a:rPr>
              <a:t>___________, </a:t>
            </a:r>
            <a:r>
              <a:rPr lang="en-US" sz="3600" dirty="0">
                <a:solidFill>
                  <a:schemeClr val="bg1"/>
                </a:solidFill>
              </a:rPr>
              <a:t>the meaning of “</a:t>
            </a:r>
            <a:r>
              <a:rPr lang="en-US" sz="3600" dirty="0" err="1">
                <a:solidFill>
                  <a:schemeClr val="bg1"/>
                </a:solidFill>
              </a:rPr>
              <a:t>tener</a:t>
            </a:r>
            <a:r>
              <a:rPr lang="en-US" sz="3600" dirty="0">
                <a:solidFill>
                  <a:schemeClr val="bg1"/>
                </a:solidFill>
              </a:rPr>
              <a:t>” </a:t>
            </a:r>
            <a:r>
              <a:rPr lang="en-US" sz="3600" dirty="0" smtClean="0">
                <a:solidFill>
                  <a:schemeClr val="bg1"/>
                </a:solidFill>
              </a:rPr>
              <a:t>_____________.</a:t>
            </a:r>
            <a:endParaRPr lang="en-US" sz="3600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endParaRPr lang="en-US" sz="3600" dirty="0" smtClean="0">
              <a:solidFill>
                <a:schemeClr val="bg1"/>
              </a:solidFill>
            </a:endParaRPr>
          </a:p>
          <a:p>
            <a:pPr marL="0" lvl="0" indent="0">
              <a:buNone/>
            </a:pPr>
            <a:endParaRPr lang="en-US" sz="3600" dirty="0">
              <a:solidFill>
                <a:schemeClr val="bg1"/>
              </a:solidFill>
            </a:endParaRPr>
          </a:p>
          <a:p>
            <a:pPr lvl="0"/>
            <a:r>
              <a:rPr lang="en-US" sz="3600" dirty="0" smtClean="0">
                <a:solidFill>
                  <a:schemeClr val="bg1"/>
                </a:solidFill>
              </a:rPr>
              <a:t>These are called _____________________.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87422" y="930348"/>
            <a:ext cx="1956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have.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64548" y="2721114"/>
            <a:ext cx="23710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93487" y="3151103"/>
            <a:ext cx="23710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80366" y="5047242"/>
            <a:ext cx="49317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idiomatic expressions.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900530" y="648586"/>
            <a:ext cx="4741606" cy="282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14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15903" y="152474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Tener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en el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presente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117871"/>
              </p:ext>
            </p:extLst>
          </p:nvPr>
        </p:nvGraphicFramePr>
        <p:xfrm>
          <a:off x="542263" y="1190848"/>
          <a:ext cx="7572784" cy="5486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9083"/>
                <a:gridCol w="1801016"/>
                <a:gridCol w="2081669"/>
                <a:gridCol w="1801016"/>
              </a:tblGrid>
              <a:tr h="18293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Yo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nosotros(as</a:t>
                      </a: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n-US" dirty="0"/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  <a:tr h="17262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tú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Vosotros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s-ES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 err="1" smtClean="0">
                          <a:solidFill>
                            <a:schemeClr val="bg1"/>
                          </a:solidFill>
                        </a:rPr>
                        <a:t>tenéis</a:t>
                      </a:r>
                      <a:endParaRPr lang="en-US" sz="24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  <a:tr h="19307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Él</a:t>
                      </a: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, ella, Ud.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Ustedes</a:t>
                      </a: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, ellos, ellas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n-US" dirty="0"/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24223" y="1775749"/>
            <a:ext cx="1775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tengo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4223" y="3693154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tienes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4223" y="5376642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46875" y="5253900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tienen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61814" y="1837304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tenemos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50103" y="1150850"/>
            <a:ext cx="3521336" cy="267765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Unos </a:t>
            </a:r>
            <a:r>
              <a:rPr lang="es-ES_tradnl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ejemplos en </a:t>
            </a:r>
            <a:r>
              <a:rPr lang="es-ES_tradnl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inglés:</a:t>
            </a:r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713694" y="1837304"/>
            <a:ext cx="31577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have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has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have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203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15903" y="152474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Tener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en el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imperfecto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602936"/>
              </p:ext>
            </p:extLst>
          </p:nvPr>
        </p:nvGraphicFramePr>
        <p:xfrm>
          <a:off x="542263" y="1190848"/>
          <a:ext cx="7572784" cy="5486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9083"/>
                <a:gridCol w="1801016"/>
                <a:gridCol w="2081669"/>
                <a:gridCol w="1801016"/>
              </a:tblGrid>
              <a:tr h="18293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Yo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nosotros(as</a:t>
                      </a: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n-US" dirty="0"/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  <a:tr h="17262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tú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vosotros</a:t>
                      </a: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 </a:t>
                      </a:r>
                      <a:endParaRPr lang="es-E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i="1" dirty="0" smtClean="0">
                          <a:solidFill>
                            <a:schemeClr val="bg1"/>
                          </a:solidFill>
                        </a:rPr>
                        <a:t>teníais </a:t>
                      </a:r>
                      <a:endParaRPr lang="en-US" sz="2400" b="1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  <a:tr h="19307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Él</a:t>
                      </a: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, ella, Ud.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Ustedes</a:t>
                      </a: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, ellos, ellas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n-US" dirty="0"/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24223" y="1775749"/>
            <a:ext cx="1775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tenía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4223" y="3693154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tenías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4223" y="5376642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tenía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46875" y="5253900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tenían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61814" y="1837304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teníamos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50103" y="1150850"/>
            <a:ext cx="3521336" cy="267765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Unos </a:t>
            </a:r>
            <a:r>
              <a:rPr lang="es-ES_tradnl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ejemplos en </a:t>
            </a:r>
            <a:r>
              <a:rPr lang="es-ES_tradnl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inglés:</a:t>
            </a:r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713694" y="1837304"/>
            <a:ext cx="315774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used to have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had (many times)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(age)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121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15903" y="152474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Tener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en el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futuro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297031"/>
              </p:ext>
            </p:extLst>
          </p:nvPr>
        </p:nvGraphicFramePr>
        <p:xfrm>
          <a:off x="542263" y="1190848"/>
          <a:ext cx="7572784" cy="5486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9083"/>
                <a:gridCol w="1801016"/>
                <a:gridCol w="2081669"/>
                <a:gridCol w="1801016"/>
              </a:tblGrid>
              <a:tr h="18293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Yo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nosotros(as</a:t>
                      </a: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n-US" dirty="0"/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  <a:tr h="17262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tú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vosotros</a:t>
                      </a: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s-ES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 err="1" smtClean="0">
                          <a:solidFill>
                            <a:schemeClr val="bg1"/>
                          </a:solidFill>
                        </a:rPr>
                        <a:t>tendréis</a:t>
                      </a:r>
                      <a:endParaRPr lang="en-US" sz="24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  <a:tr h="19307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Él</a:t>
                      </a: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, ella, Ud.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Ustedes</a:t>
                      </a: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, ellos, ellas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n-US" dirty="0"/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24223" y="1775749"/>
            <a:ext cx="1775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tendré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4223" y="3693154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tendrás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4223" y="5376642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tendrá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46875" y="5253900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tendrá</a:t>
            </a:r>
            <a:r>
              <a:rPr 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en-US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61814" y="1837304"/>
            <a:ext cx="1775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tendremos</a:t>
            </a: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50103" y="1150850"/>
            <a:ext cx="3521336" cy="267765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Unos </a:t>
            </a:r>
            <a:r>
              <a:rPr lang="es-ES_tradnl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ejemplos en </a:t>
            </a:r>
            <a:r>
              <a:rPr lang="es-ES_tradnl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inglés:</a:t>
            </a:r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713694" y="1837304"/>
            <a:ext cx="31577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have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will have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will have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*Expresses certainty that something is going to occur in the future.</a:t>
            </a:r>
            <a:endParaRPr lang="en-US" sz="3200" b="1" i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429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15903" y="152474"/>
            <a:ext cx="10515600" cy="1325563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Tener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en el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condicional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801457"/>
              </p:ext>
            </p:extLst>
          </p:nvPr>
        </p:nvGraphicFramePr>
        <p:xfrm>
          <a:off x="542263" y="1190848"/>
          <a:ext cx="7572784" cy="5486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9083"/>
                <a:gridCol w="1801016"/>
                <a:gridCol w="2081669"/>
                <a:gridCol w="1801016"/>
              </a:tblGrid>
              <a:tr h="18293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Yo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nosotros(as</a:t>
                      </a: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n-US" dirty="0"/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  <a:tr h="17262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tú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vosotros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s-ES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i="1" dirty="0" smtClean="0">
                          <a:solidFill>
                            <a:schemeClr val="bg1"/>
                          </a:solidFill>
                        </a:rPr>
                        <a:t>tendríais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  <a:tr h="19307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Él</a:t>
                      </a: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, ella, Ud.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Ustedes</a:t>
                      </a:r>
                      <a:r>
                        <a:rPr lang="es-ES" sz="2400" b="1" dirty="0">
                          <a:solidFill>
                            <a:schemeClr val="bg1"/>
                          </a:solidFill>
                        </a:rPr>
                        <a:t>, ellos, ellas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dirty="0"/>
                        <a:t> </a:t>
                      </a:r>
                      <a:endParaRPr lang="en-US" dirty="0"/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24223" y="1775749"/>
            <a:ext cx="1775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tendría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4223" y="3693154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tendrías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4223" y="5376642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tendría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46875" y="5253900"/>
            <a:ext cx="198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tendrían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61814" y="1837304"/>
            <a:ext cx="1775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tendríamos</a:t>
            </a: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50103" y="1150850"/>
            <a:ext cx="3521336" cy="267765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Unos </a:t>
            </a:r>
            <a:r>
              <a:rPr lang="es-ES_tradnl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ejemplos en </a:t>
            </a:r>
            <a:r>
              <a:rPr lang="es-ES_tradnl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inglés:</a:t>
            </a:r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713694" y="1837304"/>
            <a:ext cx="31577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would have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would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would</a:t>
            </a:r>
          </a:p>
          <a:p>
            <a:endParaRPr lang="en-US" sz="3200" b="1" i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*Expresses probability that something would happen.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285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81" y="414670"/>
            <a:ext cx="11936819" cy="6209414"/>
          </a:xfrm>
          <a:solidFill>
            <a:srgbClr val="FF9933"/>
          </a:solidFill>
        </p:spPr>
        <p:txBody>
          <a:bodyPr>
            <a:normAutofit/>
          </a:bodyPr>
          <a:lstStyle/>
          <a:p>
            <a:pPr marL="0" lvl="0" indent="0">
              <a:lnSpc>
                <a:spcPct val="250000"/>
              </a:lnSpc>
              <a:buNone/>
            </a:pPr>
            <a:r>
              <a:rPr lang="es-ES" b="1" dirty="0" smtClean="0">
                <a:solidFill>
                  <a:schemeClr val="bg1"/>
                </a:solidFill>
              </a:rPr>
              <a:t>1. </a:t>
            </a:r>
            <a:r>
              <a:rPr lang="es-ES" b="1" dirty="0" err="1" smtClean="0">
                <a:solidFill>
                  <a:schemeClr val="bg1"/>
                </a:solidFill>
              </a:rPr>
              <a:t>Gav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is</a:t>
            </a:r>
            <a:r>
              <a:rPr lang="es-ES" b="1" dirty="0" smtClean="0">
                <a:solidFill>
                  <a:schemeClr val="bg1"/>
                </a:solidFill>
              </a:rPr>
              <a:t> 17 </a:t>
            </a:r>
            <a:r>
              <a:rPr lang="es-ES" b="1" dirty="0" err="1" smtClean="0">
                <a:solidFill>
                  <a:schemeClr val="bg1"/>
                </a:solidFill>
              </a:rPr>
              <a:t>years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old</a:t>
            </a:r>
            <a:r>
              <a:rPr lang="es-ES" b="1" dirty="0" smtClean="0">
                <a:solidFill>
                  <a:schemeClr val="bg1"/>
                </a:solidFill>
              </a:rPr>
              <a:t>.</a:t>
            </a:r>
          </a:p>
          <a:p>
            <a:pPr marL="0" lvl="0" indent="0">
              <a:lnSpc>
                <a:spcPct val="250000"/>
              </a:lnSpc>
              <a:buNone/>
            </a:pPr>
            <a:endParaRPr lang="es-ES" sz="1800" b="1" dirty="0" smtClean="0">
              <a:solidFill>
                <a:schemeClr val="bg1"/>
              </a:solidFill>
            </a:endParaRPr>
          </a:p>
          <a:p>
            <a:pPr marL="0" lvl="0" indent="0">
              <a:lnSpc>
                <a:spcPct val="250000"/>
              </a:lnSpc>
              <a:buNone/>
            </a:pPr>
            <a:r>
              <a:rPr lang="es-ES" b="1" dirty="0" smtClean="0">
                <a:solidFill>
                  <a:schemeClr val="bg1"/>
                </a:solidFill>
              </a:rPr>
              <a:t>2. I </a:t>
            </a:r>
            <a:r>
              <a:rPr lang="es-ES" b="1" dirty="0" err="1" smtClean="0">
                <a:solidFill>
                  <a:schemeClr val="bg1"/>
                </a:solidFill>
              </a:rPr>
              <a:t>wear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my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coat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becuase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I’m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cold</a:t>
            </a:r>
            <a:r>
              <a:rPr lang="es-ES" b="1" dirty="0" smtClean="0">
                <a:solidFill>
                  <a:schemeClr val="bg1"/>
                </a:solidFill>
              </a:rPr>
              <a:t>.</a:t>
            </a:r>
          </a:p>
          <a:p>
            <a:pPr marL="0" lvl="0" indent="0">
              <a:lnSpc>
                <a:spcPct val="250000"/>
              </a:lnSpc>
              <a:buNone/>
            </a:pPr>
            <a:endParaRPr lang="es-ES" sz="1200" b="1" dirty="0">
              <a:solidFill>
                <a:schemeClr val="bg1"/>
              </a:solidFill>
            </a:endParaRPr>
          </a:p>
          <a:p>
            <a:pPr marL="0" lvl="0" indent="0">
              <a:lnSpc>
                <a:spcPct val="25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3. I drink water because I’m thirsty.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1627" y="1552353"/>
            <a:ext cx="11047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Gav</a:t>
            </a:r>
            <a:r>
              <a:rPr lang="es-ES_tradnl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3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 diecisiete años. </a:t>
            </a:r>
            <a:endParaRPr lang="en-US" sz="3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1627" y="3519377"/>
            <a:ext cx="11047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Llevo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abrigo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tengo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frío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627" y="5330456"/>
            <a:ext cx="11047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Tomo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agua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tengo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sed.</a:t>
            </a:r>
            <a:endParaRPr lang="en-US" sz="36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2915" y="2583816"/>
            <a:ext cx="1805940" cy="150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84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81" y="414670"/>
            <a:ext cx="11936819" cy="6209414"/>
          </a:xfrm>
          <a:solidFill>
            <a:srgbClr val="FF9933"/>
          </a:solidFill>
        </p:spPr>
        <p:txBody>
          <a:bodyPr>
            <a:normAutofit/>
          </a:bodyPr>
          <a:lstStyle/>
          <a:p>
            <a:pPr marL="0" lvl="0" indent="0">
              <a:lnSpc>
                <a:spcPct val="250000"/>
              </a:lnSpc>
              <a:buNone/>
            </a:pPr>
            <a:r>
              <a:rPr lang="es-ES" b="1" dirty="0" smtClean="0">
                <a:solidFill>
                  <a:schemeClr val="bg1"/>
                </a:solidFill>
              </a:rPr>
              <a:t>4. </a:t>
            </a:r>
            <a:r>
              <a:rPr lang="es-ES" b="1" dirty="0" err="1" smtClean="0">
                <a:solidFill>
                  <a:schemeClr val="bg1"/>
                </a:solidFill>
              </a:rPr>
              <a:t>Hotton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needs</a:t>
            </a:r>
            <a:r>
              <a:rPr lang="es-ES" b="1" dirty="0" smtClean="0">
                <a:solidFill>
                  <a:schemeClr val="bg1"/>
                </a:solidFill>
              </a:rPr>
              <a:t> to </a:t>
            </a:r>
            <a:r>
              <a:rPr lang="es-ES" b="1" dirty="0" err="1" smtClean="0">
                <a:solidFill>
                  <a:schemeClr val="bg1"/>
                </a:solidFill>
              </a:rPr>
              <a:t>hurry</a:t>
            </a:r>
            <a:r>
              <a:rPr lang="es-ES" b="1" dirty="0" smtClean="0">
                <a:solidFill>
                  <a:schemeClr val="bg1"/>
                </a:solidFill>
              </a:rPr>
              <a:t>. </a:t>
            </a:r>
          </a:p>
          <a:p>
            <a:pPr marL="0" lvl="0" indent="0">
              <a:lnSpc>
                <a:spcPct val="250000"/>
              </a:lnSpc>
              <a:buNone/>
            </a:pPr>
            <a:endParaRPr lang="es-ES" sz="1800" b="1" dirty="0" smtClean="0">
              <a:solidFill>
                <a:schemeClr val="bg1"/>
              </a:solidFill>
            </a:endParaRPr>
          </a:p>
          <a:p>
            <a:pPr marL="0" lvl="0" indent="0">
              <a:lnSpc>
                <a:spcPct val="250000"/>
              </a:lnSpc>
              <a:buNone/>
            </a:pPr>
            <a:r>
              <a:rPr lang="es-ES" b="1" dirty="0" smtClean="0">
                <a:solidFill>
                  <a:schemeClr val="bg1"/>
                </a:solidFill>
              </a:rPr>
              <a:t>5. </a:t>
            </a:r>
            <a:r>
              <a:rPr lang="es-ES" b="1" dirty="0" err="1" smtClean="0">
                <a:solidFill>
                  <a:schemeClr val="bg1"/>
                </a:solidFill>
              </a:rPr>
              <a:t>Matt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smtClean="0">
                <a:solidFill>
                  <a:schemeClr val="bg1"/>
                </a:solidFill>
              </a:rPr>
              <a:t>and Pat are </a:t>
            </a:r>
            <a:r>
              <a:rPr lang="es-ES" b="1" dirty="0" err="1" smtClean="0">
                <a:solidFill>
                  <a:schemeClr val="bg1"/>
                </a:solidFill>
              </a:rPr>
              <a:t>lucky</a:t>
            </a:r>
            <a:r>
              <a:rPr lang="es-ES" b="1" dirty="0" smtClean="0">
                <a:solidFill>
                  <a:schemeClr val="bg1"/>
                </a:solidFill>
              </a:rPr>
              <a:t>.</a:t>
            </a:r>
          </a:p>
          <a:p>
            <a:pPr marL="0" lvl="0" indent="0">
              <a:lnSpc>
                <a:spcPct val="250000"/>
              </a:lnSpc>
              <a:buNone/>
            </a:pPr>
            <a:endParaRPr lang="es-ES" sz="1200" b="1" dirty="0">
              <a:solidFill>
                <a:schemeClr val="bg1"/>
              </a:solidFill>
            </a:endParaRPr>
          </a:p>
          <a:p>
            <a:pPr marL="0" lvl="0" indent="0">
              <a:lnSpc>
                <a:spcPct val="25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6. The customers are always right.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1627" y="1552353"/>
            <a:ext cx="11047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Hotton</a:t>
            </a:r>
            <a:r>
              <a:rPr lang="es-ES_tradnl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necesita tener prisa.</a:t>
            </a:r>
            <a:endParaRPr lang="en-US" sz="3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1627" y="3519377"/>
            <a:ext cx="11047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 y Pat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suerte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627" y="5330456"/>
            <a:ext cx="11047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clientes siempre tienen razón. </a:t>
            </a:r>
            <a:endParaRPr lang="es-ES_tradnl" sz="36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927" y="1172278"/>
            <a:ext cx="2970346" cy="267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65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81" y="414670"/>
            <a:ext cx="11936819" cy="6209414"/>
          </a:xfrm>
          <a:solidFill>
            <a:srgbClr val="FF9933"/>
          </a:solidFill>
        </p:spPr>
        <p:txBody>
          <a:bodyPr>
            <a:normAutofit/>
          </a:bodyPr>
          <a:lstStyle/>
          <a:p>
            <a:pPr marL="0" lvl="0" indent="0">
              <a:lnSpc>
                <a:spcPct val="250000"/>
              </a:lnSpc>
              <a:buNone/>
            </a:pPr>
            <a:r>
              <a:rPr lang="es-ES" b="1" dirty="0" smtClean="0">
                <a:solidFill>
                  <a:schemeClr val="bg1"/>
                </a:solidFill>
              </a:rPr>
              <a:t>7. </a:t>
            </a:r>
            <a:r>
              <a:rPr lang="es-ES" b="1" dirty="0" err="1" smtClean="0">
                <a:solidFill>
                  <a:schemeClr val="bg1"/>
                </a:solidFill>
              </a:rPr>
              <a:t>Many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people</a:t>
            </a:r>
            <a:r>
              <a:rPr lang="es-ES" b="1" dirty="0" smtClean="0">
                <a:solidFill>
                  <a:schemeClr val="bg1"/>
                </a:solidFill>
              </a:rPr>
              <a:t> are </a:t>
            </a:r>
            <a:r>
              <a:rPr lang="es-ES" b="1" dirty="0" err="1" smtClean="0">
                <a:solidFill>
                  <a:schemeClr val="bg1"/>
                </a:solidFill>
              </a:rPr>
              <a:t>afraid</a:t>
            </a:r>
            <a:r>
              <a:rPr lang="es-ES" b="1" dirty="0" smtClean="0">
                <a:solidFill>
                  <a:schemeClr val="bg1"/>
                </a:solidFill>
              </a:rPr>
              <a:t> to </a:t>
            </a:r>
            <a:r>
              <a:rPr lang="es-ES" b="1" dirty="0" err="1" smtClean="0">
                <a:solidFill>
                  <a:schemeClr val="bg1"/>
                </a:solidFill>
              </a:rPr>
              <a:t>speak</a:t>
            </a:r>
            <a:r>
              <a:rPr lang="es-ES" b="1" dirty="0" smtClean="0">
                <a:solidFill>
                  <a:schemeClr val="bg1"/>
                </a:solidFill>
              </a:rPr>
              <a:t> in </a:t>
            </a:r>
            <a:r>
              <a:rPr lang="es-ES" b="1" dirty="0" err="1" smtClean="0">
                <a:solidFill>
                  <a:schemeClr val="bg1"/>
                </a:solidFill>
              </a:rPr>
              <a:t>public</a:t>
            </a:r>
            <a:r>
              <a:rPr lang="es-ES" b="1" dirty="0" smtClean="0">
                <a:solidFill>
                  <a:schemeClr val="bg1"/>
                </a:solidFill>
              </a:rPr>
              <a:t>.</a:t>
            </a:r>
            <a:endParaRPr lang="es-ES" b="1" dirty="0" smtClean="0">
              <a:solidFill>
                <a:schemeClr val="bg1"/>
              </a:solidFill>
            </a:endParaRPr>
          </a:p>
          <a:p>
            <a:pPr marL="0" lvl="0" indent="0">
              <a:lnSpc>
                <a:spcPct val="250000"/>
              </a:lnSpc>
              <a:buNone/>
            </a:pPr>
            <a:endParaRPr lang="es-ES" sz="1800" b="1" dirty="0" smtClean="0">
              <a:solidFill>
                <a:schemeClr val="bg1"/>
              </a:solidFill>
            </a:endParaRPr>
          </a:p>
          <a:p>
            <a:pPr marL="0" lvl="0" indent="0">
              <a:lnSpc>
                <a:spcPct val="250000"/>
              </a:lnSpc>
              <a:buNone/>
            </a:pPr>
            <a:r>
              <a:rPr lang="es-ES" b="1" dirty="0" smtClean="0">
                <a:solidFill>
                  <a:schemeClr val="bg1"/>
                </a:solidFill>
              </a:rPr>
              <a:t>8. </a:t>
            </a:r>
            <a:r>
              <a:rPr lang="es-ES" b="1" dirty="0" err="1" smtClean="0">
                <a:solidFill>
                  <a:schemeClr val="bg1"/>
                </a:solidFill>
              </a:rPr>
              <a:t>Luc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is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hungry</a:t>
            </a:r>
            <a:r>
              <a:rPr lang="es-ES" b="1" dirty="0" smtClean="0">
                <a:solidFill>
                  <a:schemeClr val="bg1"/>
                </a:solidFill>
              </a:rPr>
              <a:t>.</a:t>
            </a:r>
          </a:p>
          <a:p>
            <a:pPr marL="0" lvl="0" indent="0">
              <a:lnSpc>
                <a:spcPct val="250000"/>
              </a:lnSpc>
              <a:buNone/>
            </a:pPr>
            <a:endParaRPr lang="es-ES" sz="1200" b="1" dirty="0" smtClean="0">
              <a:solidFill>
                <a:schemeClr val="bg1"/>
              </a:solidFill>
            </a:endParaRPr>
          </a:p>
          <a:p>
            <a:pPr marL="0" lvl="0" indent="0">
              <a:lnSpc>
                <a:spcPct val="25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9. The dogs are very hot.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1627" y="1552353"/>
            <a:ext cx="11047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 personas tienen miedo de hablar en público. </a:t>
            </a:r>
            <a:endParaRPr lang="es-ES_tradnl" sz="3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1627" y="3519377"/>
            <a:ext cx="11047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hambre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627" y="5330456"/>
            <a:ext cx="11047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perros tienen mucho calor.</a:t>
            </a:r>
            <a:endParaRPr lang="es-DO" sz="36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4873" y="3336366"/>
            <a:ext cx="2511391" cy="240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76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294</Words>
  <Application>Microsoft Office PowerPoint</Application>
  <PresentationFormat>Widescreen</PresentationFormat>
  <Paragraphs>211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Aharoni</vt:lpstr>
      <vt:lpstr>Arial</vt:lpstr>
      <vt:lpstr>Calibri</vt:lpstr>
      <vt:lpstr>Calibri Light</vt:lpstr>
      <vt:lpstr>Office Theme</vt:lpstr>
      <vt:lpstr>Los modismos con tener: un repaso breve</vt:lpstr>
      <vt:lpstr>PowerPoint Presentation</vt:lpstr>
      <vt:lpstr>Tener en el presente</vt:lpstr>
      <vt:lpstr>Tener en el imperfecto</vt:lpstr>
      <vt:lpstr>Tener en el futuro</vt:lpstr>
      <vt:lpstr>Tener en el condicional</vt:lpstr>
      <vt:lpstr>PowerPoint Presentation</vt:lpstr>
      <vt:lpstr>PowerPoint Presentation</vt:lpstr>
      <vt:lpstr>PowerPoint Presentation</vt:lpstr>
      <vt:lpstr>PowerPoint Presentation</vt:lpstr>
    </vt:vector>
  </TitlesOfParts>
  <Company>Cold Spring Harbor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Sihksnel, Tricia</dc:creator>
  <cp:lastModifiedBy>Sihksnel, Tricia</cp:lastModifiedBy>
  <cp:revision>11</cp:revision>
  <dcterms:created xsi:type="dcterms:W3CDTF">2013-11-06T22:21:11Z</dcterms:created>
  <dcterms:modified xsi:type="dcterms:W3CDTF">2015-11-12T17:22:58Z</dcterms:modified>
</cp:coreProperties>
</file>