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9C6BD8-EB1F-4CA3-8ECD-A5D850DB4490}" type="datetimeFigureOut">
              <a:rPr lang="en-US" smtClean="0"/>
              <a:pPr/>
              <a:t>7/21/2010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9C6BD8-EB1F-4CA3-8ECD-A5D850DB4490}" type="datetimeFigureOut">
              <a:rPr lang="en-US" smtClean="0"/>
              <a:pPr/>
              <a:t>7/21/2010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9C6BD8-EB1F-4CA3-8ECD-A5D850DB4490}" type="datetimeFigureOut">
              <a:rPr lang="en-US" smtClean="0"/>
              <a:pPr/>
              <a:t>7/21/2010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9C6BD8-EB1F-4CA3-8ECD-A5D850DB4490}" type="datetimeFigureOut">
              <a:rPr lang="en-US" smtClean="0"/>
              <a:pPr/>
              <a:t>7/21/2010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9C6BD8-EB1F-4CA3-8ECD-A5D850DB4490}" type="datetimeFigureOut">
              <a:rPr lang="en-US" smtClean="0"/>
              <a:pPr/>
              <a:t>7/21/2010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9C6BD8-EB1F-4CA3-8ECD-A5D850DB4490}" type="datetimeFigureOut">
              <a:rPr lang="en-US" smtClean="0"/>
              <a:pPr/>
              <a:t>7/21/2010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9C6BD8-EB1F-4CA3-8ECD-A5D850DB4490}" type="datetimeFigureOut">
              <a:rPr lang="en-US" smtClean="0"/>
              <a:pPr/>
              <a:t>7/21/2010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9C6BD8-EB1F-4CA3-8ECD-A5D850DB4490}" type="datetimeFigureOut">
              <a:rPr lang="en-US" smtClean="0"/>
              <a:pPr/>
              <a:t>7/21/2010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9C6BD8-EB1F-4CA3-8ECD-A5D850DB4490}" type="datetimeFigureOut">
              <a:rPr lang="en-US" smtClean="0"/>
              <a:pPr/>
              <a:t>7/21/2010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9C6BD8-EB1F-4CA3-8ECD-A5D850DB4490}" type="datetimeFigureOut">
              <a:rPr lang="en-US" smtClean="0"/>
              <a:pPr/>
              <a:t>7/21/2010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9C6BD8-EB1F-4CA3-8ECD-A5D850DB4490}" type="datetimeFigureOut">
              <a:rPr lang="en-US" smtClean="0"/>
              <a:pPr/>
              <a:t>7/21/2010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C058A-729F-4E4D-96B7-3C71935DF7A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C6BD8-EB1F-4CA3-8ECD-A5D850DB4490}" type="datetimeFigureOut">
              <a:rPr lang="en-US" smtClean="0"/>
              <a:pPr/>
              <a:t>7/21/2010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C058A-729F-4E4D-96B7-3C71935DF7A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ience.howstuffworks.com/genetic-science/dna-evidence.htm"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www.dna.gov/audiences/investigators/know/" TargetMode="External"/><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hyperlink" Target="http://www.dna.gov/audiences/investigators/know/"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teachersdomain.org/resource/tdc02.sci.life.gen.sheppard/"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105400"/>
            <a:ext cx="8534400" cy="1524000"/>
          </a:xfrm>
        </p:spPr>
        <p:txBody>
          <a:bodyPr>
            <a:normAutofit fontScale="92500" lnSpcReduction="10000"/>
          </a:bodyPr>
          <a:lstStyle/>
          <a:p>
            <a:r>
              <a:rPr lang="en-US" sz="4000" b="1" dirty="0" smtClean="0">
                <a:solidFill>
                  <a:schemeClr val="tx1"/>
                </a:solidFill>
                <a:latin typeface="Times New Roman" pitchFamily="18" charset="0"/>
                <a:cs typeface="Times New Roman" pitchFamily="18" charset="0"/>
              </a:rPr>
              <a:t>How is </a:t>
            </a:r>
            <a:r>
              <a:rPr lang="en-US" sz="4000" b="1" smtClean="0">
                <a:solidFill>
                  <a:schemeClr val="tx1"/>
                </a:solidFill>
                <a:latin typeface="Times New Roman" pitchFamily="18" charset="0"/>
                <a:cs typeface="Times New Roman" pitchFamily="18" charset="0"/>
              </a:rPr>
              <a:t>DNA </a:t>
            </a:r>
            <a:r>
              <a:rPr lang="en-US" sz="4000" b="1" smtClean="0">
                <a:solidFill>
                  <a:schemeClr val="tx1"/>
                </a:solidFill>
                <a:latin typeface="Times New Roman" pitchFamily="18" charset="0"/>
                <a:cs typeface="Times New Roman" pitchFamily="18" charset="0"/>
              </a:rPr>
              <a:t>used </a:t>
            </a:r>
            <a:r>
              <a:rPr lang="en-US" sz="4000" b="1" dirty="0" smtClean="0">
                <a:solidFill>
                  <a:schemeClr val="tx1"/>
                </a:solidFill>
                <a:latin typeface="Times New Roman" pitchFamily="18" charset="0"/>
                <a:cs typeface="Times New Roman" pitchFamily="18" charset="0"/>
              </a:rPr>
              <a:t>to solve crimes? </a:t>
            </a:r>
          </a:p>
          <a:p>
            <a:endParaRPr lang="en-US" sz="2000" dirty="0">
              <a:solidFill>
                <a:schemeClr val="tx1"/>
              </a:solidFill>
              <a:latin typeface="Times New Roman" pitchFamily="18" charset="0"/>
              <a:cs typeface="Times New Roman" pitchFamily="18" charset="0"/>
            </a:endParaRPr>
          </a:p>
          <a:p>
            <a:r>
              <a:rPr lang="en-US" sz="2000" dirty="0" smtClean="0">
                <a:solidFill>
                  <a:schemeClr val="tx1"/>
                </a:solidFill>
                <a:latin typeface="Times New Roman" pitchFamily="18" charset="0"/>
                <a:cs typeface="Times New Roman" pitchFamily="18" charset="0"/>
              </a:rPr>
              <a:t>8</a:t>
            </a:r>
            <a:r>
              <a:rPr lang="en-US" sz="2000" baseline="30000" dirty="0" smtClean="0">
                <a:solidFill>
                  <a:schemeClr val="tx1"/>
                </a:solidFill>
                <a:latin typeface="Times New Roman" pitchFamily="18" charset="0"/>
                <a:cs typeface="Times New Roman" pitchFamily="18" charset="0"/>
              </a:rPr>
              <a:t>th</a:t>
            </a:r>
            <a:r>
              <a:rPr lang="en-US" sz="2000" dirty="0" smtClean="0">
                <a:solidFill>
                  <a:schemeClr val="tx1"/>
                </a:solidFill>
                <a:latin typeface="Times New Roman" pitchFamily="18" charset="0"/>
                <a:cs typeface="Times New Roman" pitchFamily="18" charset="0"/>
              </a:rPr>
              <a:t> Grade Forensic Science</a:t>
            </a:r>
            <a:br>
              <a:rPr lang="en-US" sz="2000" dirty="0" smtClean="0">
                <a:solidFill>
                  <a:schemeClr val="tx1"/>
                </a:solidFill>
                <a:latin typeface="Times New Roman" pitchFamily="18" charset="0"/>
                <a:cs typeface="Times New Roman" pitchFamily="18" charset="0"/>
              </a:rPr>
            </a:br>
            <a:r>
              <a:rPr lang="en-US" sz="2000" dirty="0" smtClean="0">
                <a:solidFill>
                  <a:schemeClr val="tx1"/>
                </a:solidFill>
                <a:latin typeface="Times New Roman" pitchFamily="18" charset="0"/>
                <a:cs typeface="Times New Roman" pitchFamily="18" charset="0"/>
              </a:rPr>
              <a:t>T. </a:t>
            </a:r>
            <a:r>
              <a:rPr lang="en-US" sz="2000" dirty="0" err="1" smtClean="0">
                <a:solidFill>
                  <a:schemeClr val="tx1"/>
                </a:solidFill>
                <a:latin typeface="Times New Roman" pitchFamily="18" charset="0"/>
                <a:cs typeface="Times New Roman" pitchFamily="18" charset="0"/>
              </a:rPr>
              <a:t>Trimpe</a:t>
            </a:r>
            <a:r>
              <a:rPr lang="en-US" sz="2000" dirty="0" smtClean="0">
                <a:solidFill>
                  <a:schemeClr val="tx1"/>
                </a:solidFill>
                <a:latin typeface="Times New Roman" pitchFamily="18" charset="0"/>
                <a:cs typeface="Times New Roman" pitchFamily="18" charset="0"/>
              </a:rPr>
              <a:t>    http://sciencespot.net/</a:t>
            </a:r>
            <a:endParaRPr lang="en-US" sz="2000" dirty="0">
              <a:solidFill>
                <a:schemeClr val="tx1"/>
              </a:solidFill>
              <a:latin typeface="Times New Roman" pitchFamily="18" charset="0"/>
              <a:cs typeface="Times New Roman" pitchFamily="18" charset="0"/>
            </a:endParaRPr>
          </a:p>
        </p:txBody>
      </p:sp>
      <p:sp>
        <p:nvSpPr>
          <p:cNvPr id="4" name="Rectangle 3"/>
          <p:cNvSpPr/>
          <p:nvPr/>
        </p:nvSpPr>
        <p:spPr>
          <a:xfrm>
            <a:off x="2570099" y="609600"/>
            <a:ext cx="5626861" cy="3170099"/>
          </a:xfrm>
          <a:prstGeom prst="rect">
            <a:avLst/>
          </a:prstGeom>
          <a:noFill/>
        </p:spPr>
        <p:txBody>
          <a:bodyPr wrap="none" lIns="91440" tIns="45720" rIns="91440" bIns="45720">
            <a:spAutoFit/>
          </a:bodyPr>
          <a:lstStyle/>
          <a:p>
            <a:pPr algn="ctr"/>
            <a:r>
              <a:rPr lang="en-US" sz="200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DNA </a:t>
            </a:r>
            <a:endParaRPr lang="en-US" sz="200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pic>
        <p:nvPicPr>
          <p:cNvPr id="1026" name="Picture 2" descr="C:\Users\Tracy\AppData\Local\Microsoft\Windows\Temporary Internet Files\Content.IE5\N511JRS4\MC900239669[1].wmf"/>
          <p:cNvPicPr>
            <a:picLocks noChangeAspect="1" noChangeArrowheads="1"/>
          </p:cNvPicPr>
          <p:nvPr/>
        </p:nvPicPr>
        <p:blipFill>
          <a:blip r:embed="rId2" cstate="print"/>
          <a:srcRect/>
          <a:stretch>
            <a:fillRect/>
          </a:stretch>
        </p:blipFill>
        <p:spPr bwMode="auto">
          <a:xfrm rot="577372" flipH="1">
            <a:off x="412659" y="141899"/>
            <a:ext cx="2133753" cy="4205143"/>
          </a:xfrm>
          <a:prstGeom prst="rect">
            <a:avLst/>
          </a:prstGeom>
          <a:noFill/>
        </p:spPr>
      </p:pic>
      <p:sp>
        <p:nvSpPr>
          <p:cNvPr id="6" name="Rectangle 5"/>
          <p:cNvSpPr/>
          <p:nvPr/>
        </p:nvSpPr>
        <p:spPr>
          <a:xfrm>
            <a:off x="1676400" y="2560499"/>
            <a:ext cx="7261860" cy="2400657"/>
          </a:xfrm>
          <a:prstGeom prst="rect">
            <a:avLst/>
          </a:prstGeom>
          <a:noFill/>
        </p:spPr>
        <p:txBody>
          <a:bodyPr wrap="none" lIns="91440" tIns="45720" rIns="91440" bIns="45720">
            <a:spAutoFit/>
          </a:bodyPr>
          <a:lstStyle/>
          <a:p>
            <a:pPr algn="ctr"/>
            <a:r>
              <a:rPr lang="en-US" sz="15000" b="1" cap="none" spc="0"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Evidence</a:t>
            </a:r>
            <a:endParaRPr lang="en-US" sz="15000" b="1" cap="none" spc="0"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46331"/>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Impact" pitchFamily="34" charset="0"/>
                <a:ea typeface="Calibri" pitchFamily="34" charset="0"/>
                <a:cs typeface="Times New Roman" pitchFamily="18" charset="0"/>
              </a:rPr>
              <a:t>What is DNA?</a:t>
            </a:r>
            <a:endParaRPr kumimoji="0" lang="en-US" sz="3600" b="0" i="0" u="none" strike="noStrike" cap="none" normalizeH="0" baseline="0" dirty="0" smtClean="0">
              <a:ln>
                <a:noFill/>
              </a:ln>
              <a:solidFill>
                <a:schemeClr val="tx1"/>
              </a:solidFill>
              <a:effectLst/>
              <a:latin typeface="Impact" pitchFamily="34" charset="0"/>
              <a:cs typeface="Arial" pitchFamily="34" charset="0"/>
            </a:endParaRPr>
          </a:p>
        </p:txBody>
      </p:sp>
      <p:sp>
        <p:nvSpPr>
          <p:cNvPr id="4" name="TextBox 3"/>
          <p:cNvSpPr txBox="1"/>
          <p:nvPr/>
        </p:nvSpPr>
        <p:spPr>
          <a:xfrm>
            <a:off x="164926" y="749474"/>
            <a:ext cx="8686800" cy="707886"/>
          </a:xfrm>
          <a:prstGeom prst="rect">
            <a:avLst/>
          </a:prstGeom>
          <a:noFill/>
        </p:spPr>
        <p:txBody>
          <a:bodyPr wrap="square" rtlCol="0">
            <a:spAutoFit/>
          </a:bodyPr>
          <a:lstStyle/>
          <a:p>
            <a:pPr algn="just"/>
            <a:r>
              <a:rPr lang="en-US" sz="2000" b="1" dirty="0">
                <a:latin typeface="Times New Roman" pitchFamily="18" charset="0"/>
                <a:cs typeface="Times New Roman" pitchFamily="18" charset="0"/>
              </a:rPr>
              <a:t>DNA</a:t>
            </a:r>
            <a:r>
              <a:rPr lang="en-US" sz="2000" dirty="0">
                <a:latin typeface="Times New Roman" pitchFamily="18" charset="0"/>
                <a:cs typeface="Times New Roman" pitchFamily="18" charset="0"/>
              </a:rPr>
              <a:t> stands for </a:t>
            </a:r>
            <a:r>
              <a:rPr lang="en-US" sz="2000" b="1" dirty="0">
                <a:latin typeface="Times New Roman" pitchFamily="18" charset="0"/>
                <a:cs typeface="Times New Roman" pitchFamily="18" charset="0"/>
              </a:rPr>
              <a:t>deoxyribonucleic acid</a:t>
            </a:r>
            <a:r>
              <a:rPr lang="en-US" sz="2000" dirty="0">
                <a:latin typeface="Times New Roman" pitchFamily="18" charset="0"/>
                <a:cs typeface="Times New Roman" pitchFamily="18" charset="0"/>
              </a:rPr>
              <a:t> and contains </a:t>
            </a:r>
            <a:r>
              <a:rPr lang="en-US" sz="2000" b="1" dirty="0">
                <a:latin typeface="Times New Roman" pitchFamily="18" charset="0"/>
                <a:cs typeface="Times New Roman" pitchFamily="18" charset="0"/>
              </a:rPr>
              <a:t>genetic information.  </a:t>
            </a:r>
            <a:r>
              <a:rPr lang="en-US" sz="2000" dirty="0">
                <a:latin typeface="Times New Roman" pitchFamily="18" charset="0"/>
                <a:cs typeface="Times New Roman" pitchFamily="18" charset="0"/>
              </a:rPr>
              <a:t>It</a:t>
            </a:r>
            <a:r>
              <a:rPr lang="en-US" sz="2000" b="1" dirty="0">
                <a:latin typeface="Times New Roman" pitchFamily="18" charset="0"/>
                <a:cs typeface="Times New Roman" pitchFamily="18" charset="0"/>
              </a:rPr>
              <a:t> </a:t>
            </a:r>
            <a:r>
              <a:rPr lang="en-US" sz="2000" dirty="0">
                <a:latin typeface="Times New Roman" pitchFamily="18" charset="0"/>
                <a:cs typeface="Times New Roman" pitchFamily="18" charset="0"/>
              </a:rPr>
              <a:t>is found on </a:t>
            </a:r>
            <a:r>
              <a:rPr lang="en-US" sz="2000" b="1" dirty="0">
                <a:latin typeface="Times New Roman" pitchFamily="18" charset="0"/>
                <a:cs typeface="Times New Roman" pitchFamily="18" charset="0"/>
              </a:rPr>
              <a:t>chromosomes </a:t>
            </a:r>
            <a:r>
              <a:rPr lang="en-US" sz="2000" dirty="0">
                <a:latin typeface="Times New Roman" pitchFamily="18" charset="0"/>
                <a:cs typeface="Times New Roman" pitchFamily="18" charset="0"/>
              </a:rPr>
              <a:t>located in the nucleus of our cells.  </a:t>
            </a:r>
          </a:p>
        </p:txBody>
      </p:sp>
      <p:grpSp>
        <p:nvGrpSpPr>
          <p:cNvPr id="11" name="Group 10"/>
          <p:cNvGrpSpPr/>
          <p:nvPr/>
        </p:nvGrpSpPr>
        <p:grpSpPr>
          <a:xfrm>
            <a:off x="0" y="1752600"/>
            <a:ext cx="9144000" cy="5046821"/>
            <a:chOff x="0" y="1752600"/>
            <a:chExt cx="9144000" cy="5046821"/>
          </a:xfrm>
        </p:grpSpPr>
        <p:sp>
          <p:nvSpPr>
            <p:cNvPr id="2050" name="Rectangle 2"/>
            <p:cNvSpPr>
              <a:spLocks noChangeArrowheads="1"/>
            </p:cNvSpPr>
            <p:nvPr/>
          </p:nvSpPr>
          <p:spPr bwMode="auto">
            <a:xfrm>
              <a:off x="4343400" y="6553200"/>
              <a:ext cx="4800600" cy="2462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971800" algn="ctr"/>
                  <a:tab pos="3246438" algn="ctr"/>
                  <a:tab pos="5143500" algn="l"/>
                  <a:tab pos="5943600" algn="r"/>
                </a:tabLst>
              </a:pPr>
              <a:r>
                <a:rPr kumimoji="0" lang="fr-FR" sz="10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DNA Image: </a:t>
              </a:r>
              <a:r>
                <a:rPr kumimoji="0" lang="fr-FR" sz="10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2"/>
                </a:rPr>
                <a:t>http://science.howstuffworks.com/genetic-science/dna-evidence.htm</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0" name="Group 9"/>
            <p:cNvGrpSpPr/>
            <p:nvPr/>
          </p:nvGrpSpPr>
          <p:grpSpPr>
            <a:xfrm>
              <a:off x="0" y="1752600"/>
              <a:ext cx="9144000" cy="4855428"/>
              <a:chOff x="0" y="1752600"/>
              <a:chExt cx="9144000" cy="4855428"/>
            </a:xfrm>
          </p:grpSpPr>
          <p:pic>
            <p:nvPicPr>
              <p:cNvPr id="5" name="Picture 4"/>
              <p:cNvPicPr/>
              <p:nvPr/>
            </p:nvPicPr>
            <p:blipFill>
              <a:blip r:embed="rId3" cstate="print"/>
              <a:srcRect b="10714"/>
              <a:stretch>
                <a:fillRect/>
              </a:stretch>
            </p:blipFill>
            <p:spPr bwMode="auto">
              <a:xfrm>
                <a:off x="4724400" y="3657600"/>
                <a:ext cx="4343400" cy="2133600"/>
              </a:xfrm>
              <a:prstGeom prst="rect">
                <a:avLst/>
              </a:prstGeom>
              <a:noFill/>
              <a:ln w="9525">
                <a:noFill/>
                <a:miter lim="800000"/>
                <a:headEnd/>
                <a:tailEnd/>
              </a:ln>
            </p:spPr>
          </p:pic>
          <p:sp>
            <p:nvSpPr>
              <p:cNvPr id="6" name="Rectangle 1"/>
              <p:cNvSpPr>
                <a:spLocks noChangeArrowheads="1"/>
              </p:cNvSpPr>
              <p:nvPr/>
            </p:nvSpPr>
            <p:spPr bwMode="auto">
              <a:xfrm>
                <a:off x="0" y="1752600"/>
                <a:ext cx="9144000" cy="646331"/>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600" dirty="0">
                    <a:latin typeface="Impact" pitchFamily="34" charset="0"/>
                  </a:rPr>
                  <a:t>What makes up DNA?</a:t>
                </a:r>
              </a:p>
            </p:txBody>
          </p:sp>
          <p:sp>
            <p:nvSpPr>
              <p:cNvPr id="7" name="TextBox 6"/>
              <p:cNvSpPr txBox="1"/>
              <p:nvPr/>
            </p:nvSpPr>
            <p:spPr>
              <a:xfrm>
                <a:off x="152400" y="2514600"/>
                <a:ext cx="4495800" cy="4093428"/>
              </a:xfrm>
              <a:prstGeom prst="rect">
                <a:avLst/>
              </a:prstGeom>
              <a:noFill/>
            </p:spPr>
            <p:txBody>
              <a:bodyPr wrap="square" rtlCol="0">
                <a:spAutoFit/>
              </a:bodyPr>
              <a:lstStyle/>
              <a:p>
                <a:pPr algn="just">
                  <a:buFont typeface="Arial" pitchFamily="34" charset="0"/>
                  <a:buChar char="•"/>
                </a:pPr>
                <a:r>
                  <a:rPr lang="en-US" sz="2000" dirty="0" smtClean="0">
                    <a:latin typeface="Times New Roman" pitchFamily="18" charset="0"/>
                    <a:cs typeface="Times New Roman" pitchFamily="18" charset="0"/>
                  </a:rPr>
                  <a:t> The </a:t>
                </a:r>
                <a:r>
                  <a:rPr lang="en-US" sz="2000" dirty="0">
                    <a:latin typeface="Times New Roman" pitchFamily="18" charset="0"/>
                    <a:cs typeface="Times New Roman" pitchFamily="18" charset="0"/>
                  </a:rPr>
                  <a:t>sides </a:t>
                </a:r>
                <a:r>
                  <a:rPr lang="en-US" sz="2000" dirty="0" smtClean="0">
                    <a:latin typeface="Times New Roman" pitchFamily="18" charset="0"/>
                    <a:cs typeface="Times New Roman" pitchFamily="18" charset="0"/>
                  </a:rPr>
                  <a:t>or </a:t>
                </a:r>
                <a:r>
                  <a:rPr lang="en-US" sz="2000" b="1" dirty="0" smtClean="0">
                    <a:latin typeface="Times New Roman" pitchFamily="18" charset="0"/>
                    <a:cs typeface="Times New Roman" pitchFamily="18" charset="0"/>
                  </a:rPr>
                  <a:t>backbone</a:t>
                </a:r>
                <a:r>
                  <a:rPr lang="en-US" sz="2000" dirty="0" smtClean="0">
                    <a:latin typeface="Times New Roman" pitchFamily="18" charset="0"/>
                    <a:cs typeface="Times New Roman" pitchFamily="18" charset="0"/>
                  </a:rPr>
                  <a:t> of </a:t>
                </a:r>
                <a:r>
                  <a:rPr lang="en-US" sz="2000" dirty="0">
                    <a:latin typeface="Times New Roman" pitchFamily="18" charset="0"/>
                    <a:cs typeface="Times New Roman" pitchFamily="18" charset="0"/>
                  </a:rPr>
                  <a:t>the DNA molecule are made up of </a:t>
                </a:r>
                <a:r>
                  <a:rPr lang="en-US" sz="2000" b="1" dirty="0">
                    <a:latin typeface="Times New Roman" pitchFamily="18" charset="0"/>
                    <a:cs typeface="Times New Roman" pitchFamily="18" charset="0"/>
                  </a:rPr>
                  <a:t>sugar (</a:t>
                </a:r>
                <a:r>
                  <a:rPr lang="en-US" sz="2000" b="1" dirty="0" err="1">
                    <a:latin typeface="Times New Roman" pitchFamily="18" charset="0"/>
                    <a:cs typeface="Times New Roman" pitchFamily="18" charset="0"/>
                  </a:rPr>
                  <a:t>deoxyribose</a:t>
                </a:r>
                <a:r>
                  <a:rPr lang="en-US" sz="2000" b="1" dirty="0">
                    <a:latin typeface="Times New Roman" pitchFamily="18" charset="0"/>
                    <a:cs typeface="Times New Roman" pitchFamily="18" charset="0"/>
                  </a:rPr>
                  <a:t>)</a:t>
                </a:r>
                <a:r>
                  <a:rPr lang="en-US" sz="2000" dirty="0">
                    <a:latin typeface="Times New Roman" pitchFamily="18" charset="0"/>
                    <a:cs typeface="Times New Roman" pitchFamily="18" charset="0"/>
                  </a:rPr>
                  <a:t> and </a:t>
                </a:r>
                <a:r>
                  <a:rPr lang="en-US" sz="2000" b="1" dirty="0">
                    <a:latin typeface="Times New Roman" pitchFamily="18" charset="0"/>
                    <a:cs typeface="Times New Roman" pitchFamily="18" charset="0"/>
                  </a:rPr>
                  <a:t>phosphate molecules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Font typeface="Arial" pitchFamily="34" charset="0"/>
                  <a:buChar cha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rungs that form the middle of the molecule are made up of pairs of </a:t>
                </a:r>
                <a:r>
                  <a:rPr lang="en-US" sz="2000" b="1" dirty="0">
                    <a:latin typeface="Times New Roman" pitchFamily="18" charset="0"/>
                    <a:cs typeface="Times New Roman" pitchFamily="18" charset="0"/>
                  </a:rPr>
                  <a:t>nucleotides</a:t>
                </a:r>
                <a:r>
                  <a:rPr lang="en-US" sz="2000" dirty="0">
                    <a:latin typeface="Times New Roman" pitchFamily="18" charset="0"/>
                    <a:cs typeface="Times New Roman" pitchFamily="18" charset="0"/>
                  </a:rPr>
                  <a:t> or </a:t>
                </a:r>
                <a:r>
                  <a:rPr lang="en-US" sz="2000" b="1" dirty="0">
                    <a:latin typeface="Times New Roman" pitchFamily="18" charset="0"/>
                    <a:cs typeface="Times New Roman" pitchFamily="18" charset="0"/>
                  </a:rPr>
                  <a:t>nitrogen bases</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Adenine</a:t>
                </a:r>
                <a:r>
                  <a:rPr lang="en-US" sz="2000" dirty="0">
                    <a:latin typeface="Times New Roman" pitchFamily="18" charset="0"/>
                    <a:cs typeface="Times New Roman" pitchFamily="18" charset="0"/>
                  </a:rPr>
                  <a:t> (A) pairs with </a:t>
                </a:r>
                <a:r>
                  <a:rPr lang="en-US" sz="2000" b="1" dirty="0">
                    <a:latin typeface="Times New Roman" pitchFamily="18" charset="0"/>
                    <a:cs typeface="Times New Roman" pitchFamily="18" charset="0"/>
                  </a:rPr>
                  <a:t>thymine</a:t>
                </a:r>
                <a:r>
                  <a:rPr lang="en-US" sz="2000" dirty="0">
                    <a:latin typeface="Times New Roman" pitchFamily="18" charset="0"/>
                    <a:cs typeface="Times New Roman" pitchFamily="18" charset="0"/>
                  </a:rPr>
                  <a:t> (T), while </a:t>
                </a:r>
                <a:r>
                  <a:rPr lang="en-US" sz="2000" b="1" dirty="0">
                    <a:latin typeface="Times New Roman" pitchFamily="18" charset="0"/>
                    <a:cs typeface="Times New Roman" pitchFamily="18" charset="0"/>
                  </a:rPr>
                  <a:t>guanine</a:t>
                </a:r>
                <a:r>
                  <a:rPr lang="en-US" sz="2000" dirty="0">
                    <a:latin typeface="Times New Roman" pitchFamily="18" charset="0"/>
                    <a:cs typeface="Times New Roman" pitchFamily="18" charset="0"/>
                  </a:rPr>
                  <a:t> (G) always pairs with </a:t>
                </a:r>
                <a:r>
                  <a:rPr lang="en-US" sz="2000" b="1" dirty="0">
                    <a:latin typeface="Times New Roman" pitchFamily="18" charset="0"/>
                    <a:cs typeface="Times New Roman" pitchFamily="18" charset="0"/>
                  </a:rPr>
                  <a:t>cytosine</a:t>
                </a:r>
                <a:r>
                  <a:rPr lang="en-US" sz="2000" dirty="0">
                    <a:latin typeface="Times New Roman" pitchFamily="18" charset="0"/>
                    <a:cs typeface="Times New Roman" pitchFamily="18" charset="0"/>
                  </a:rPr>
                  <a:t> (C).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Font typeface="Arial" pitchFamily="34" charset="0"/>
                  <a:buChar cha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order of the bases determines the </a:t>
                </a:r>
                <a:r>
                  <a:rPr lang="en-US" sz="2000" b="1" dirty="0">
                    <a:latin typeface="Times New Roman" pitchFamily="18" charset="0"/>
                    <a:cs typeface="Times New Roman" pitchFamily="18" charset="0"/>
                  </a:rPr>
                  <a:t>genetic code</a:t>
                </a:r>
                <a:r>
                  <a:rPr lang="en-US" sz="2000" dirty="0">
                    <a:latin typeface="Times New Roman" pitchFamily="18" charset="0"/>
                    <a:cs typeface="Times New Roman" pitchFamily="18" charset="0"/>
                  </a:rPr>
                  <a:t>. </a:t>
                </a:r>
              </a:p>
            </p:txBody>
          </p:sp>
          <p:sp>
            <p:nvSpPr>
              <p:cNvPr id="2051" name="Text Box 3"/>
              <p:cNvSpPr txBox="1">
                <a:spLocks noChangeArrowheads="1"/>
              </p:cNvSpPr>
              <p:nvPr/>
            </p:nvSpPr>
            <p:spPr bwMode="auto">
              <a:xfrm>
                <a:off x="7391400" y="3200400"/>
                <a:ext cx="1470025" cy="381000"/>
              </a:xfrm>
              <a:prstGeom prst="rect">
                <a:avLst/>
              </a:prstGeom>
              <a:solidFill>
                <a:srgbClr val="FFC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i="0" u="none" strike="noStrike" cap="none" normalizeH="0" baseline="0" dirty="0" smtClean="0">
                    <a:ln>
                      <a:noFill/>
                    </a:ln>
                    <a:solidFill>
                      <a:schemeClr val="tx1"/>
                    </a:solidFill>
                    <a:effectLst/>
                    <a:latin typeface="Impact" pitchFamily="34" charset="0"/>
                    <a:cs typeface="Arial" pitchFamily="34" charset="0"/>
                  </a:rPr>
                  <a:t>Double Helix</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46331"/>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600" dirty="0" smtClean="0">
                <a:latin typeface="Impact" pitchFamily="34" charset="0"/>
              </a:rPr>
              <a:t>How is DNA used as evidence?</a:t>
            </a:r>
            <a:endParaRPr lang="en-US" sz="3600" dirty="0">
              <a:latin typeface="Impact" pitchFamily="34" charset="0"/>
            </a:endParaRPr>
          </a:p>
        </p:txBody>
      </p:sp>
      <p:sp>
        <p:nvSpPr>
          <p:cNvPr id="4" name="TextBox 3"/>
          <p:cNvSpPr txBox="1"/>
          <p:nvPr/>
        </p:nvSpPr>
        <p:spPr>
          <a:xfrm>
            <a:off x="152400" y="749474"/>
            <a:ext cx="8839200" cy="3170099"/>
          </a:xfrm>
          <a:prstGeom prst="rect">
            <a:avLst/>
          </a:prstGeom>
          <a:noFill/>
        </p:spPr>
        <p:txBody>
          <a:bodyPr wrap="square" rtlCol="0">
            <a:spAutoFit/>
          </a:bodyPr>
          <a:lstStyle/>
          <a:p>
            <a:pPr algn="just">
              <a:buFont typeface="Arial" pitchFamily="34" charset="0"/>
              <a:buChar char="•"/>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Each person’s </a:t>
            </a:r>
            <a:r>
              <a:rPr lang="en-US" sz="2000" dirty="0">
                <a:latin typeface="Times New Roman" pitchFamily="18" charset="0"/>
                <a:cs typeface="Times New Roman" pitchFamily="18" charset="0"/>
              </a:rPr>
              <a:t>DNA is </a:t>
            </a:r>
            <a:r>
              <a:rPr lang="en-US" sz="2000" b="1" dirty="0">
                <a:latin typeface="Times New Roman" pitchFamily="18" charset="0"/>
                <a:cs typeface="Times New Roman" pitchFamily="18" charset="0"/>
              </a:rPr>
              <a:t>different</a:t>
            </a:r>
            <a:r>
              <a:rPr lang="en-US" sz="2000" dirty="0">
                <a:latin typeface="Times New Roman" pitchFamily="18" charset="0"/>
                <a:cs typeface="Times New Roman" pitchFamily="18" charset="0"/>
              </a:rPr>
              <a:t> from other people (except identical </a:t>
            </a:r>
            <a:r>
              <a:rPr lang="en-US" sz="2000" dirty="0" smtClean="0">
                <a:latin typeface="Times New Roman" pitchFamily="18" charset="0"/>
                <a:cs typeface="Times New Roman" pitchFamily="18" charset="0"/>
              </a:rPr>
              <a:t>twins).</a:t>
            </a:r>
          </a:p>
          <a:p>
            <a:pPr algn="just"/>
            <a:endParaRPr lang="en-US" sz="1200" dirty="0" smtClean="0">
              <a:latin typeface="Times New Roman" pitchFamily="18" charset="0"/>
              <a:cs typeface="Times New Roman" pitchFamily="18" charset="0"/>
            </a:endParaRPr>
          </a:p>
          <a:p>
            <a:pPr algn="just">
              <a:buFont typeface="Arial" pitchFamily="34" charset="0"/>
              <a:buChar char="•"/>
            </a:pPr>
            <a:r>
              <a:rPr lang="en-US" sz="24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DNA </a:t>
            </a:r>
            <a:r>
              <a:rPr lang="en-US" sz="2000" dirty="0">
                <a:latin typeface="Times New Roman" pitchFamily="18" charset="0"/>
                <a:cs typeface="Times New Roman" pitchFamily="18" charset="0"/>
              </a:rPr>
              <a:t>collected from a crime scene can either link a </a:t>
            </a:r>
            <a:r>
              <a:rPr lang="en-US" sz="2000" b="1" dirty="0">
                <a:latin typeface="Times New Roman" pitchFamily="18" charset="0"/>
                <a:cs typeface="Times New Roman" pitchFamily="18" charset="0"/>
              </a:rPr>
              <a:t>suspect to the evidence </a:t>
            </a:r>
            <a:r>
              <a:rPr lang="en-US" sz="2000" dirty="0">
                <a:latin typeface="Times New Roman" pitchFamily="18" charset="0"/>
                <a:cs typeface="Times New Roman" pitchFamily="18" charset="0"/>
              </a:rPr>
              <a:t>or </a:t>
            </a:r>
            <a:r>
              <a:rPr lang="en-US" sz="2000" b="1" dirty="0">
                <a:latin typeface="Times New Roman" pitchFamily="18" charset="0"/>
                <a:cs typeface="Times New Roman" pitchFamily="18" charset="0"/>
              </a:rPr>
              <a:t>eliminate a suspect</a:t>
            </a:r>
            <a:r>
              <a:rPr lang="en-US" sz="2000" dirty="0">
                <a:latin typeface="Times New Roman" pitchFamily="18" charset="0"/>
                <a:cs typeface="Times New Roman" pitchFamily="18" charset="0"/>
              </a:rPr>
              <a:t>, similar to the use of fingerprints.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Font typeface="Arial" pitchFamily="34" charset="0"/>
              <a:buChar char="•"/>
            </a:pPr>
            <a:r>
              <a:rPr lang="en-US" sz="2000" dirty="0" smtClean="0">
                <a:latin typeface="Times New Roman" pitchFamily="18" charset="0"/>
                <a:cs typeface="Times New Roman" pitchFamily="18" charset="0"/>
              </a:rPr>
              <a:t> DNA </a:t>
            </a:r>
            <a:r>
              <a:rPr lang="en-US" sz="2000" b="1" dirty="0" smtClean="0">
                <a:latin typeface="Times New Roman" pitchFamily="18" charset="0"/>
                <a:cs typeface="Times New Roman" pitchFamily="18" charset="0"/>
              </a:rPr>
              <a:t>can </a:t>
            </a:r>
            <a:r>
              <a:rPr lang="en-US" sz="2000" b="1" dirty="0">
                <a:latin typeface="Times New Roman" pitchFamily="18" charset="0"/>
                <a:cs typeface="Times New Roman" pitchFamily="18" charset="0"/>
              </a:rPr>
              <a:t>identify a </a:t>
            </a:r>
            <a:r>
              <a:rPr lang="en-US" sz="2000" b="1" dirty="0" smtClean="0">
                <a:latin typeface="Times New Roman" pitchFamily="18" charset="0"/>
                <a:cs typeface="Times New Roman" pitchFamily="18" charset="0"/>
              </a:rPr>
              <a:t>victim </a:t>
            </a:r>
            <a:r>
              <a:rPr lang="en-US" sz="2000" dirty="0">
                <a:latin typeface="Times New Roman" pitchFamily="18" charset="0"/>
                <a:cs typeface="Times New Roman" pitchFamily="18" charset="0"/>
              </a:rPr>
              <a:t>through DNA from relatives, even when no body can be found.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Font typeface="Arial" pitchFamily="34" charset="0"/>
              <a:buChar char="•"/>
            </a:pPr>
            <a:r>
              <a:rPr lang="en-US" sz="2000" dirty="0" smtClean="0">
                <a:latin typeface="Times New Roman" pitchFamily="18" charset="0"/>
                <a:cs typeface="Times New Roman" pitchFamily="18" charset="0"/>
              </a:rPr>
              <a:t> DNA can </a:t>
            </a:r>
            <a:r>
              <a:rPr lang="en-US" sz="2000" b="1" dirty="0" smtClean="0">
                <a:latin typeface="Times New Roman" pitchFamily="18" charset="0"/>
                <a:cs typeface="Times New Roman" pitchFamily="18" charset="0"/>
              </a:rPr>
              <a:t>link crime scenes </a:t>
            </a:r>
            <a:r>
              <a:rPr lang="en-US" sz="2000" dirty="0" smtClean="0">
                <a:latin typeface="Times New Roman" pitchFamily="18" charset="0"/>
                <a:cs typeface="Times New Roman" pitchFamily="18" charset="0"/>
              </a:rPr>
              <a:t>together by linking the </a:t>
            </a:r>
            <a:r>
              <a:rPr lang="en-US" sz="2000" dirty="0">
                <a:latin typeface="Times New Roman" pitchFamily="18" charset="0"/>
                <a:cs typeface="Times New Roman" pitchFamily="18" charset="0"/>
              </a:rPr>
              <a:t>same perpetrator </a:t>
            </a:r>
            <a:r>
              <a:rPr lang="en-US" sz="2000" dirty="0" smtClean="0">
                <a:latin typeface="Times New Roman" pitchFamily="18" charset="0"/>
                <a:cs typeface="Times New Roman" pitchFamily="18" charset="0"/>
              </a:rPr>
              <a:t>to different scenes locally</a:t>
            </a:r>
            <a:r>
              <a:rPr lang="en-US" sz="2000" dirty="0">
                <a:latin typeface="Times New Roman" pitchFamily="18" charset="0"/>
                <a:cs typeface="Times New Roman" pitchFamily="18" charset="0"/>
              </a:rPr>
              <a:t>, statewide, and across the </a:t>
            </a:r>
            <a:r>
              <a:rPr lang="en-US" sz="2000" dirty="0" smtClean="0">
                <a:latin typeface="Times New Roman" pitchFamily="18" charset="0"/>
                <a:cs typeface="Times New Roman" pitchFamily="18" charset="0"/>
              </a:rPr>
              <a:t>nation</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p:txBody>
      </p:sp>
      <p:pic>
        <p:nvPicPr>
          <p:cNvPr id="8" name="Picture 7" descr="dnavsfingerprint.gif"/>
          <p:cNvPicPr/>
          <p:nvPr/>
        </p:nvPicPr>
        <p:blipFill>
          <a:blip r:embed="rId2" cstate="print"/>
          <a:stretch>
            <a:fillRect/>
          </a:stretch>
        </p:blipFill>
        <p:spPr>
          <a:xfrm>
            <a:off x="6934200" y="3810000"/>
            <a:ext cx="1981200" cy="2590800"/>
          </a:xfrm>
          <a:prstGeom prst="rect">
            <a:avLst/>
          </a:prstGeom>
          <a:ln w="28575">
            <a:solidFill>
              <a:schemeClr val="tx1"/>
            </a:solidFill>
          </a:ln>
        </p:spPr>
      </p:pic>
      <p:sp>
        <p:nvSpPr>
          <p:cNvPr id="9" name="TextBox 8"/>
          <p:cNvSpPr txBox="1"/>
          <p:nvPr/>
        </p:nvSpPr>
        <p:spPr>
          <a:xfrm>
            <a:off x="152400" y="4114800"/>
            <a:ext cx="6629400" cy="2246769"/>
          </a:xfrm>
          <a:prstGeom prst="rect">
            <a:avLst/>
          </a:prstGeom>
          <a:noFill/>
        </p:spPr>
        <p:txBody>
          <a:bodyPr wrap="square" rtlCol="0">
            <a:spAutoFit/>
          </a:bodyPr>
          <a:lstStyle/>
          <a:p>
            <a:pPr algn="just">
              <a:buFont typeface="Arial" pitchFamily="34" charset="0"/>
              <a:buChar char="•"/>
            </a:pPr>
            <a:r>
              <a:rPr lang="en-US" sz="2000" dirty="0" smtClean="0">
                <a:latin typeface="Times New Roman" pitchFamily="18" charset="0"/>
                <a:cs typeface="Times New Roman" pitchFamily="18" charset="0"/>
              </a:rPr>
              <a:t> DNA can </a:t>
            </a:r>
            <a:r>
              <a:rPr lang="en-US" sz="2000" b="1" dirty="0">
                <a:latin typeface="Times New Roman" pitchFamily="18" charset="0"/>
                <a:cs typeface="Times New Roman" pitchFamily="18" charset="0"/>
              </a:rPr>
              <a:t>place </a:t>
            </a:r>
            <a:r>
              <a:rPr lang="en-US" sz="2000" b="1" dirty="0" smtClean="0">
                <a:latin typeface="Times New Roman" pitchFamily="18" charset="0"/>
                <a:cs typeface="Times New Roman" pitchFamily="18" charset="0"/>
              </a:rPr>
              <a:t>an individual </a:t>
            </a:r>
            <a:r>
              <a:rPr lang="en-US" sz="2000" b="1" dirty="0">
                <a:latin typeface="Times New Roman" pitchFamily="18" charset="0"/>
                <a:cs typeface="Times New Roman" pitchFamily="18" charset="0"/>
              </a:rPr>
              <a:t>at a crime scene</a:t>
            </a:r>
            <a:r>
              <a:rPr lang="en-US" sz="2000" dirty="0">
                <a:latin typeface="Times New Roman" pitchFamily="18" charset="0"/>
                <a:cs typeface="Times New Roman" pitchFamily="18" charset="0"/>
              </a:rPr>
              <a:t>, in a </a:t>
            </a:r>
            <a:r>
              <a:rPr lang="en-US" sz="2000" b="1" dirty="0">
                <a:latin typeface="Times New Roman" pitchFamily="18" charset="0"/>
                <a:cs typeface="Times New Roman" pitchFamily="18" charset="0"/>
              </a:rPr>
              <a:t>home</a:t>
            </a:r>
            <a:r>
              <a:rPr lang="en-US" sz="2000" dirty="0">
                <a:latin typeface="Times New Roman" pitchFamily="18" charset="0"/>
                <a:cs typeface="Times New Roman" pitchFamily="18" charset="0"/>
              </a:rPr>
              <a:t>, or in a </a:t>
            </a:r>
            <a:r>
              <a:rPr lang="en-US" sz="2000" b="1" dirty="0">
                <a:latin typeface="Times New Roman" pitchFamily="18" charset="0"/>
                <a:cs typeface="Times New Roman" pitchFamily="18" charset="0"/>
              </a:rPr>
              <a:t>room</a:t>
            </a:r>
            <a:r>
              <a:rPr lang="en-US" sz="2000" dirty="0">
                <a:latin typeface="Times New Roman" pitchFamily="18" charset="0"/>
                <a:cs typeface="Times New Roman" pitchFamily="18" charset="0"/>
              </a:rPr>
              <a:t> where the suspect claimed not to have been.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Font typeface="Arial" pitchFamily="34" charset="0"/>
              <a:buChar char="•"/>
            </a:pPr>
            <a:r>
              <a:rPr lang="en-US" sz="2000" dirty="0" smtClean="0">
                <a:latin typeface="Times New Roman" pitchFamily="18" charset="0"/>
                <a:cs typeface="Times New Roman" pitchFamily="18" charset="0"/>
              </a:rPr>
              <a:t> DNA can </a:t>
            </a:r>
            <a:r>
              <a:rPr lang="en-US" sz="2000" b="1" dirty="0">
                <a:latin typeface="Times New Roman" pitchFamily="18" charset="0"/>
                <a:cs typeface="Times New Roman" pitchFamily="18" charset="0"/>
              </a:rPr>
              <a:t>refute a claim of self-defense</a:t>
            </a:r>
            <a:r>
              <a:rPr lang="en-US" sz="2000" dirty="0">
                <a:latin typeface="Times New Roman" pitchFamily="18" charset="0"/>
                <a:cs typeface="Times New Roman" pitchFamily="18" charset="0"/>
              </a:rPr>
              <a:t> and put a weapon in the suspect's hand. </a:t>
            </a: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pPr algn="just">
              <a:buFont typeface="Arial" pitchFamily="34" charset="0"/>
              <a:buChar char="•"/>
            </a:pPr>
            <a:r>
              <a:rPr lang="en-US" sz="2000" dirty="0">
                <a:latin typeface="Times New Roman" pitchFamily="18" charset="0"/>
                <a:cs typeface="Times New Roman" pitchFamily="18" charset="0"/>
              </a:rPr>
              <a:t> </a:t>
            </a: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can change a story from an </a:t>
            </a:r>
            <a:r>
              <a:rPr lang="en-US" sz="2000" b="1" dirty="0">
                <a:latin typeface="Times New Roman" pitchFamily="18" charset="0"/>
                <a:cs typeface="Times New Roman" pitchFamily="18" charset="0"/>
              </a:rPr>
              <a:t>alibi</a:t>
            </a:r>
            <a:r>
              <a:rPr lang="en-US" sz="2000" dirty="0">
                <a:latin typeface="Times New Roman" pitchFamily="18" charset="0"/>
                <a:cs typeface="Times New Roman" pitchFamily="18" charset="0"/>
              </a:rPr>
              <a:t> to one of </a:t>
            </a:r>
            <a:r>
              <a:rPr lang="en-US" sz="2000" b="1" dirty="0">
                <a:latin typeface="Times New Roman" pitchFamily="18" charset="0"/>
                <a:cs typeface="Times New Roman" pitchFamily="18" charset="0"/>
              </a:rPr>
              <a:t>consent</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p:txBody>
      </p:sp>
      <p:sp>
        <p:nvSpPr>
          <p:cNvPr id="15361" name="Rectangle 1"/>
          <p:cNvSpPr>
            <a:spLocks noChangeArrowheads="1"/>
          </p:cNvSpPr>
          <p:nvPr/>
        </p:nvSpPr>
        <p:spPr bwMode="auto">
          <a:xfrm>
            <a:off x="2087987" y="6582489"/>
            <a:ext cx="4968028"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971800" algn="ctr"/>
                <a:tab pos="3246438" algn="ctr"/>
                <a:tab pos="5143500" algn="l"/>
                <a:tab pos="5943600" algn="r"/>
              </a:tabLst>
            </a:pPr>
            <a:r>
              <a:rPr kumimoji="0" lang="fr-FR" sz="10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DNA Strand Image &amp; information : </a:t>
            </a:r>
            <a:r>
              <a:rPr kumimoji="0" lang="fr-FR" sz="10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3"/>
              </a:rPr>
              <a:t>http://www.dna.gov/audiences/investigators/know/</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46331"/>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600" dirty="0" smtClean="0">
                <a:latin typeface="Impact" pitchFamily="34" charset="0"/>
              </a:rPr>
              <a:t>What factors affect DNA evidence?</a:t>
            </a:r>
            <a:endParaRPr lang="en-US" sz="3600" dirty="0">
              <a:latin typeface="Impact" pitchFamily="34" charset="0"/>
            </a:endParaRPr>
          </a:p>
        </p:txBody>
      </p:sp>
      <p:sp>
        <p:nvSpPr>
          <p:cNvPr id="4" name="TextBox 3"/>
          <p:cNvSpPr txBox="1"/>
          <p:nvPr/>
        </p:nvSpPr>
        <p:spPr>
          <a:xfrm>
            <a:off x="152400" y="749474"/>
            <a:ext cx="8686800" cy="1631216"/>
          </a:xfrm>
          <a:prstGeom prst="rect">
            <a:avLst/>
          </a:prstGeom>
          <a:noFill/>
        </p:spPr>
        <p:txBody>
          <a:bodyPr wrap="square" rtlCol="0">
            <a:spAutoFit/>
          </a:bodyPr>
          <a:lstStyle/>
          <a:p>
            <a:pPr algn="just"/>
            <a:r>
              <a:rPr lang="en-US" sz="2000" dirty="0" smtClean="0">
                <a:latin typeface="Times New Roman" pitchFamily="18" charset="0"/>
                <a:cs typeface="Times New Roman" pitchFamily="18" charset="0"/>
              </a:rPr>
              <a:t>Several </a:t>
            </a:r>
            <a:r>
              <a:rPr lang="en-US" sz="2000" dirty="0">
                <a:latin typeface="Times New Roman" pitchFamily="18" charset="0"/>
                <a:cs typeface="Times New Roman" pitchFamily="18" charset="0"/>
              </a:rPr>
              <a:t>factors can affect the DNA left at a crime scene, </a:t>
            </a:r>
            <a:r>
              <a:rPr lang="en-US" sz="2000" smtClean="0">
                <a:latin typeface="Times New Roman" pitchFamily="18" charset="0"/>
                <a:cs typeface="Times New Roman" pitchFamily="18" charset="0"/>
              </a:rPr>
              <a:t>such as </a:t>
            </a:r>
            <a:r>
              <a:rPr lang="en-US" sz="2000" b="1" smtClean="0">
                <a:latin typeface="Times New Roman" pitchFamily="18" charset="0"/>
                <a:cs typeface="Times New Roman" pitchFamily="18" charset="0"/>
              </a:rPr>
              <a:t>environmental </a:t>
            </a:r>
            <a:r>
              <a:rPr lang="en-US" sz="2000" b="1" dirty="0">
                <a:latin typeface="Times New Roman" pitchFamily="18" charset="0"/>
                <a:cs typeface="Times New Roman" pitchFamily="18" charset="0"/>
              </a:rPr>
              <a:t>factors </a:t>
            </a:r>
            <a:r>
              <a:rPr lang="en-US" sz="2000" dirty="0">
                <a:latin typeface="Times New Roman" pitchFamily="18" charset="0"/>
                <a:cs typeface="Times New Roman" pitchFamily="18" charset="0"/>
              </a:rPr>
              <a:t>(e.g., heat, sunlight, moisture, bacteria, and mold). Therefore, not all DNA evidence will result in a usable DNA profile. Further, DNA testing cannot identify when the suspect was at the crime scene or for how long. </a:t>
            </a:r>
          </a:p>
          <a:p>
            <a:r>
              <a:rPr lang="en-US" sz="2000" dirty="0"/>
              <a:t> </a:t>
            </a:r>
          </a:p>
        </p:txBody>
      </p:sp>
      <p:sp>
        <p:nvSpPr>
          <p:cNvPr id="15361" name="Rectangle 1"/>
          <p:cNvSpPr>
            <a:spLocks noChangeArrowheads="1"/>
          </p:cNvSpPr>
          <p:nvPr/>
        </p:nvSpPr>
        <p:spPr bwMode="auto">
          <a:xfrm>
            <a:off x="0" y="6611779"/>
            <a:ext cx="4047904"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2971800" algn="ctr"/>
                <a:tab pos="3246438" algn="ctr"/>
                <a:tab pos="5143500" algn="l"/>
                <a:tab pos="5943600" algn="r"/>
              </a:tabLst>
            </a:pPr>
            <a:r>
              <a:rPr kumimoji="0" lang="fr-FR" sz="10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DNA information : </a:t>
            </a:r>
            <a:r>
              <a:rPr kumimoji="0" lang="fr-FR" sz="10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hlinkClick r:id="rId2"/>
              </a:rPr>
              <a:t>http://www.dna.gov/audiences/investigators/know/</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11" name="Group 10"/>
          <p:cNvGrpSpPr/>
          <p:nvPr/>
        </p:nvGrpSpPr>
        <p:grpSpPr>
          <a:xfrm>
            <a:off x="0" y="2286000"/>
            <a:ext cx="9144000" cy="2624792"/>
            <a:chOff x="0" y="2286000"/>
            <a:chExt cx="9144000" cy="2624792"/>
          </a:xfrm>
        </p:grpSpPr>
        <p:sp>
          <p:nvSpPr>
            <p:cNvPr id="9" name="TextBox 8"/>
            <p:cNvSpPr txBox="1"/>
            <p:nvPr/>
          </p:nvSpPr>
          <p:spPr>
            <a:xfrm>
              <a:off x="152400" y="2971800"/>
              <a:ext cx="8763000" cy="1938992"/>
            </a:xfrm>
            <a:prstGeom prst="rect">
              <a:avLst/>
            </a:prstGeom>
            <a:noFill/>
          </p:spPr>
          <p:txBody>
            <a:bodyPr wrap="square" rtlCol="0">
              <a:spAutoFit/>
            </a:bodyPr>
            <a:lstStyle/>
            <a:p>
              <a:r>
                <a:rPr lang="en-US" sz="2000" b="1" dirty="0" smtClean="0">
                  <a:latin typeface="Times New Roman" pitchFamily="18" charset="0"/>
                  <a:cs typeface="Times New Roman" pitchFamily="18" charset="0"/>
                </a:rPr>
                <a:t>CODIS</a:t>
              </a:r>
              <a:r>
                <a:rPr lang="en-US" sz="2000" dirty="0" smtClean="0">
                  <a:latin typeface="Times New Roman" pitchFamily="18" charset="0"/>
                  <a:cs typeface="Times New Roman" pitchFamily="18" charset="0"/>
                </a:rPr>
                <a:t> stands for </a:t>
              </a:r>
              <a:r>
                <a:rPr lang="en-US" sz="2000" b="1" u="sng" dirty="0" err="1" smtClean="0">
                  <a:latin typeface="Times New Roman" pitchFamily="18" charset="0"/>
                  <a:cs typeface="Times New Roman" pitchFamily="18" charset="0"/>
                </a:rPr>
                <a:t>CO</a:t>
              </a:r>
              <a:r>
                <a:rPr lang="en-US" sz="2000" b="1" dirty="0" err="1" smtClean="0">
                  <a:latin typeface="Times New Roman" pitchFamily="18" charset="0"/>
                  <a:cs typeface="Times New Roman" pitchFamily="18" charset="0"/>
                </a:rPr>
                <a:t>mbined</a:t>
              </a:r>
              <a:r>
                <a:rPr lang="en-US" sz="2000" b="1" dirty="0" smtClean="0">
                  <a:latin typeface="Times New Roman" pitchFamily="18" charset="0"/>
                  <a:cs typeface="Times New Roman" pitchFamily="18" charset="0"/>
                </a:rPr>
                <a:t> </a:t>
              </a:r>
              <a:r>
                <a:rPr lang="en-US" sz="2000" b="1" u="sng" dirty="0" smtClean="0">
                  <a:latin typeface="Times New Roman" pitchFamily="18" charset="0"/>
                  <a:cs typeface="Times New Roman" pitchFamily="18" charset="0"/>
                </a:rPr>
                <a:t>D</a:t>
              </a:r>
              <a:r>
                <a:rPr lang="en-US" sz="2000" b="1" dirty="0" smtClean="0">
                  <a:latin typeface="Times New Roman" pitchFamily="18" charset="0"/>
                  <a:cs typeface="Times New Roman" pitchFamily="18" charset="0"/>
                </a:rPr>
                <a:t>NA </a:t>
              </a:r>
              <a:r>
                <a:rPr lang="en-US" sz="2000" b="1" u="sng" dirty="0" smtClean="0">
                  <a:latin typeface="Times New Roman" pitchFamily="18" charset="0"/>
                  <a:cs typeface="Times New Roman" pitchFamily="18" charset="0"/>
                </a:rPr>
                <a:t>I</a:t>
              </a:r>
              <a:r>
                <a:rPr lang="en-US" sz="2000" b="1" dirty="0" smtClean="0">
                  <a:latin typeface="Times New Roman" pitchFamily="18" charset="0"/>
                  <a:cs typeface="Times New Roman" pitchFamily="18" charset="0"/>
                </a:rPr>
                <a:t>ndex </a:t>
              </a:r>
              <a:r>
                <a:rPr lang="en-US" sz="2000" b="1" u="sng" dirty="0" smtClean="0">
                  <a:latin typeface="Times New Roman" pitchFamily="18" charset="0"/>
                  <a:cs typeface="Times New Roman" pitchFamily="18" charset="0"/>
                </a:rPr>
                <a:t>S</a:t>
              </a:r>
              <a:r>
                <a:rPr lang="en-US" sz="2000" b="1" dirty="0" smtClean="0">
                  <a:latin typeface="Times New Roman" pitchFamily="18" charset="0"/>
                  <a:cs typeface="Times New Roman" pitchFamily="18" charset="0"/>
                </a:rPr>
                <a:t>ystem</a:t>
              </a:r>
              <a:r>
                <a:rPr lang="en-US" sz="2000" dirty="0" smtClean="0">
                  <a:latin typeface="Times New Roman" pitchFamily="18" charset="0"/>
                  <a:cs typeface="Times New Roman" pitchFamily="18" charset="0"/>
                </a:rPr>
                <a:t>, which is an electronic database of DNA profiles that can identify suspects. DNA profiles from individuals convicted of certain crimes, such as rape, murder, and child abuse, are entered into CODIS and help officers identify possible suspects when no prior suspect existed.</a:t>
              </a:r>
            </a:p>
            <a:p>
              <a:pPr algn="just"/>
              <a:endParaRPr lang="en-US" sz="2000" dirty="0" smtClean="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sp>
          <p:nvSpPr>
            <p:cNvPr id="7" name="Rectangle 1"/>
            <p:cNvSpPr>
              <a:spLocks noChangeArrowheads="1"/>
            </p:cNvSpPr>
            <p:nvPr/>
          </p:nvSpPr>
          <p:spPr bwMode="auto">
            <a:xfrm>
              <a:off x="0" y="2286000"/>
              <a:ext cx="9144000" cy="646331"/>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600" dirty="0" smtClean="0">
                  <a:latin typeface="Impact" pitchFamily="34" charset="0"/>
                </a:rPr>
                <a:t>What is CODIS?</a:t>
              </a:r>
              <a:endParaRPr lang="en-US" sz="3600" dirty="0">
                <a:latin typeface="Impact" pitchFamily="34" charset="0"/>
              </a:endParaRPr>
            </a:p>
          </p:txBody>
        </p:sp>
      </p:grpSp>
      <p:sp>
        <p:nvSpPr>
          <p:cNvPr id="16386" name="Text Box 2"/>
          <p:cNvSpPr txBox="1">
            <a:spLocks noChangeArrowheads="1"/>
          </p:cNvSpPr>
          <p:nvPr/>
        </p:nvSpPr>
        <p:spPr bwMode="auto">
          <a:xfrm>
            <a:off x="838200" y="4800600"/>
            <a:ext cx="5105400" cy="1524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buClrTx/>
              <a:buSzTx/>
              <a:buFontTx/>
              <a:buNone/>
              <a:tabLst/>
            </a:pPr>
            <a:r>
              <a:rPr kumimoji="0" lang="en-US" sz="2000" b="1" i="1" u="none" strike="noStrike" cap="none" normalizeH="0" baseline="0" dirty="0" smtClean="0">
                <a:ln>
                  <a:noFill/>
                </a:ln>
                <a:solidFill>
                  <a:schemeClr val="tx1"/>
                </a:solidFill>
                <a:effectLst/>
                <a:latin typeface="Times New Roman" pitchFamily="18" charset="0"/>
                <a:cs typeface="Times New Roman" pitchFamily="18" charset="0"/>
              </a:rPr>
              <a:t>Did you know?</a:t>
            </a:r>
          </a:p>
          <a:p>
            <a:pPr marL="0" marR="0" lvl="0" indent="0" algn="just" defTabSz="914400" rtl="0" eaLnBrk="1" fontAlgn="base" latinLnBrk="0" hangingPunct="1">
              <a:lnSpc>
                <a:spcPct val="100000"/>
              </a:lnSpc>
              <a:spcBef>
                <a:spcPct val="0"/>
              </a:spcBef>
              <a:buClrTx/>
              <a:buSzTx/>
              <a:buFontTx/>
              <a:buNone/>
              <a:tabLst/>
            </a:pPr>
            <a:r>
              <a:rPr kumimoji="0" lang="en-US" sz="2000" b="0" i="1" u="none" strike="noStrike" cap="none" normalizeH="0" baseline="0" dirty="0" smtClean="0">
                <a:ln>
                  <a:noFill/>
                </a:ln>
                <a:solidFill>
                  <a:schemeClr val="tx1"/>
                </a:solidFill>
                <a:effectLst/>
                <a:latin typeface="Times New Roman" pitchFamily="18" charset="0"/>
                <a:cs typeface="Times New Roman" pitchFamily="18" charset="0"/>
              </a:rPr>
              <a:t>Each human cell contains three billion DNA base pairs. Our unique DNA amounts to 0.1% or 3 million base pairs. </a:t>
            </a:r>
          </a:p>
        </p:txBody>
      </p:sp>
      <p:pic>
        <p:nvPicPr>
          <p:cNvPr id="10" name="Picture 9" descr="C:\Users\Tracy\AppData\Local\Microsoft\Windows\Temporary Internet Files\Content.IE5\80O0PNB0\MC900360664[1].wmf"/>
          <p:cNvPicPr/>
          <p:nvPr/>
        </p:nvPicPr>
        <p:blipFill>
          <a:blip r:embed="rId3" cstate="print"/>
          <a:srcRect/>
          <a:stretch>
            <a:fillRect/>
          </a:stretch>
        </p:blipFill>
        <p:spPr bwMode="auto">
          <a:xfrm rot="1567181">
            <a:off x="6034176" y="4505036"/>
            <a:ext cx="1473103" cy="21378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46331"/>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600" dirty="0" smtClean="0">
                <a:latin typeface="Impact" pitchFamily="34" charset="0"/>
              </a:rPr>
              <a:t>True or False?</a:t>
            </a:r>
            <a:endParaRPr lang="en-US" sz="3600" dirty="0">
              <a:latin typeface="Impact" pitchFamily="34" charset="0"/>
            </a:endParaRPr>
          </a:p>
        </p:txBody>
      </p:sp>
      <p:sp>
        <p:nvSpPr>
          <p:cNvPr id="4" name="TextBox 3"/>
          <p:cNvSpPr txBox="1"/>
          <p:nvPr/>
        </p:nvSpPr>
        <p:spPr>
          <a:xfrm>
            <a:off x="228600" y="968038"/>
            <a:ext cx="8686800" cy="3908762"/>
          </a:xfrm>
          <a:prstGeom prst="rect">
            <a:avLst/>
          </a:prstGeom>
          <a:noFill/>
        </p:spPr>
        <p:txBody>
          <a:bodyPr wrap="square" rtlCol="0">
            <a:spAutoFit/>
          </a:bodyPr>
          <a:lstStyle/>
          <a:p>
            <a:pPr algn="ctr"/>
            <a:r>
              <a:rPr lang="en-US" sz="2800" b="1" dirty="0" smtClean="0">
                <a:latin typeface="Times New Roman" pitchFamily="18" charset="0"/>
                <a:cs typeface="Times New Roman" pitchFamily="18" charset="0"/>
              </a:rPr>
              <a:t>Which three statements below are true?</a:t>
            </a:r>
          </a:p>
          <a:p>
            <a:pPr algn="ct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1. The DNA in a man's blood is the same as the DNA in his skin cells and saliva.</a:t>
            </a: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2. Each person's DNA is different from every other individual's.</a:t>
            </a: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3. DNA can be found in all the cells in our bodies except the blood cells.</a:t>
            </a: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4. DNA can have forensic value even if it is decades old. </a:t>
            </a:r>
          </a:p>
          <a:p>
            <a:r>
              <a:rPr lang="en-US" sz="2000" dirty="0">
                <a:latin typeface="Times New Roman" pitchFamily="18" charset="0"/>
                <a:cs typeface="Times New Roman" pitchFamily="18" charset="0"/>
              </a:rPr>
              <a:t> </a:t>
            </a:r>
          </a:p>
          <a:p>
            <a:r>
              <a:rPr lang="en-US" sz="2000" dirty="0">
                <a:latin typeface="Times New Roman" pitchFamily="18" charset="0"/>
                <a:cs typeface="Times New Roman" pitchFamily="18" charset="0"/>
              </a:rPr>
              <a:t>5. DNA evidence was first used to get a conviction in a trial in 1987. </a:t>
            </a:r>
          </a:p>
          <a:p>
            <a:pPr algn="ct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pic>
        <p:nvPicPr>
          <p:cNvPr id="11" name="Picture 3" descr="C:\Users\Tracy\AppData\Local\Microsoft\Windows\Temporary Internet Files\Content.IE5\IYXDRP67\MC910216354[1].png">
            <a:hlinkClick r:id="rId2"/>
          </p:cNvPr>
          <p:cNvPicPr>
            <a:picLocks noChangeAspect="1" noChangeArrowheads="1"/>
          </p:cNvPicPr>
          <p:nvPr/>
        </p:nvPicPr>
        <p:blipFill>
          <a:blip r:embed="rId3" cstate="print"/>
          <a:srcRect/>
          <a:stretch>
            <a:fillRect/>
          </a:stretch>
        </p:blipFill>
        <p:spPr bwMode="auto">
          <a:xfrm>
            <a:off x="838200" y="5257800"/>
            <a:ext cx="1749353" cy="1524000"/>
          </a:xfrm>
          <a:prstGeom prst="rect">
            <a:avLst/>
          </a:prstGeom>
          <a:noFill/>
        </p:spPr>
      </p:pic>
      <p:sp>
        <p:nvSpPr>
          <p:cNvPr id="12" name="TextBox 11"/>
          <p:cNvSpPr txBox="1"/>
          <p:nvPr/>
        </p:nvSpPr>
        <p:spPr>
          <a:xfrm>
            <a:off x="2514600" y="5525869"/>
            <a:ext cx="6096000" cy="707886"/>
          </a:xfrm>
          <a:prstGeom prst="rect">
            <a:avLst/>
          </a:prstGeom>
          <a:noFill/>
        </p:spPr>
        <p:txBody>
          <a:bodyPr wrap="square" rtlCol="0">
            <a:spAutoFit/>
          </a:bodyPr>
          <a:lstStyle/>
          <a:p>
            <a:r>
              <a:rPr lang="en-US" sz="2000" dirty="0" smtClean="0">
                <a:latin typeface="Times New Roman" pitchFamily="18" charset="0"/>
                <a:cs typeface="Times New Roman" pitchFamily="18" charset="0"/>
              </a:rPr>
              <a:t>Watch the video segment from </a:t>
            </a:r>
            <a:r>
              <a:rPr lang="en-US" sz="2000" i="1" dirty="0" smtClean="0">
                <a:latin typeface="Times New Roman" pitchFamily="18" charset="0"/>
                <a:cs typeface="Times New Roman" pitchFamily="18" charset="0"/>
              </a:rPr>
              <a:t>NOVA:</a:t>
            </a:r>
            <a:r>
              <a:rPr lang="en-US" sz="2000" dirty="0" smtClean="0">
                <a:latin typeface="Times New Roman" pitchFamily="18" charset="0"/>
                <a:cs typeface="Times New Roman" pitchFamily="18" charset="0"/>
              </a:rPr>
              <a:t> "The Killer's Trail" and be ready to answer the questions on the next slide. </a:t>
            </a:r>
            <a:endParaRPr lang="en-US" sz="2000" dirty="0">
              <a:latin typeface="Times New Roman" pitchFamily="18" charset="0"/>
              <a:cs typeface="Times New Roman" pitchFamily="18" charset="0"/>
            </a:endParaRPr>
          </a:p>
        </p:txBody>
      </p:sp>
      <p:sp>
        <p:nvSpPr>
          <p:cNvPr id="14" name="Rectangle 13"/>
          <p:cNvSpPr/>
          <p:nvPr/>
        </p:nvSpPr>
        <p:spPr>
          <a:xfrm>
            <a:off x="228600" y="1676400"/>
            <a:ext cx="83820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28600" y="3505200"/>
            <a:ext cx="83820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28600" y="4114800"/>
            <a:ext cx="83820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0"/>
            <a:ext cx="9144000" cy="646331"/>
          </a:xfrm>
          <a:prstGeom prst="rect">
            <a:avLst/>
          </a:prstGeom>
          <a:solidFill>
            <a:srgbClr val="FF000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3600" dirty="0" smtClean="0">
                <a:latin typeface="Impact" pitchFamily="34" charset="0"/>
              </a:rPr>
              <a:t>Video Quiz</a:t>
            </a:r>
            <a:endParaRPr lang="en-US" sz="3600" dirty="0">
              <a:latin typeface="Impact" pitchFamily="34" charset="0"/>
            </a:endParaRPr>
          </a:p>
        </p:txBody>
      </p:sp>
      <p:sp>
        <p:nvSpPr>
          <p:cNvPr id="4" name="TextBox 3"/>
          <p:cNvSpPr txBox="1"/>
          <p:nvPr/>
        </p:nvSpPr>
        <p:spPr>
          <a:xfrm>
            <a:off x="152400" y="762000"/>
            <a:ext cx="8839200" cy="5847755"/>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Choose the best answer for each.</a:t>
            </a:r>
          </a:p>
          <a:p>
            <a:pPr algn="ctr"/>
            <a:endParaRPr lang="en-US" sz="2000" b="1" dirty="0">
              <a:latin typeface="Times New Roman" pitchFamily="18" charset="0"/>
              <a:cs typeface="Times New Roman" pitchFamily="18" charset="0"/>
            </a:endParaRPr>
          </a:p>
          <a:p>
            <a:pPr>
              <a:lnSpc>
                <a:spcPct val="150000"/>
              </a:lnSpc>
            </a:pPr>
            <a:r>
              <a:rPr lang="en-US" sz="2000" b="1" dirty="0" smtClean="0">
                <a:latin typeface="Times New Roman" pitchFamily="18" charset="0"/>
                <a:cs typeface="Times New Roman" pitchFamily="18" charset="0"/>
              </a:rPr>
              <a:t>1.  Who was the victim?</a:t>
            </a:r>
          </a:p>
          <a:p>
            <a:pPr>
              <a:lnSpc>
                <a:spcPct val="150000"/>
              </a:lnSpc>
            </a:pPr>
            <a:r>
              <a:rPr lang="en-US" sz="2000" dirty="0" smtClean="0">
                <a:latin typeface="Times New Roman" pitchFamily="18" charset="0"/>
                <a:cs typeface="Times New Roman" pitchFamily="18" charset="0"/>
              </a:rPr>
              <a:t>A.  Marilyn Sheppard	B. Sam Sheppard		C. Sam Sheppard, Jr.</a:t>
            </a:r>
          </a:p>
          <a:p>
            <a:pPr>
              <a:lnSpc>
                <a:spcPct val="150000"/>
              </a:lnSpc>
            </a:pPr>
            <a:endParaRPr lang="en-US" sz="2000" dirty="0" smtClean="0">
              <a:latin typeface="Times New Roman" pitchFamily="18" charset="0"/>
              <a:cs typeface="Times New Roman" pitchFamily="18" charset="0"/>
            </a:endParaRPr>
          </a:p>
          <a:p>
            <a:pPr>
              <a:lnSpc>
                <a:spcPct val="150000"/>
              </a:lnSpc>
            </a:pPr>
            <a:r>
              <a:rPr lang="en-US" sz="2000" b="1" dirty="0" smtClean="0">
                <a:latin typeface="Times New Roman" pitchFamily="18" charset="0"/>
                <a:cs typeface="Times New Roman" pitchFamily="18" charset="0"/>
              </a:rPr>
              <a:t>2. What are the keys to DNA fingerprinting?</a:t>
            </a:r>
          </a:p>
          <a:p>
            <a:pPr marL="457200" indent="-457200">
              <a:lnSpc>
                <a:spcPct val="150000"/>
              </a:lnSpc>
              <a:buAutoNum type="alphaUcPeriod"/>
            </a:pPr>
            <a:r>
              <a:rPr lang="en-US" sz="2000" dirty="0" smtClean="0">
                <a:latin typeface="Times New Roman" pitchFamily="18" charset="0"/>
                <a:cs typeface="Times New Roman" pitchFamily="18" charset="0"/>
              </a:rPr>
              <a:t>Chromosomes	B. Alleles		C. Nitrogen bases</a:t>
            </a:r>
          </a:p>
          <a:p>
            <a:pPr>
              <a:lnSpc>
                <a:spcPct val="150000"/>
              </a:lnSpc>
            </a:pPr>
            <a:endParaRPr lang="en-US" sz="2000" dirty="0">
              <a:latin typeface="Times New Roman" pitchFamily="18" charset="0"/>
              <a:cs typeface="Times New Roman" pitchFamily="18" charset="0"/>
            </a:endParaRPr>
          </a:p>
          <a:p>
            <a:pPr>
              <a:lnSpc>
                <a:spcPct val="150000"/>
              </a:lnSpc>
            </a:pPr>
            <a:r>
              <a:rPr lang="en-US" sz="2000" b="1" dirty="0">
                <a:latin typeface="Times New Roman" pitchFamily="18" charset="0"/>
                <a:cs typeface="Times New Roman" pitchFamily="18" charset="0"/>
              </a:rPr>
              <a:t>3</a:t>
            </a:r>
            <a:r>
              <a:rPr lang="en-US" sz="2000" b="1" dirty="0" smtClean="0">
                <a:latin typeface="Times New Roman" pitchFamily="18" charset="0"/>
                <a:cs typeface="Times New Roman" pitchFamily="18" charset="0"/>
              </a:rPr>
              <a:t>. Where did the scientist get the sample of DNA for Marilyn Sheppard?</a:t>
            </a:r>
          </a:p>
          <a:p>
            <a:pPr>
              <a:lnSpc>
                <a:spcPct val="150000"/>
              </a:lnSpc>
            </a:pPr>
            <a:r>
              <a:rPr lang="en-US" sz="2000" dirty="0" smtClean="0">
                <a:latin typeface="Times New Roman" pitchFamily="18" charset="0"/>
                <a:cs typeface="Times New Roman" pitchFamily="18" charset="0"/>
              </a:rPr>
              <a:t>A.  Hair			B.  Skin			C.  Fingernail</a:t>
            </a:r>
          </a:p>
          <a:p>
            <a:pPr>
              <a:lnSpc>
                <a:spcPct val="150000"/>
              </a:lnSpc>
            </a:pPr>
            <a:endParaRPr lang="en-US" sz="2000" dirty="0" smtClean="0">
              <a:latin typeface="Times New Roman" pitchFamily="18" charset="0"/>
              <a:cs typeface="Times New Roman" pitchFamily="18" charset="0"/>
            </a:endParaRPr>
          </a:p>
          <a:p>
            <a:pPr>
              <a:lnSpc>
                <a:spcPct val="150000"/>
              </a:lnSpc>
            </a:pPr>
            <a:r>
              <a:rPr lang="en-US" sz="2000" b="1" dirty="0">
                <a:latin typeface="Times New Roman" pitchFamily="18" charset="0"/>
                <a:cs typeface="Times New Roman" pitchFamily="18" charset="0"/>
              </a:rPr>
              <a:t>4</a:t>
            </a:r>
            <a:r>
              <a:rPr lang="en-US" sz="2000" b="1" dirty="0" smtClean="0">
                <a:latin typeface="Times New Roman" pitchFamily="18" charset="0"/>
                <a:cs typeface="Times New Roman" pitchFamily="18" charset="0"/>
              </a:rPr>
              <a:t>. Whose blood was found in the blood trail?</a:t>
            </a:r>
          </a:p>
          <a:p>
            <a:pPr>
              <a:lnSpc>
                <a:spcPct val="150000"/>
              </a:lnSpc>
            </a:pPr>
            <a:r>
              <a:rPr lang="en-US" sz="2000" dirty="0" smtClean="0">
                <a:latin typeface="Times New Roman" pitchFamily="18" charset="0"/>
                <a:cs typeface="Times New Roman" pitchFamily="18" charset="0"/>
              </a:rPr>
              <a:t>A.  Marilyn Sheppard	B. Sam Sheppard		C. Neither</a:t>
            </a:r>
          </a:p>
        </p:txBody>
      </p:sp>
      <p:sp>
        <p:nvSpPr>
          <p:cNvPr id="6" name="Rectangle 5"/>
          <p:cNvSpPr/>
          <p:nvPr/>
        </p:nvSpPr>
        <p:spPr>
          <a:xfrm>
            <a:off x="177084" y="2005884"/>
            <a:ext cx="24384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869842" y="3403242"/>
            <a:ext cx="12954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4761963"/>
            <a:ext cx="11430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5638800" y="6146442"/>
            <a:ext cx="1371600" cy="381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518</Words>
  <Application>Microsoft Office PowerPoint</Application>
  <PresentationFormat>On-screen Show (4:3)</PresentationFormat>
  <Paragraphs>65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Tracy</dc:creator>
  <cp:lastModifiedBy>Tracy</cp:lastModifiedBy>
  <cp:revision>26</cp:revision>
  <dcterms:created xsi:type="dcterms:W3CDTF">2010-07-06T03:32:00Z</dcterms:created>
  <dcterms:modified xsi:type="dcterms:W3CDTF">2010-07-21T12:28:24Z</dcterms:modified>
</cp:coreProperties>
</file>