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8" d="100"/>
          <a:sy n="88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April 29, 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1.bin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4.jpeg"/><Relationship Id="rId5" Type="http://schemas.openxmlformats.org/officeDocument/2006/relationships/image" Target="../media/image3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3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1.png"/><Relationship Id="rId5" Type="http://schemas.openxmlformats.org/officeDocument/2006/relationships/image" Target="../media/image3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.genetics.utah.edu/content/tech/cloning/whatiscloning/" TargetMode="External"/><Relationship Id="rId4" Type="http://schemas.openxmlformats.org/officeDocument/2006/relationships/hyperlink" Target="http://learn.genetics.utah.edu/content/tech/cloning/whyclone/" TargetMode="External"/><Relationship Id="rId5" Type="http://schemas.openxmlformats.org/officeDocument/2006/relationships/hyperlink" Target="http://learn.genetics.utah.edu/content/tech/cloning/clissues/" TargetMode="External"/><Relationship Id="rId6" Type="http://schemas.openxmlformats.org/officeDocument/2006/relationships/hyperlink" Target="http://learn.genetics.utah.edu/content/tech/cloning/cloningrisks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learn.genetics.utah.edu/content/tech/cloning/clonezon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3.png"/><Relationship Id="rId1" Type="http://schemas.microsoft.com/office/2007/relationships/media" Target="../media/media7.wav"/><Relationship Id="rId2" Type="http://schemas.openxmlformats.org/officeDocument/2006/relationships/audio" Target="../media/media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 smtClean="0"/>
              <a:t>Animal cloning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By olivia amoruso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309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Artificial embryo twinning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Separating an early embryo into a petri dish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Allowing it to develop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Placing the embryo into the mother’s uterus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 smtClean="0"/>
              <a:t>The embryos will be genetically identical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41202" y="590328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68720"/>
      </p:ext>
    </p:extLst>
  </p:cSld>
  <p:clrMapOvr>
    <a:masterClrMapping/>
  </p:clrMapOvr>
  <p:transition xmlns:p14="http://schemas.microsoft.com/office/powerpoint/2010/main" spd="slow">
    <p:randomBar dir="vert"/>
    <p:sndAc>
      <p:stSnd>
        <p:snd r:embed="rId4" name="Pencil Check"/>
      </p:stSnd>
    </p:sndAc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0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 typeface="+mj-lt"/>
              <a:buAutoNum type="arabicPeriod"/>
            </a:pPr>
            <a:r>
              <a:rPr lang="en-US" sz="3600" dirty="0"/>
              <a:t> </a:t>
            </a:r>
            <a:r>
              <a:rPr lang="en-US" sz="3600" dirty="0" smtClean="0"/>
              <a:t>Isolate the somatic cell from a female</a:t>
            </a:r>
          </a:p>
          <a:p>
            <a:pPr>
              <a:buFont typeface="+mj-lt"/>
              <a:buAutoNum type="arabicPeriod"/>
            </a:pPr>
            <a:r>
              <a:rPr lang="en-US" sz="3600" dirty="0"/>
              <a:t> </a:t>
            </a:r>
            <a:r>
              <a:rPr lang="en-US" sz="3600" dirty="0" smtClean="0"/>
              <a:t>Remove nucleus from an egg cell</a:t>
            </a:r>
          </a:p>
          <a:p>
            <a:pPr>
              <a:buFont typeface="+mj-lt"/>
              <a:buAutoNum type="arabicPeriod"/>
            </a:pPr>
            <a:r>
              <a:rPr lang="en-US" sz="3600" dirty="0"/>
              <a:t> </a:t>
            </a:r>
            <a:r>
              <a:rPr lang="en-US" sz="3600" dirty="0" smtClean="0"/>
              <a:t>place the nucleus from the somatic cell into the egg cell</a:t>
            </a:r>
          </a:p>
          <a:p>
            <a:pPr>
              <a:buFont typeface="+mj-lt"/>
              <a:buAutoNum type="arabicPeriod"/>
            </a:pPr>
            <a:r>
              <a:rPr lang="en-US" sz="3600" dirty="0" smtClean="0"/>
              <a:t>Cell will begin to grow into an embryo and then it will be implanted into the mother</a:t>
            </a:r>
            <a:endParaRPr lang="en-US" sz="3600" dirty="0"/>
          </a:p>
        </p:txBody>
      </p:sp>
      <p:pic>
        <p:nvPicPr>
          <p:cNvPr id="6" name="Content Placeholder 5" descr="images.jpe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1" b="6011"/>
          <a:stretch>
            <a:fillRect/>
          </a:stretch>
        </p:blipFill>
        <p:spPr>
          <a:xfrm>
            <a:off x="4700016" y="1097280"/>
            <a:ext cx="3004855" cy="348563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Somatic cell nuclear transfer (scnt)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7500" y="571997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Animals cloned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sz="1800" dirty="0" smtClean="0"/>
              <a:t>Sea Urchin 1885 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Salamander (first vertebrate animal cloned)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Frog (tadpoles resulted in abnormality)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Rabbit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Lamb and Sheep 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Cow (</a:t>
            </a:r>
            <a:r>
              <a:rPr lang="en-US" sz="1800" smtClean="0"/>
              <a:t>nuclear </a:t>
            </a:r>
            <a:r>
              <a:rPr lang="en-US" sz="1800" smtClean="0"/>
              <a:t>transfer)</a:t>
            </a:r>
            <a:endParaRPr lang="en-US" sz="1800" dirty="0" smtClean="0"/>
          </a:p>
          <a:p>
            <a:pPr>
              <a:buFont typeface="+mj-lt"/>
              <a:buAutoNum type="arabicPeriod"/>
            </a:pPr>
            <a:r>
              <a:rPr lang="en-US" sz="1800" dirty="0" smtClean="0"/>
              <a:t>Dolly (First animal cloned using SCNT)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Monkeys (our closest relatives can be cloned)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Mouse </a:t>
            </a:r>
          </a:p>
          <a:p>
            <a:pPr marL="0" indent="0"/>
            <a:endParaRPr lang="en-US" sz="12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11" name="Picture 10" descr="r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99697">
            <a:off x="4700016" y="1457867"/>
            <a:ext cx="2248383" cy="1743746"/>
          </a:xfrm>
          <a:prstGeom prst="rect">
            <a:avLst/>
          </a:prstGeom>
        </p:spPr>
      </p:pic>
      <p:pic>
        <p:nvPicPr>
          <p:cNvPr id="12" name="Picture 11" descr="images-1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8668">
            <a:off x="6943754" y="2992523"/>
            <a:ext cx="2099381" cy="13158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20440">
            <a:off x="5045597" y="3555531"/>
            <a:ext cx="2042197" cy="1807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04128">
            <a:off x="6614902" y="4961176"/>
            <a:ext cx="2529097" cy="18968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83519">
            <a:off x="6962692" y="793787"/>
            <a:ext cx="1875448" cy="16879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52476">
            <a:off x="4686744" y="114620"/>
            <a:ext cx="1477255" cy="1292598"/>
          </a:xfrm>
          <a:prstGeom prst="rect">
            <a:avLst/>
          </a:prstGeom>
        </p:spPr>
      </p:pic>
      <p:pic>
        <p:nvPicPr>
          <p:cNvPr id="17" name="Sound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6560" y="56421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97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36974" t="-27883" r="1" b="1603"/>
          <a:stretch/>
        </p:blipFill>
        <p:spPr>
          <a:xfrm>
            <a:off x="2090057" y="383665"/>
            <a:ext cx="7053943" cy="6474336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 rot="19140000">
            <a:off x="194981" y="1254457"/>
            <a:ext cx="5486400" cy="867444"/>
          </a:xfrm>
        </p:spPr>
        <p:txBody>
          <a:bodyPr/>
          <a:lstStyle/>
          <a:p>
            <a:r>
              <a:rPr lang="en-US" dirty="0" smtClean="0"/>
              <a:t>Dolly’s death	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 rot="19140000">
            <a:off x="1063951" y="2015020"/>
            <a:ext cx="5652873" cy="1062780"/>
          </a:xfrm>
        </p:spPr>
        <p:txBody>
          <a:bodyPr/>
          <a:lstStyle/>
          <a:p>
            <a:r>
              <a:rPr lang="en-US" dirty="0" smtClean="0"/>
              <a:t>Dolly’s telomeres on the end’s of her chrosomes were shorter then average. </a:t>
            </a:r>
            <a:endParaRPr lang="en-US" dirty="0"/>
          </a:p>
          <a:p>
            <a:r>
              <a:rPr lang="en-US" dirty="0" smtClean="0"/>
              <a:t>This caused Dolly to age faster and resulted in her death. </a:t>
            </a:r>
            <a:endParaRPr lang="en-US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506" y="58670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0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Cloning risks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Disadvantages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Char char="-"/>
            </a:pPr>
            <a:r>
              <a:rPr lang="en-US" dirty="0" smtClean="0"/>
              <a:t>Embryo my not divide properly</a:t>
            </a:r>
          </a:p>
          <a:p>
            <a:pPr>
              <a:buFontTx/>
              <a:buChar char="-"/>
            </a:pPr>
            <a:r>
              <a:rPr lang="en-US" dirty="0" smtClean="0"/>
              <a:t>Implantation of new egg in uterus might fail</a:t>
            </a:r>
          </a:p>
          <a:p>
            <a:pPr>
              <a:buFontTx/>
              <a:buChar char="-"/>
            </a:pPr>
            <a:r>
              <a:rPr lang="en-US" dirty="0" smtClean="0"/>
              <a:t>Can get “Large offspring Syndrome” which is when the offspring have abnormal organ sizes</a:t>
            </a:r>
          </a:p>
          <a:p>
            <a:pPr>
              <a:buFontTx/>
              <a:buChar char="-"/>
            </a:pPr>
            <a:r>
              <a:rPr lang="en-US" dirty="0" smtClean="0"/>
              <a:t>Offspring with out LOS can develop kidney or brain malformations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Challenges	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en-US" dirty="0" smtClean="0"/>
              <a:t>We sometimes can’t reprogram the transferred nucleus as though it belongs in the exact embryotic cell.</a:t>
            </a:r>
          </a:p>
          <a:p>
            <a:pPr>
              <a:buFontTx/>
              <a:buChar char="-"/>
            </a:pPr>
            <a:r>
              <a:rPr lang="en-US" dirty="0" smtClean="0"/>
              <a:t>Organisms cloned could have very short or long telomeres. This indicates how long the clone can survive </a:t>
            </a:r>
          </a:p>
        </p:txBody>
      </p:sp>
      <p:pic>
        <p:nvPicPr>
          <p:cNvPr id="11" name="Sound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755" y="55362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6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Reasons for cloning	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400" dirty="0" smtClean="0"/>
              <a:t>We are not immune to diseases from animals, when we test the animals it is faster to clone then to wait for several generations for breeding</a:t>
            </a:r>
          </a:p>
          <a:p>
            <a:pPr>
              <a:buFontTx/>
              <a:buChar char="-"/>
            </a:pPr>
            <a:r>
              <a:rPr lang="en-US" sz="2400" dirty="0" smtClean="0"/>
              <a:t>Cloning for stem cell research</a:t>
            </a:r>
          </a:p>
          <a:p>
            <a:pPr>
              <a:buFontTx/>
              <a:buChar char="-"/>
            </a:pPr>
            <a:r>
              <a:rPr lang="en-US" sz="2400" dirty="0" smtClean="0"/>
              <a:t>Cows, sheep, and goats are being genetically engineered to produce drugs or proteins for humans.</a:t>
            </a:r>
          </a:p>
          <a:p>
            <a:pPr>
              <a:buFontTx/>
              <a:buChar char="-"/>
            </a:pPr>
            <a:r>
              <a:rPr lang="en-US" sz="2400" dirty="0" smtClean="0"/>
              <a:t>Reproducing a deceased pet</a:t>
            </a:r>
            <a:endParaRPr lang="en-US" sz="2400" dirty="0"/>
          </a:p>
        </p:txBody>
      </p:sp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7532" y="574794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5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00628"/>
            <a:ext cx="7520940" cy="5170299"/>
          </a:xfrm>
        </p:spPr>
        <p:txBody>
          <a:bodyPr/>
          <a:lstStyle/>
          <a:p>
            <a:r>
              <a:rPr lang="en-US" dirty="0">
                <a:hlinkClick r:id="rId2"/>
              </a:rPr>
              <a:t>http://learn.genetics.utah.edu/content/tech/cloning/clonezone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3"/>
              </a:rPr>
              <a:t>http://learn.genetics.utah.edu/content/tech/cloning/whatiscloning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4"/>
              </a:rPr>
              <a:t>http://learn.genetics.utah.edu/content/tech/cloning/whyclone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5"/>
              </a:rPr>
              <a:t>http://learn.genetics.utah.edu/content/tech/cloning/clissues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>
                <a:hlinkClick r:id="rId6"/>
              </a:rPr>
              <a:t>http://learn.genetics.utah.edu/content/tech/cloning/cloningrisks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Images are from googleimages.com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end!	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22960" y="1100629"/>
            <a:ext cx="2576690" cy="335781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 hoped you enjoyed this slide show and you rock my socks Miss Napoli!</a:t>
            </a:r>
          </a:p>
          <a:p>
            <a:r>
              <a:rPr lang="en-US" sz="2400" dirty="0" smtClean="0"/>
              <a:t>Ta-ta for now,</a:t>
            </a:r>
          </a:p>
          <a:p>
            <a:r>
              <a:rPr lang="en-US" sz="2400" dirty="0" smtClean="0"/>
              <a:t>Olivia</a:t>
            </a:r>
            <a:endParaRPr lang="en-US" sz="2400" dirty="0"/>
          </a:p>
        </p:txBody>
      </p:sp>
      <p:pic>
        <p:nvPicPr>
          <p:cNvPr id="6" name="Picture 5" descr="Photo 5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27" y="914400"/>
            <a:ext cx="5161574" cy="3871181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0686" y="53378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9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5591</TotalTime>
  <Words>393</Words>
  <Application>Microsoft Macintosh PowerPoint</Application>
  <PresentationFormat>On-screen Show (4:3)</PresentationFormat>
  <Paragraphs>55</Paragraphs>
  <Slides>9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Angles</vt:lpstr>
      <vt:lpstr>Animal cloning</vt:lpstr>
      <vt:lpstr>Artificial embryo twinning</vt:lpstr>
      <vt:lpstr>Somatic cell nuclear transfer (scnt)</vt:lpstr>
      <vt:lpstr>Animals cloned</vt:lpstr>
      <vt:lpstr>Dolly’s death </vt:lpstr>
      <vt:lpstr>Cloning risks</vt:lpstr>
      <vt:lpstr>Reasons for cloning </vt:lpstr>
      <vt:lpstr>Works cited</vt:lpstr>
      <vt:lpstr>The end!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 cloning</dc:title>
  <dc:creator>P AMORUSO</dc:creator>
  <cp:lastModifiedBy>Steve Herling</cp:lastModifiedBy>
  <cp:revision>10</cp:revision>
  <dcterms:created xsi:type="dcterms:W3CDTF">2012-04-25T22:26:56Z</dcterms:created>
  <dcterms:modified xsi:type="dcterms:W3CDTF">2012-04-29T19:43:32Z</dcterms:modified>
</cp:coreProperties>
</file>