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69" r:id="rId4"/>
    <p:sldId id="266" r:id="rId5"/>
    <p:sldId id="270" r:id="rId6"/>
    <p:sldId id="271" r:id="rId7"/>
    <p:sldId id="258" r:id="rId8"/>
    <p:sldId id="259" r:id="rId9"/>
    <p:sldId id="264" r:id="rId10"/>
    <p:sldId id="260" r:id="rId11"/>
    <p:sldId id="261" r:id="rId12"/>
    <p:sldId id="262" r:id="rId13"/>
    <p:sldId id="268" r:id="rId14"/>
    <p:sldId id="265" r:id="rId15"/>
    <p:sldId id="263" r:id="rId16"/>
    <p:sldId id="267" r:id="rId17"/>
    <p:sldId id="273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01" autoAdjust="0"/>
    <p:restoredTop sz="94660"/>
  </p:normalViewPr>
  <p:slideViewPr>
    <p:cSldViewPr>
      <p:cViewPr varScale="1">
        <p:scale>
          <a:sx n="88" d="100"/>
          <a:sy n="88" d="100"/>
        </p:scale>
        <p:origin x="10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BF30-0C15-4E20-90AB-666E63F1F5D2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D436-4170-4F1E-AEE5-72A11A3E7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5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95A17-79CD-4813-BF1B-9FF08571D90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C103-33B0-4BF8-918A-4216E3E6C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9C103-33B0-4BF8-918A-4216E3E6CF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4673-7080-4875-AF5E-29E90EFA885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76BC-8AE9-4A24-BD82-C819D4F7F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monckrowley@csh.k12.ny.u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close-up.html?&amp;oid=5275604&amp;s=176&amp;sc=176&amp;st=672&amp;q=speaking%20spanish&amp;spage=8&amp;hoid=bf2ca97b89c13a11f9e1e46fca13598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MTRgNb4yccCFcsbPgodDVQELA&amp;url=http://www.spanishinvalencia.com/news/learn-spanish-in-spain-tips-to-learn-spanish-faster-from-a-spanish-newbie/&amp;ei=pl3fVcTmJ8u3-AGNqJHgAg&amp;psig=AFQjCNGDlLL6E8MMhQl-rRmt07Lwq-MoSw&amp;ust=1440788201121217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animationfactory.com/en/search/close-up.html?&amp;oid=4966416&amp;s=1&amp;sc=1&amp;st=268&amp;q=late%20student&amp;spage=1&amp;hoid=d0f652dbc094e8f3acb008203257490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hyperlink" Target="http://www.animationfactory.com/en/search/close-up.html?&amp;oid=11779805&amp;s=1&amp;sc=1&amp;st=61&amp;q=homework&amp;spage=1&amp;hoid=50156e5cb5ae463860de81544231062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library.com/animation/25561/Door_and_scenery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hyperlink" Target="http://www.wordreferenc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translate.google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hyperlink" Target="http://www.google.com/url?sa=i&amp;rct=j&amp;q=&amp;esrc=s&amp;source=images&amp;cd=&amp;cad=rja&amp;uact=8&amp;ved=0CAcQjRxqFQoTCLLho_Gc08cCFUo0PgodXeMBhw&amp;url=http://www.oncoursesystems.com/school/webpage/502939/1009739&amp;ei=lTvkVfLCCsro-AHdxoe4CA&amp;psig=AFQjCNEa-yI0NPS8gwYNVLnHSCRMNNx4Xg&amp;ust=144110717543030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source=images&amp;cd=&amp;cad=rja&amp;uact=8&amp;ved=0CAcQjRxqFQoTCMiu4cKZ08cCFYQaPgod11sIIg&amp;url=http://www.clker.com/clipart-2225.html&amp;ei=DjjkVcjvEoS1-AHXt6GQAg&amp;psig=AFQjCNFFoUaCg1k0Fcv4hu7E4Q2TmPnJtw&amp;ust=1441106304934804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quizlet.com/your-set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sh.k12.ny.us/webpages/mmonckrowley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h.k12.ny.us/webpages/mmonckrowle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1.gstatic.com/images?q=tbn:ANd9GcQ6_M8L0kTKgDlouuGsuGGOS5HXpYugwmbe9K_AU66qpsqBHitA:image.shutterstock.com/display_pic_with_logo/50988/107319749/stock-photo-a-pencil-crayon-border-isolated-on-white-background-with-words-regreso-a-clases-spanish-back-to-107319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679239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0"/>
            <a:ext cx="5079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¡</a:t>
            </a:r>
            <a:r>
              <a:rPr lang="en-US" sz="3200" dirty="0" err="1" smtClean="0"/>
              <a:t>Bienvendios</a:t>
            </a:r>
            <a:r>
              <a:rPr lang="en-US" sz="3200" dirty="0" smtClean="0"/>
              <a:t> a la </a:t>
            </a:r>
            <a:r>
              <a:rPr lang="en-US" sz="3200" dirty="0" err="1" smtClean="0"/>
              <a:t>clase</a:t>
            </a:r>
            <a:r>
              <a:rPr lang="en-US" sz="3200" dirty="0" smtClean="0"/>
              <a:t> de 1a!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8600" y="175334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L.O.T.E= Languages other than English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838200"/>
            <a:ext cx="4421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seventh grade Spanish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Sra. Monck-Rowley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6130" y="1773988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j-39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79408"/>
            <a:ext cx="570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horario</a:t>
            </a:r>
            <a:r>
              <a:rPr lang="en-US" sz="2800" dirty="0" smtClean="0"/>
              <a:t> de la </a:t>
            </a:r>
            <a:r>
              <a:rPr lang="en-US" sz="2800" dirty="0" err="1" smtClean="0"/>
              <a:t>Señora</a:t>
            </a:r>
            <a:r>
              <a:rPr lang="en-US" sz="2800" dirty="0" smtClean="0"/>
              <a:t> Monck-Rowley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79769"/>
              </p:ext>
            </p:extLst>
          </p:nvPr>
        </p:nvGraphicFramePr>
        <p:xfrm>
          <a:off x="533400" y="2902628"/>
          <a:ext cx="1014929" cy="3596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4929"/>
              </a:tblGrid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 </a:t>
                      </a:r>
                      <a:r>
                        <a:rPr lang="en-US" sz="1600" dirty="0" err="1" smtClean="0"/>
                        <a:t>períodos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3061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30505"/>
              </p:ext>
            </p:extLst>
          </p:nvPr>
        </p:nvGraphicFramePr>
        <p:xfrm>
          <a:off x="1518833" y="2946330"/>
          <a:ext cx="3082811" cy="358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11"/>
              </a:tblGrid>
              <a:tr h="4849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Spanish 1A-</a:t>
                      </a:r>
                      <a:r>
                        <a:rPr lang="en-US" sz="1400" baseline="0" dirty="0" smtClean="0"/>
                        <a:t> j-33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Spanish 3H- j-33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Spanish 1A-</a:t>
                      </a:r>
                      <a:r>
                        <a:rPr lang="en-US" sz="1400" baseline="0" dirty="0" smtClean="0"/>
                        <a:t> j-33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LIBRE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Spanish</a:t>
                      </a:r>
                      <a:r>
                        <a:rPr lang="en-US" sz="1400" baseline="0" dirty="0" smtClean="0"/>
                        <a:t> 3H– j-33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Spanish</a:t>
                      </a:r>
                      <a:r>
                        <a:rPr lang="en-US" sz="1400" baseline="0" dirty="0" smtClean="0"/>
                        <a:t> 3H –j33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LIBRE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 </a:t>
                      </a:r>
                      <a:r>
                        <a:rPr lang="en-US" sz="1400" dirty="0" err="1" smtClean="0"/>
                        <a:t>deber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pasillo</a:t>
                      </a:r>
                      <a:r>
                        <a:rPr lang="en-US" sz="1400" dirty="0" smtClean="0"/>
                        <a:t> al </a:t>
                      </a:r>
                      <a:r>
                        <a:rPr lang="en-US" sz="1400" dirty="0" err="1" smtClean="0"/>
                        <a:t>frente</a:t>
                      </a:r>
                      <a:r>
                        <a:rPr lang="en-US" sz="1400" baseline="0" dirty="0" smtClean="0"/>
                        <a:t> del </a:t>
                      </a:r>
                      <a:r>
                        <a:rPr lang="en-US" sz="1400" baseline="0" dirty="0" err="1" smtClean="0"/>
                        <a:t>colegio</a:t>
                      </a:r>
                      <a:endParaRPr lang="en-US" sz="1400" dirty="0"/>
                    </a:p>
                  </a:txBody>
                  <a:tcPr/>
                </a:tc>
              </a:tr>
              <a:tr h="344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Spanish 3H</a:t>
                      </a:r>
                      <a:r>
                        <a:rPr lang="en-US" sz="1400" baseline="0" dirty="0" smtClean="0"/>
                        <a:t> j-36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217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La </a:t>
            </a:r>
            <a:r>
              <a:rPr lang="en-US" sz="4800" dirty="0" err="1" smtClean="0">
                <a:solidFill>
                  <a:srgbClr val="00B0F0"/>
                </a:solidFill>
              </a:rPr>
              <a:t>tarea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17410" name="Picture 2" descr="http://t0.gstatic.com/images?q=tbn:ANd9GcRl8u-0Jm15odAPcZzEXiNLaiIXfFwdl6zzFn5K5z3ij6xnhffv:www.conejo.k12.ca.us/Portals/49/Departments/World%2520Languages/Rudas/T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3228975" cy="1419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09800"/>
            <a:ext cx="847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*Students are assigned hw during the week and sometimes on the</a:t>
            </a:r>
          </a:p>
          <a:p>
            <a:r>
              <a:rPr lang="en-US" sz="2400" dirty="0" smtClean="0"/>
              <a:t>weekend!</a:t>
            </a:r>
          </a:p>
          <a:p>
            <a:r>
              <a:rPr lang="en-US" sz="2400" dirty="0" smtClean="0"/>
              <a:t>* Missed assignments can be made up the next day for ½ credit!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705403"/>
            <a:ext cx="8835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If students are ill they can have an extra day to make up assignments</a:t>
            </a:r>
          </a:p>
          <a:p>
            <a:r>
              <a:rPr lang="en-US" sz="2400" dirty="0" smtClean="0"/>
              <a:t> when they return to school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Please ask your child to email me for assignments when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hey are absent </a:t>
            </a:r>
            <a:r>
              <a:rPr lang="en-US" sz="2400" dirty="0" smtClean="0">
                <a:hlinkClick r:id="rId3"/>
              </a:rPr>
              <a:t>mmonckrowley@csh.k12.ny.us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43667"/>
            <a:ext cx="664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A FRIEND IN CLASS WHO WILL BRING YOU THE ASSIGNMENTS,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SOMEONE WHO LIVES NEAR YOU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2459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La </a:t>
            </a:r>
            <a:r>
              <a:rPr lang="en-US" sz="4400" dirty="0" err="1" smtClean="0">
                <a:solidFill>
                  <a:srgbClr val="FF0000"/>
                </a:solidFill>
              </a:rPr>
              <a:t>prueba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t1.gstatic.com/images?q=tbn:ANd9GcQNhkNwwPTJ_Z5J-UU_JRgouWvscMCNvWeGpXb6-3XRGS3tSb5-Ng:definicion.de/wp-content/uploads/2010/01/pru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9473"/>
            <a:ext cx="3505200" cy="14869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981200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*Students will be quizzed weekly please check the</a:t>
            </a:r>
          </a:p>
          <a:p>
            <a:r>
              <a:rPr lang="en-US" sz="2800" dirty="0" smtClean="0">
                <a:latin typeface="Comic Sans MS" pitchFamily="66" charset="0"/>
              </a:rPr>
              <a:t>  portal up to a week later for the results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3" y="2972424"/>
            <a:ext cx="8089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Students can see me for extra help the morning of to </a:t>
            </a:r>
          </a:p>
          <a:p>
            <a:r>
              <a:rPr lang="en-US" sz="2400" dirty="0" smtClean="0">
                <a:latin typeface="Comic Sans MS" pitchFamily="66" charset="0"/>
              </a:rPr>
              <a:t>review listening questions TEST DAY is Wednesday</a:t>
            </a:r>
          </a:p>
          <a:p>
            <a:r>
              <a:rPr lang="en-US" sz="2400" dirty="0" smtClean="0">
                <a:latin typeface="Comic Sans MS" pitchFamily="66" charset="0"/>
              </a:rPr>
              <a:t>Tuesday is a FREE day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07187"/>
            <a:ext cx="6917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2400" dirty="0" smtClean="0">
                <a:latin typeface="Comic Sans MS" pitchFamily="66" charset="0"/>
              </a:rPr>
              <a:t>10 Listening questions given one –to-two  </a:t>
            </a:r>
          </a:p>
          <a:p>
            <a:r>
              <a:rPr lang="en-US" sz="2400" dirty="0" smtClean="0">
                <a:latin typeface="Comic Sans MS" pitchFamily="66" charset="0"/>
              </a:rPr>
              <a:t>days before the quiz and students will be given</a:t>
            </a:r>
          </a:p>
          <a:p>
            <a:r>
              <a:rPr lang="en-US" sz="2400" dirty="0" smtClean="0">
                <a:latin typeface="Comic Sans MS" pitchFamily="66" charset="0"/>
              </a:rPr>
              <a:t>5 out of the 10 on quiz.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" y="5768756"/>
            <a:ext cx="9006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*If you are absent you must make-up the quiz within a week.  If I announce a Quiz on Monday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you are absent one day during the week you WILL take the quiz. You have been given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advanced notification and are responsible for obtaining worked missed via email or classmate.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81579"/>
            <a:ext cx="1967825" cy="1051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990" y="159841"/>
            <a:ext cx="2418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Wednesday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031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Speaking=25% of grade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not participation!  Students will have to speak at the end of the year for</a:t>
            </a:r>
          </a:p>
          <a:p>
            <a:r>
              <a:rPr lang="en-US" dirty="0" smtClean="0"/>
              <a:t>the FLACS Regional Exam for 25points.  The LOTE department considers</a:t>
            </a:r>
          </a:p>
          <a:p>
            <a:r>
              <a:rPr lang="en-US" dirty="0" smtClean="0"/>
              <a:t>speaking to be a huge component of the grade!  It’s a language they should be able</a:t>
            </a:r>
          </a:p>
          <a:p>
            <a:r>
              <a:rPr lang="en-US" dirty="0" smtClean="0"/>
              <a:t> to converse in a simple conversation by the end of the year.</a:t>
            </a:r>
            <a:endParaRPr lang="en-US" dirty="0"/>
          </a:p>
        </p:txBody>
      </p:sp>
      <p:pic>
        <p:nvPicPr>
          <p:cNvPr id="19458" name="Picture 2" descr="http://t2.gstatic.com/images?q=tbn:ANd9GcRerw962pPoUoIm6HoKUJI48osTdEa-JyhN4nDZ1DilAKf75YPS:wew235.files.wordpress.com/2012/03/bilingual_clip_art_english_spa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47160"/>
            <a:ext cx="3295650" cy="1977391"/>
          </a:xfrm>
          <a:prstGeom prst="rect">
            <a:avLst/>
          </a:prstGeom>
          <a:noFill/>
        </p:spPr>
      </p:pic>
      <p:pic>
        <p:nvPicPr>
          <p:cNvPr id="4098" name="Picture 2" descr="Animation Factory content 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2362200" cy="236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230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Participation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68580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15% of the quarter grade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60" y="1581150"/>
            <a:ext cx="81912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Be on time!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Bring materials to class: (notebook/pen/</a:t>
            </a:r>
            <a:r>
              <a:rPr lang="en-US" sz="2400" dirty="0" err="1" smtClean="0"/>
              <a:t>novela</a:t>
            </a:r>
            <a:r>
              <a:rPr lang="en-US" sz="2400" dirty="0" smtClean="0"/>
              <a:t>/folder).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Read aloud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Volunteer for &lt;&lt;</a:t>
            </a:r>
            <a:r>
              <a:rPr lang="en-US" sz="2400" dirty="0" err="1" smtClean="0"/>
              <a:t>hagan</a:t>
            </a:r>
            <a:r>
              <a:rPr lang="en-US" sz="2400" dirty="0" smtClean="0"/>
              <a:t> </a:t>
            </a:r>
            <a:r>
              <a:rPr lang="en-US" sz="2400" dirty="0" err="1" smtClean="0"/>
              <a:t>ahora</a:t>
            </a:r>
            <a:r>
              <a:rPr lang="en-US" sz="2400" dirty="0" smtClean="0"/>
              <a:t>&gt;&gt;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Volunteer  during class discussions of </a:t>
            </a:r>
            <a:r>
              <a:rPr lang="en-US" sz="2400" dirty="0" err="1" smtClean="0"/>
              <a:t>novela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No side conversations! Speaking with friends in class reduces </a:t>
            </a:r>
          </a:p>
          <a:p>
            <a:r>
              <a:rPr lang="en-US" sz="2400" dirty="0" smtClean="0"/>
              <a:t>your grade.</a:t>
            </a:r>
          </a:p>
          <a:p>
            <a:endParaRPr lang="en-US" sz="2400" dirty="0" smtClean="0"/>
          </a:p>
          <a:p>
            <a:r>
              <a:rPr lang="en-US" sz="2400" dirty="0" smtClean="0"/>
              <a:t>7) SPEAK IN SPANISH ALWAYS: ASK QUESTIONS IN SPANISH!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7557"/>
            <a:ext cx="786249" cy="74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53" y="1828799"/>
            <a:ext cx="1133475" cy="1009650"/>
          </a:xfrm>
          <a:prstGeom prst="rect">
            <a:avLst/>
          </a:prstGeom>
        </p:spPr>
      </p:pic>
      <p:sp>
        <p:nvSpPr>
          <p:cNvPr id="7" name="AutoShape 2" descr="Image result for read alou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1207"/>
            <a:ext cx="786249" cy="456794"/>
          </a:xfrm>
          <a:prstGeom prst="rect">
            <a:avLst/>
          </a:prstGeom>
        </p:spPr>
      </p:pic>
      <p:sp>
        <p:nvSpPr>
          <p:cNvPr id="9" name="AutoShape 4" descr="Image result for do now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2819604"/>
            <a:ext cx="1055825" cy="913994"/>
          </a:xfrm>
          <a:prstGeom prst="rect">
            <a:avLst/>
          </a:prstGeom>
        </p:spPr>
      </p:pic>
      <p:sp>
        <p:nvSpPr>
          <p:cNvPr id="11" name="AutoShape 6" descr="Image result for pobre ana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57" y="2881346"/>
            <a:ext cx="968296" cy="1276874"/>
          </a:xfrm>
          <a:prstGeom prst="rect">
            <a:avLst/>
          </a:prstGeom>
        </p:spPr>
      </p:pic>
      <p:sp>
        <p:nvSpPr>
          <p:cNvPr id="13" name="AutoShape 8" descr="Image result for students talking in class clipart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24" y="4572000"/>
            <a:ext cx="787400" cy="779526"/>
          </a:xfrm>
          <a:prstGeom prst="rect">
            <a:avLst/>
          </a:prstGeom>
        </p:spPr>
      </p:pic>
      <p:sp>
        <p:nvSpPr>
          <p:cNvPr id="15" name="AutoShape 10" descr="Image result for speak in Spanish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speak in Spanish"/>
          <p:cNvSpPr>
            <a:spLocks noChangeAspect="1" noChangeArrowheads="1"/>
          </p:cNvSpPr>
          <p:nvPr/>
        </p:nvSpPr>
        <p:spPr bwMode="auto">
          <a:xfrm>
            <a:off x="702310" y="363866"/>
            <a:ext cx="304800" cy="3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data:image/jpeg;base64,/9j/4AAQSkZJRgABAQAAAQABAAD/2wCEAAkGBxQREhEUEhQVFBQVFxYXGBcVFxUYFBQRFRgXFhQWGBQYHCggGholHBUXITEhJSkrLi4uFx8zRDMsNygtLiwBCgoKDg0OGxAQGiwmICYvLCwsLC4tLCwsLiwsLDIsLCw3NDQsLCwsLCwsNCwsLCwsLCwsLCwsLCwsLCwsLCwsN//AABEIALAAtgMBIgACEQEDEQH/xAAcAAEAAgMBAQEAAAAAAAAAAAAABQYBAwQHAgj/xABEEAACAQMCBAMFBAcFBgcAAAABAgMABBESIQUxQVEGE2EiMnGBoQcUM5EjQlJigpKxQ2NyosEVNFRzg9EWNVOjsrPC/8QAGwEBAAIDAQEAAAAAAAAAAAAAAAQFAQIDBgf/xAAvEQACAQMEAQIDBwUAAAAAAAAAAQIDBBEFEiExQVGhE3GRFCIjMkJhgbHB0eHw/9oADAMBAAIRAxEAPwD3GlKUApSlAKUpQClKUApSlAKUrGaAVovrxIUaSV1RFGWZiAqj1JqF4x4jKSfd7WPz7nGSudMUKnk00m+n0UZY9sbiuce4dFpVuLTyXRcjRawqyxM43xHbpl5CO7E98CsZNlFslIPHC3RZeHQvdldjIT5NsD285gS38Kn5VuNpxSU5Nza24/ZSB5iP43kUfSuayXiEiKlvFBw6BQAnmgyzaB/coVRPgWNbv/Cly/4vE7k5OSIUgiU+g9hmA+dBwj7bw3dv+JxO4H/JigjX8mVz9a+TwK/iH6HiJfltdQRyZHUao9B+lfUvgskYW/v09RMrb9/bQ1rPguUYKcTvww6s0Lgn1Ux4rIyj6a94pDkyW9tdIMn9BI8UuB2SQEE+moV38D8UwXLGP2oZ196CYaJl9dJ94fvLkVGM3E7QEv5V/EOehTDc6O4TJSRvTbNbmisuLwq5USAEgNuk0EgO4B2eNwemxFYM4TLVWapcXEp+Gsq3TG4sycLckYlgzsouANmTO3mDGMjI5mrkrA7jcd+hrJq1g+qUpQwKUpQClKUApSlAKUpQClKUAqueKeLSK0dta6fvEwJ1HcW8A2eZh1O+FHVvgal+LcQS2hlmkOEjRnbvhRnAHUnkB61WPDtq4ElxN/vFyQ7/AN2gH6KBeyop/mZj1rDeDpThuZ8XI+4wpb2g1XNw5VGfdmlO8tzKeoUe0fgo2yKneC+HYrdmk9qSd1VXmkYs7BRyBPuLkk6VwN6iPDS/eL68uD7tuFtI+2cCWdh8S6L/AAVbjRCo+cEXxfiTRSW6IoZpX0kHOy82bbsKxDxpWuXtwpyoyW2xyB3/ADFVrxZcPJc4iOkwRlic4wTu2/wxXLwq5kjt7q53MjFUDHnk4y31FVUr2XxnFdL+iXPuWUbGLoqT7a92+PY9FzSqdZX1xC7mQSeSIi/6Qq2HAzsy9+xqcsL9vuyzTYB0a2A2GOfX0qdTuYz8NfMg1LaUPR/IlSKq/iLgDB/vdlhLpcal5R3UY5xy+uM6X5g+m1T1hdiaNJACA4yAeePWtyyg7Agn0IzXZSTWTjhp/IgeGcSjvYCwXKtqjkjcbqw9mSN17jljr86juCynh9xHaEk2s2RbMxJMEoBY2xY81IBKZ5Y09qzxuL7ldpcLtBdMsc/7KXGNME3pqIEZ+KnpXR4g4f8AeYJIs6WOCjdUmQhonHwYD+lM4Z3UVOJahSofwlxf73axSkaX9pJF/YnjYpKv8yn5EUrYjYwTNKUoBSlKAUpSgFKUoBSlKAp/jeTzLjh1sd0eR5pAeTLbLrVT6eYUPy9a7ddR/jRdN9wpzyLXEPpqkhLLn5x183/FIoFDTOqAnC5PtO3PSiD2mb0AJrnPsm2yW1tnPwTiSWF1cx3DLFDdS+fDK5Cx+aURJYSx2D5QMM89Rxyq8hwRkYIPbcfnXmp8XWMpaCZ1RjsY7qNos55bSgcweZ711jw7bAARIYQNwbeSSIf+2wB+eaypYXJrK33PMWWa78Nxv55BZWmxqIOeudsjlW3h/A1jtzA3tqdWTyySc/8AaqxCby1y0Nw9yBuYbrQxYD9WOZAmlu2oMKtPAOPRXiFoyQynTJGw0yxP1V0O4P0PSucaNLduS5/ya1KleMdsm8d/Qi+OcE0QS+SryvJpDEtlvKU50jPwx865eLcbWS0dAjxbpGRIMEA4z9AauZrVLArAhgCD0IBrlO2fOx4ysYNoXXW9Zw85/wC+RCcUlDWUgtnD6UAGg5OkY1ct84zUJO8Omya2KiXWownvEfrhhz6dat/D+GxwavLULqOTjqa+47GNWLhFDHqAM/nWJW05Ybx1j/aMxuIQykm+c+3TNXGuGrdQSwPnTIpUkcwejA9CDgj1FVjgF87xsk2PPgd4ZcdXT3Xx0DoVb+I1dTVELD/aXEcdFtQcctfllsn10lR8AKlS6OVu/v49Tr8HSaLvicHd4rhQOizRqrf543pWrw5/5rdkf8JbZ+Pm3OPpilbLo51PzMu1KUrJoKUpQClKUApSlAKwazXLxS9SCKSWQ6UjVnY/uqMn4nblQFV8cyrLPYQDdklW5cjnHBDqwc9Nb4Qd/a7Go7hs8cXEwbjSBLbosEjkYWaN386NCxwrEMjY5nHpWvh+pjJPKP005DONson9lCD2RT/MzHrW66t45VKSIrof1WAKn5GuLqclpTtG6WCO+0X7NjfzvcW0sQeRFSRZQGXC+66MN0bFa/DEL2kgsmuUuwkAdnUgmCUNp8kkH3SpDAHfY9CK+4/DVovu28a+gBAPxAOD86k7aFIlCRqqKP1UUKPyFJVE0KNlUpzzk7ddR17YFpFmgkMFyowJAMq6jlHMn66fUcwa6Q9NdclLBNnRU1hnfwzxoAyRXsZtpGOlZM6rWRuyTDZSeivg1a1bNUKdVdSrgMrbFWGVI7EdajIuDCHe1mmtWHu+W7NFtyBgkJXT0wMV2VVeSuqafJcxZ6iKzVU8LeJHkka2u9C3CjUjR5EdxFyLop91gdmXJxkHkas80yopZmCqBkljgAdyTyrouSBKLi8M2NXm3DblZbrikyEMj3KICCDvBBFG3L94H5Cpu54o/ET5NnrW2P4t2AQGTrHbk++zctYBUDODnFQYso4OIXUMSBI1gtMKvu7CVcn97SoGewFaz6O9q/xES/gdNVzxRzviaGJT+7HBGSP5nb86V0/ZtGTZmU+9cT3Ep9VMrJGfhoRT86xWy6OM3mTZbKUpWTUUpSgFKUoBSlKAxVL8e3XmPBaDcEieYD/0Yz+jU+jyAfEI1XQ15fxgy291dyXccirLIvlzohki8hVCxoxjy0ek+YTkY9vOa1lnHB2t1F1FufB1+Z8/9azrrhs7tJRmJ0kHeNgw/wAvKtoeoTyj08VF9HTrprrm1011jJtsOnXTXXNrprpkbDp11jXXPrprpkbD5v7VZguSyOh1xyIcSRSDYMp+BIIOxBrRYxL97jHE55LqKQAQtMQkCXIJzHJCmEywClC2d9ueM9OuviZFdWV1VlYYZWAKsPUGukarRDubGNVZXZceL3ltCY5pbjy1twx8tXAViw0LmMbsd8Ko6kVRp79gl7dyqyvKWdUPvLGiCK2j9GJwSO7/ABrXa8ItomDxwQq68mCKWB5ZDEZz866ja/eZ7W2xkSSCaX0t7ciTn6y+Wv59jXX4m94RC+xu2g6k3z4L/wCFuH/drO1h6xxIp+IUZ+uaxUotK7lSZpSlAKUpQClKUApSlAK+WWvqlAefePeGQC4sCsMay+ZJKXVQsnlwRtJp1jfBfQCPXHWonXUt46kzewgEZS1lbT1PmyxLnHwjO9QAkqJcPk9Fo8Pwm/3OnXTXXN5lPMqPkuNh066a65vMp5lMjYdOumuubzKeZTI2HTrprrm8ymumTGw6lOSAOZqf+zy28xrq7O6s3kQn+4tyVY/xSmQ1VdTu0cMJ/TzEpH10KR+lm7YRckZ/W0ivVOEcPS2hihjGEiRUX4KMb+tS6EeMs8/q1bMlTXjs7RSlKkFMKUpQClKUApSlAKUpQCsGs1g0BC8e4XaSYluVjDKNKys2h1BOcLICCPgDVI41Dbp+DNNJnA3jBVNuZlKjV/h9rt1qV+0dv09gOeBdvjsy2z6W+WfrVMeUnmSfiSf61Gr1FHjBc6VZSr5kptJeh0yOM+znHc4B/IbD4Csa65tdNdQXI9XGltWDp1011za6a6ZM7Dp1011za6a6ZGw6ddfLzBQzMcKoJY9gP9TyHqRWjzKsHhTg63NwVk3jtfKkdCNpLiRBJECOqICG9W+FdKUHORB1C4VtS3efBY/AXAjEhuJlxPOAcHcwwD8KEfLdu7MattYAr6qySxweKlJybbFKUrJqKUrFAZpUZxTj0FsMyyKvpnf8qrreODJ/u1tLKP2jhE/mbGR8K1lJR7ZlRb6RdaxVIPFeIv0toR6szt+QXH1oJ7//AImIfCJj/wDquDu6K/UdfgVPQu9Kpi3t+v8AbW7+hjdfqCa3R+IbpPxbdJB/cSAn+WQLWY3VF/qRh0ai8FqllCgliABzJ5CqVfeMZJXcWiBo4VZpJG2TIBIX1PLYb71wcQlueIuVkD21spwVO0kh7DHIev5ZqVitkUQQRqFQyINIG2hW8x89yQhB75rSd1FSUI8szGhLG59Hx9oHD5Gjt7lVLtAHEqJuxt5k0TlB1ZfeA66cda89zsGBDIwyrrurDpg9+W3MV7sKqvF/A0ErPJCz2sj+8YdPlyHqXgcGNj6kZrpVo/E8k7TtSdrlNZTPMfMprq2z/Z5davZntSvdreRW+YjlCk/IVvh+zuY+9eIh7w20Y/8AtL/nUb7JP1Lt6/b44iyliSmurN4p8KtZRCYTSXEajTMZRG0kanlMrBQ2FY7rnGkntVRckEg8xXKrSdN8lhp99C8i3FYa8HTrprrl1011xyWPwzoL86v/ANncime+9oapBbSAdfKEKw//ADjcfKvONdT3g/ifk3Vs590k2z+kc3tQsfQSgj/qmpVrPE8FHr1s5W+9eGeyCs1is1YnixSlKA+JHCgk7Abk9hVA414rluXaGx9lV2eZuS+g7n0rf9pHFG/RWsTaXmO5/ZTqfyzUZZwpCiogwo+p6knqTVXqOoK2+6vzMm2do63L6FjwWKM63zPLz1y+0Qf3VOQvy3qX86o8y13yxKI7dsnLt7XwBANUEa9Su285xyWjpQpJI+vPp51beK2OmXRGOS6iSdgMnJJ6VyyWjBQ4ZWUkDKkkAnbfI2racasJNYzgxCdOSTz2bfPp51cl2jRuUbmO3c8q6pOGyKpYlcquoqDlgvfHyrSLqSbSXXZu9iw2++jPnVred1dJI9JZCfZfOlgRgjI3U+uDXF51DLXOF24SUkbSt1JYZduEcUS4UlcqynDo2NaN2IBx8xsakRXm8d20TrMnvJzA/tI85ZD9cdj869Dtpg6qynIYAg9wRkV6mwvY3UM+V2Ud1bujLHg20pSp5GNF3brIjo4DK6lWBGQVYYII7b14JewmPSpzlNcJJJJLW7FMknuvlt/FX6BNeJeObbRc3vIAXCMB/wA+BC23q0dRrqOabLrQKjjeKPh5RBa6a65tdNdVOT6DsR0a6+45BuCcK2xPLByCGB/aVgrA91FYgtWLKrBgze6iozzOOuiIDPbdtKjPOrfwXwHcy6WZY7VOeZcTXJ5f2YxEhHTOvHY1Jo0Zt5RS6jqdpSi6c3lvjCLx4M4+LqLS+BPFhZV6Hb2JVP6yOPaB9SOYqx1C+HvDUNnqKanlfGuaQ6pXxyBboo6KMAVNVarrk+fyxl46FKUrJg8z8Xof9pxk8jC+ntnK5r4qzeNeDNMiSxDMsJJA5F0OzJnuRy9cVVYZg6hgdj8jnqCOhHb0ryWu0ZKsqnhovtLqJ09nk2Vb+DThLeHUNWptI5bZJ33qoV3JxV1SNABhDkfHfn+dQdPuY283J+mF9STd0ZVopL1/sTnFLpI7hhJ7kkQUnsCTUfGyQxyoJFkMhXSFGy4PM55H/tUZf3rTMGfBOMbDG2c/61oH9K7VtR/EbivXDfeH2cqdn9xZfplfIluO2shmlfS2nnqxsMDnmpexs1j1gBmYw5ZyfZOrO1Vx+JyspVnYqRggnP1rMfE5lXSHOnljbl8a3p3lvCpKphvPsa1LatOCjxwca0rNM1TlkB0q7+E8/dIM/s7f4cnH0xVKgtmldYk95+vSNNgzkegOw6nA+Ho9pbrGiIowqKFHwAwK9PoFGSUqj6fCKTVKkW1Bdo3UpSvRlQYNeQ/aDbNJd3apg4+7E5ZVAISTcliOmK9fqCvvCFlPM081vHLIwUEyLq2UYAAO30rScFOO1ki0uHb1lVS5R4nacKaVisZM7A4K26NLvvkGXaNTsObdfSrxwT7OpW0Gdkt1G+mIa7g99VwRpU4/YXI6GvTbeBY1CoqqoGAqgBQOwA2FbK5wt4Q8E261m7uOJSwvRcERwTw7bWYbyIgpb3nOWkc/vSNlm+ZqWArNK7lUKUpQClKUBjFVjjfhfWzSwEJId2U58uQ9zj3Wx+sAfUGrRWCK5VaMKsds1lG8KkoS3ReDy+cmNtEqmJ+z7Bj+63Jvka+q9Jnt1dSrqrKeYYAqfkag7nwhAfwy8X+BsqPQK+QB8K8/caC85pS/hltR1TjFRfQqVKnJfCMw9ydG9HjZT/MrY/y1pPhe5/uT/wBRx9PLqtlo92n+X3RLWoW78+zImlS48L3PeEeutz9NA/rXTF4Pc/iXG3aOMKf5nZs/lWYaNdPuOP5QlqNBeSvM2Bk7DueQ+NdHDeHy3H4IwpP4r58seqjm/wAtj3FWyy8M28ZB0eYw31SHWQR1AOw+QqaUVa22hRi81Xn9kQa2qOSxTWPmRvB+DJbKQuSzY1OfeYj+i9gNhk1Jis0q/jFRWIrgqpScnlilKVsYFKUoBSlKAUpSgFKUoBSlKA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259138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9" y="5638800"/>
            <a:ext cx="1764724" cy="9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61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Tardiness/Bathroom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3554" name="Picture 2" descr="Boy Late For School Animated Clipar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2665"/>
            <a:ext cx="1752598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0"/>
            <a:ext cx="892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*Students in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grade need to manage time and pack their backpacks</a:t>
            </a:r>
          </a:p>
          <a:p>
            <a:r>
              <a:rPr lang="en-US" sz="2400" dirty="0" smtClean="0"/>
              <a:t>for the a few classes in the morning and then again at lunch.</a:t>
            </a:r>
          </a:p>
          <a:p>
            <a:r>
              <a:rPr lang="en-US" sz="2400" dirty="0" smtClean="0"/>
              <a:t>Big adjustment from elementary school!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0271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Students should use the bathroom during lunch. </a:t>
            </a:r>
          </a:p>
          <a:p>
            <a:r>
              <a:rPr lang="en-US" sz="2800" dirty="0" smtClean="0"/>
              <a:t>When they arrive late the miss the explanation of the</a:t>
            </a:r>
          </a:p>
          <a:p>
            <a:r>
              <a:rPr lang="en-US" sz="2800" dirty="0" smtClean="0"/>
              <a:t> &lt;&lt;</a:t>
            </a:r>
            <a:r>
              <a:rPr lang="en-US" sz="2800" dirty="0" err="1" smtClean="0"/>
              <a:t>hagan</a:t>
            </a:r>
            <a:r>
              <a:rPr lang="en-US" sz="2800" dirty="0" smtClean="0"/>
              <a:t> </a:t>
            </a:r>
            <a:r>
              <a:rPr lang="en-US" sz="2800" dirty="0" err="1" smtClean="0"/>
              <a:t>ahora</a:t>
            </a:r>
            <a:r>
              <a:rPr lang="en-US" sz="2800" dirty="0" smtClean="0"/>
              <a:t>&gt;&gt; and/or hw review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3556" name="Picture 4" descr="Boy sitting inside open locker reading book Animated Clipar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24400"/>
            <a:ext cx="1619250" cy="16192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Emergencies are always taken into consideration and students </a:t>
            </a:r>
          </a:p>
          <a:p>
            <a:r>
              <a:rPr lang="en-US" dirty="0" smtClean="0">
                <a:latin typeface="Comic Sans MS" pitchFamily="66" charset="0"/>
              </a:rPr>
              <a:t>should not be asking to leave often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353" y="1715617"/>
            <a:ext cx="850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Being ready means in your seat at the bell with &lt;&lt;Hagan </a:t>
            </a:r>
            <a:r>
              <a:rPr lang="en-US" sz="2000" dirty="0" err="1" smtClean="0">
                <a:solidFill>
                  <a:srgbClr val="FF0000"/>
                </a:solidFill>
              </a:rPr>
              <a:t>Ahora</a:t>
            </a:r>
            <a:r>
              <a:rPr lang="en-US" sz="2000" dirty="0" smtClean="0">
                <a:solidFill>
                  <a:srgbClr val="FF0000"/>
                </a:solidFill>
              </a:rPr>
              <a:t>&gt;&gt;sheet on desk!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72200"/>
            <a:ext cx="875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 are </a:t>
            </a: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going to the bathroom everyday!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67" y="685800"/>
            <a:ext cx="859677" cy="109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301" y="217721"/>
            <a:ext cx="288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ayuda</a:t>
            </a:r>
            <a:r>
              <a:rPr lang="en-US" sz="3600" dirty="0" smtClean="0"/>
              <a:t> extra</a:t>
            </a:r>
            <a:endParaRPr lang="en-US" sz="3600" dirty="0"/>
          </a:p>
        </p:txBody>
      </p:sp>
      <p:pic>
        <p:nvPicPr>
          <p:cNvPr id="20482" name="Picture 2" descr="http://t1.gstatic.com/images?q=tbn:ANd9GcTiGqRLrl44MYpdlsejg24fWbEJJpFdHmAbKsc4r3Qe6DAj8oGb9w:riverhills.mysdhc.org/3694AAF2-00757E5A.0/Clipart_tuto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970" y="42541"/>
            <a:ext cx="2019300" cy="14347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819400"/>
            <a:ext cx="63607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LOTE Office</a:t>
            </a:r>
          </a:p>
          <a:p>
            <a:r>
              <a:rPr lang="en-US" sz="2800" dirty="0" smtClean="0"/>
              <a:t>I am in the LOTE office by 7am EVERYDAY! </a:t>
            </a:r>
          </a:p>
          <a:p>
            <a:r>
              <a:rPr lang="en-US" sz="2800" dirty="0" smtClean="0"/>
              <a:t>Students can make an appointment</a:t>
            </a:r>
          </a:p>
          <a:p>
            <a:r>
              <a:rPr lang="en-US" sz="2800" dirty="0" smtClean="0"/>
              <a:t>to see me or they can stop in for help. </a:t>
            </a:r>
          </a:p>
          <a:p>
            <a:r>
              <a:rPr lang="en-US" sz="2800" dirty="0" smtClean="0"/>
              <a:t>Great idea to review material </a:t>
            </a:r>
          </a:p>
          <a:p>
            <a:r>
              <a:rPr lang="en-US" sz="2800" dirty="0" smtClean="0"/>
              <a:t>day before the quiz!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57952" y="5657671"/>
            <a:ext cx="6416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*Open the door and come in J-29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Across from junior high library!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oor and scenery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800600"/>
            <a:ext cx="952500" cy="1323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42225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DON’T SEE ME…COME IN 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 ANOTHER TEACHER, I MAY BE MAKING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COPYS OR IN THE LAVATORY!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DON’T DO A DRIVE BY!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DRIVE BY clip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02" y="1285458"/>
            <a:ext cx="2415655" cy="160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4359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Google Translate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7882" y="3886200"/>
            <a:ext cx="5435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Word Reference.com</a:t>
            </a:r>
          </a:p>
          <a:p>
            <a:endParaRPr lang="en-US" dirty="0"/>
          </a:p>
        </p:txBody>
      </p:sp>
      <p:pic>
        <p:nvPicPr>
          <p:cNvPr id="4" name="Picture 4" descr="http://t3.gstatic.com/images?q=tbn:ANd9GcR4c6zk8xXJMLqPy86BXvz6_nsMM8vYLsPkijzPmpFxG5XhZTEgLg:https://drupal.org/files/project-images/3217-1-wordreference-com-french-english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27" y="472440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889413" y="1720334"/>
            <a:ext cx="3276600" cy="2250822"/>
            <a:chOff x="2889413" y="1720334"/>
            <a:chExt cx="3276600" cy="2250822"/>
          </a:xfrm>
        </p:grpSpPr>
        <p:pic>
          <p:nvPicPr>
            <p:cNvPr id="6" name="Picture 2" descr="http://t2.gstatic.com/images?q=tbn:ANd9GcRNT3CPKnrEzw4in4Zu8Fa4gAAIdvIA62TpSu9TChT2xTyhbVMY:www.digitalstrategyconsulting.com/netimperative/news/google-translat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285999"/>
              <a:ext cx="212407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505200" y="1720334"/>
              <a:ext cx="1948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PLEASE DON’T USE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&quot;No&quot; Symbol 7"/>
            <p:cNvSpPr/>
            <p:nvPr/>
          </p:nvSpPr>
          <p:spPr>
            <a:xfrm>
              <a:off x="2889413" y="2218556"/>
              <a:ext cx="3276600" cy="1752600"/>
            </a:xfrm>
            <a:prstGeom prst="noSmoking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2" descr="http://t3.gstatic.com/images?q=tbn:ANd9GcS1TkSpSHuCEc6aB9yy_GNEYYe4uOJLqxTGtpzK4F2xdodOx2My:sweetclipart.com/multisite/sweetclipart/files/check_mark_g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0484"/>
            <a:ext cx="2181225" cy="19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0.gstatic.com/images?q=tbn:ANd9GcTuNwRQ-4IHcZEcZhx2nVP-Ss5uMLrj2Ac83fpbblAb9XV7RK1RAA:transhumanity.net/images/author/x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1694031" cy="16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0.gstatic.com/images?q=tbn:ANd9GcTuNwRQ-4IHcZEcZhx2nVP-Ss5uMLrj2Ac83fpbblAb9XV7RK1RAA:transhumanity.net/images/author/x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1794391" cy="17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S1TkSpSHuCEc6aB9yy_GNEYYe4uOJLqxTGtpzK4F2xdodOx2My:sweetclipart.com/multisite/sweetclipart/files/check_mark_g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95" y="4603600"/>
            <a:ext cx="2047496" cy="18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25775" y="185857"/>
            <a:ext cx="290566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will receive a ZERO</a:t>
            </a:r>
          </a:p>
          <a:p>
            <a:r>
              <a:rPr lang="en-US" sz="2000" dirty="0" smtClean="0"/>
              <a:t>on any assignment where </a:t>
            </a:r>
          </a:p>
          <a:p>
            <a:r>
              <a:rPr lang="en-US" sz="2000" dirty="0" smtClean="0"/>
              <a:t>GOOGLE translate is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929" y="245066"/>
            <a:ext cx="452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ARC= Animal  Rescue Club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88" y="245066"/>
            <a:ext cx="2435317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034" y="76200"/>
            <a:ext cx="221932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7866" y="2053255"/>
            <a:ext cx="8413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year the ARC has been reinstated! </a:t>
            </a:r>
            <a:r>
              <a:rPr lang="en-US" dirty="0" err="1" smtClean="0"/>
              <a:t>Señorita</a:t>
            </a:r>
            <a:r>
              <a:rPr lang="en-US" dirty="0" smtClean="0"/>
              <a:t> Wilkens and I are </a:t>
            </a:r>
          </a:p>
          <a:p>
            <a:r>
              <a:rPr lang="en-US" dirty="0" smtClean="0"/>
              <a:t>both co-advisors for this club and it is open to grades 7-12. The club we host fundraisers</a:t>
            </a:r>
          </a:p>
          <a:p>
            <a:r>
              <a:rPr lang="en-US" dirty="0" smtClean="0"/>
              <a:t>as well as build cat houses and play ramps for the Huntington Little Shelter.  </a:t>
            </a:r>
            <a:r>
              <a:rPr lang="en-US" dirty="0" err="1" smtClean="0"/>
              <a:t>Mr</a:t>
            </a:r>
            <a:r>
              <a:rPr lang="en-US" dirty="0" smtClean="0"/>
              <a:t> Healy</a:t>
            </a:r>
          </a:p>
          <a:p>
            <a:r>
              <a:rPr lang="en-US" dirty="0" smtClean="0"/>
              <a:t>in woodworking will also be working with us on these projects.</a:t>
            </a:r>
          </a:p>
          <a:p>
            <a:endParaRPr lang="en-US" dirty="0"/>
          </a:p>
          <a:p>
            <a:r>
              <a:rPr lang="en-US" dirty="0" smtClean="0"/>
              <a:t>-This winter we will collect blankets and towels for the shelter!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37" y="4005411"/>
            <a:ext cx="1547136" cy="152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00" y="4648200"/>
            <a:ext cx="2514600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555" y="4005411"/>
            <a:ext cx="3889280" cy="12855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5347344"/>
            <a:ext cx="219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Plus many bake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0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3600"/>
            <a:ext cx="332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International Club!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1896558" cy="161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4762738" cy="1881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971800"/>
            <a:ext cx="86005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Madame </a:t>
            </a:r>
            <a:r>
              <a:rPr lang="en-US" sz="2000" dirty="0" err="1" smtClean="0"/>
              <a:t>Koob</a:t>
            </a:r>
            <a:r>
              <a:rPr lang="en-US" sz="2000" dirty="0" smtClean="0"/>
              <a:t> and I are co-advisors for this club.  This year we</a:t>
            </a:r>
          </a:p>
          <a:p>
            <a:r>
              <a:rPr lang="en-US" sz="2000" dirty="0" smtClean="0"/>
              <a:t>plan to visit the United nations for a tour, celebrate the Chinese New Year in </a:t>
            </a:r>
          </a:p>
          <a:p>
            <a:r>
              <a:rPr lang="en-US" sz="2000" dirty="0" smtClean="0"/>
              <a:t>Manhattan and travel to Ellis Island. An in house event will be our first</a:t>
            </a:r>
          </a:p>
          <a:p>
            <a:r>
              <a:rPr lang="en-US" sz="2000" dirty="0" smtClean="0"/>
              <a:t>annual International Night where we hope students will set up booths and share </a:t>
            </a:r>
          </a:p>
          <a:p>
            <a:r>
              <a:rPr lang="en-US" sz="2000" dirty="0" smtClean="0"/>
              <a:t>their heritage!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81369" y="4508340"/>
            <a:ext cx="296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Plus many bake sales!</a:t>
            </a:r>
            <a:endParaRPr lang="en-US" sz="2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9" y="4856441"/>
            <a:ext cx="5564576" cy="18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2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http://www.npr.org/2016/04/17/474525392/attention-students-put-your-laptops-away?utm_source=facebook.com&amp;utm_medium=social&amp;utm_campaign=npr&amp;utm_term=nprnews&amp;utm_content=20160826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57200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by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4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2657"/>
            <a:ext cx="2719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Curriculum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685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NewRomanPS-BoldMT"/>
              </a:rPr>
              <a:t>Themes/Big Ideas for LOTE/World Languages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48690"/>
            <a:ext cx="4572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Personal ID/Social Relationships</a:t>
            </a:r>
          </a:p>
          <a:p>
            <a:r>
              <a:rPr lang="en-US" sz="1400" dirty="0"/>
              <a:t>Biographical Data/Personal Description</a:t>
            </a:r>
          </a:p>
          <a:p>
            <a:r>
              <a:rPr lang="en-US" sz="1400" dirty="0"/>
              <a:t>Family Life</a:t>
            </a:r>
          </a:p>
          <a:p>
            <a:r>
              <a:rPr lang="en-US" sz="1400" dirty="0"/>
              <a:t>Celebrations</a:t>
            </a:r>
          </a:p>
          <a:p>
            <a:r>
              <a:rPr lang="en-US" sz="1400" dirty="0"/>
              <a:t>Social Events</a:t>
            </a:r>
          </a:p>
          <a:p>
            <a:r>
              <a:rPr lang="en-US" sz="1400" dirty="0"/>
              <a:t>Meal Taking</a:t>
            </a:r>
          </a:p>
          <a:p>
            <a:r>
              <a:rPr lang="en-US" sz="1400" dirty="0"/>
              <a:t>Educational Systems</a:t>
            </a:r>
          </a:p>
          <a:p>
            <a:r>
              <a:rPr lang="en-US" sz="1400" dirty="0"/>
              <a:t>House and Home</a:t>
            </a:r>
          </a:p>
          <a:p>
            <a:r>
              <a:rPr lang="en-US" sz="1400" dirty="0"/>
              <a:t>Leisure</a:t>
            </a:r>
          </a:p>
          <a:p>
            <a:r>
              <a:rPr lang="en-US" sz="1400" dirty="0"/>
              <a:t>Social Customs</a:t>
            </a:r>
          </a:p>
          <a:p>
            <a:r>
              <a:rPr lang="en-US" sz="1400" dirty="0"/>
              <a:t>Volunteerism</a:t>
            </a:r>
          </a:p>
          <a:p>
            <a:r>
              <a:rPr lang="en-US" sz="1400" dirty="0"/>
              <a:t>Social Media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Global Awareness</a:t>
            </a:r>
          </a:p>
          <a:p>
            <a:r>
              <a:rPr lang="en-US" sz="1400" dirty="0"/>
              <a:t>Health &amp; Welfare</a:t>
            </a:r>
          </a:p>
          <a:p>
            <a:r>
              <a:rPr lang="en-US" sz="1400" dirty="0"/>
              <a:t>Environmental issues</a:t>
            </a:r>
          </a:p>
          <a:p>
            <a:r>
              <a:rPr lang="en-US" sz="1400" dirty="0"/>
              <a:t>Food</a:t>
            </a:r>
          </a:p>
          <a:p>
            <a:r>
              <a:rPr lang="en-US" sz="1400" dirty="0"/>
              <a:t>Current Events</a:t>
            </a:r>
          </a:p>
          <a:p>
            <a:r>
              <a:rPr lang="en-US" sz="1400" dirty="0"/>
              <a:t>Language &amp; National Identities</a:t>
            </a:r>
          </a:p>
          <a:p>
            <a:r>
              <a:rPr lang="en-US" sz="1400" dirty="0"/>
              <a:t>Government, Politics &amp; Geography</a:t>
            </a:r>
          </a:p>
          <a:p>
            <a:r>
              <a:rPr lang="en-US" sz="1400" dirty="0"/>
              <a:t>Historical Events &amp; Figures</a:t>
            </a:r>
          </a:p>
          <a:p>
            <a:r>
              <a:rPr lang="en-US" sz="1400" dirty="0"/>
              <a:t>Global Challenges &amp; Economic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0229" y="921526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Communication/Science Technology</a:t>
            </a:r>
          </a:p>
          <a:p>
            <a:r>
              <a:rPr lang="en-US" sz="1400" dirty="0"/>
              <a:t>Physical Environment</a:t>
            </a:r>
          </a:p>
          <a:p>
            <a:r>
              <a:rPr lang="en-US" sz="1400" dirty="0"/>
              <a:t>Climate/Weather</a:t>
            </a:r>
          </a:p>
          <a:p>
            <a:r>
              <a:rPr lang="en-US" sz="1400" dirty="0"/>
              <a:t>Food</a:t>
            </a:r>
          </a:p>
          <a:p>
            <a:r>
              <a:rPr lang="en-US" sz="1400" dirty="0"/>
              <a:t>Technology</a:t>
            </a:r>
          </a:p>
          <a:p>
            <a:r>
              <a:rPr lang="en-US" sz="1400" dirty="0"/>
              <a:t>Media</a:t>
            </a:r>
          </a:p>
          <a:p>
            <a:r>
              <a:rPr lang="en-US" sz="1400" dirty="0"/>
              <a:t>Internet &amp; Communication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The Arts</a:t>
            </a:r>
          </a:p>
          <a:p>
            <a:r>
              <a:rPr lang="en-US" sz="1400" dirty="0"/>
              <a:t>Current Events</a:t>
            </a:r>
          </a:p>
          <a:p>
            <a:r>
              <a:rPr lang="en-US" sz="1400" dirty="0"/>
              <a:t>Fashion &amp; Design</a:t>
            </a:r>
          </a:p>
          <a:p>
            <a:r>
              <a:rPr lang="en-US" sz="1400" dirty="0"/>
              <a:t>Architecture</a:t>
            </a:r>
          </a:p>
          <a:p>
            <a:r>
              <a:rPr lang="en-US" sz="1400" dirty="0"/>
              <a:t>Literature</a:t>
            </a:r>
          </a:p>
          <a:p>
            <a:r>
              <a:rPr lang="en-US" sz="1400" dirty="0"/>
              <a:t>Visual &amp; Performing Arts</a:t>
            </a:r>
          </a:p>
          <a:p>
            <a:r>
              <a:rPr lang="en-US" sz="1400" dirty="0"/>
              <a:t>Music</a:t>
            </a:r>
          </a:p>
          <a:p>
            <a:r>
              <a:rPr lang="en-US" sz="1400" dirty="0"/>
              <a:t>Pop Culture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Contemporary Life</a:t>
            </a:r>
          </a:p>
          <a:p>
            <a:r>
              <a:rPr lang="en-US" sz="1400" dirty="0"/>
              <a:t>Educational/Careers</a:t>
            </a:r>
          </a:p>
          <a:p>
            <a:r>
              <a:rPr lang="en-US" sz="1400" dirty="0"/>
              <a:t>Travel/Lodging</a:t>
            </a:r>
          </a:p>
          <a:p>
            <a:r>
              <a:rPr lang="en-US" sz="1400" dirty="0"/>
              <a:t>Transportation</a:t>
            </a:r>
          </a:p>
          <a:p>
            <a:r>
              <a:rPr lang="en-US" sz="1400" dirty="0"/>
              <a:t>Leisure</a:t>
            </a:r>
          </a:p>
          <a:p>
            <a:r>
              <a:rPr lang="en-US" sz="1400" dirty="0"/>
              <a:t>Community/neighborhood</a:t>
            </a:r>
          </a:p>
          <a:p>
            <a:r>
              <a:rPr lang="en-US" sz="1400" dirty="0"/>
              <a:t>Shopping</a:t>
            </a:r>
          </a:p>
          <a:p>
            <a:r>
              <a:rPr lang="en-US" sz="1400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389990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17" y="256888"/>
            <a:ext cx="270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Las </a:t>
            </a:r>
            <a:r>
              <a:rPr lang="en-US" sz="3200" dirty="0" err="1" smtClean="0">
                <a:solidFill>
                  <a:srgbClr val="FF0000"/>
                </a:solidFill>
              </a:rPr>
              <a:t>provisiones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AutoShape 2" descr="Image result for suppli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07" y="113642"/>
            <a:ext cx="1343312" cy="1006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817" y="139157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1) Un </a:t>
            </a:r>
            <a:r>
              <a:rPr lang="en-US" b="1" dirty="0" err="1" smtClean="0"/>
              <a:t>cuaderno</a:t>
            </a:r>
            <a:r>
              <a:rPr lang="en-US" b="1" dirty="0" smtClean="0"/>
              <a:t> de </a:t>
            </a:r>
            <a:r>
              <a:rPr lang="en-US" b="1" dirty="0" err="1" smtClean="0"/>
              <a:t>mármol</a:t>
            </a:r>
            <a:endParaRPr lang="en-US" b="1" dirty="0"/>
          </a:p>
        </p:txBody>
      </p:sp>
      <p:sp>
        <p:nvSpPr>
          <p:cNvPr id="6" name="AutoShape 4" descr="Image result for marble notebook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rble notebook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rble notebook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94" y="1391577"/>
            <a:ext cx="1614754" cy="1130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250" y="3352800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2)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lápices</a:t>
            </a:r>
            <a:r>
              <a:rPr lang="en-US" b="1" dirty="0" smtClean="0"/>
              <a:t> y las </a:t>
            </a:r>
            <a:r>
              <a:rPr lang="en-US" b="1" dirty="0" err="1" smtClean="0"/>
              <a:t>plumas</a:t>
            </a:r>
            <a:endParaRPr lang="en-US" b="1" dirty="0"/>
          </a:p>
        </p:txBody>
      </p:sp>
      <p:sp>
        <p:nvSpPr>
          <p:cNvPr id="11" name="AutoShape 10" descr="Image result for pencils and pens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data:image/jpeg;base64,/9j/4AAQSkZJRgABAQAAAQABAAD/2wCEAAkGBxETEBUUEhMSEhUVFRUVGBQUExYWFRYYFRUXGBQVFxQYHCgsGBomGxgUITEhJSkuLi4uFyAzODMtNyktLisBCgoKDg0OGhAQGjciHyQsLywsLCwvNCwvLCwvLCwsLCwsNDcsMCwsLCwtLCwsLCwsOCwsLCwsLCwsLCwsLCwsLP/AABEIANUA7AMBIgACEQEDEQH/xAAcAAEAAgMBAQEAAAAAAAAAAAAABgcDBAUCAQj/xABQEAABAwICBQcGCAkLBAMAAAABAAIDBBEFIQYHEjFxEzJBUWGBkRQiM0KhsSNSYnKCksHRNFSDk6KywtLwFRckQ0RTY3Ojw+GzxNPxCBZ0/8QAGQEBAQEBAQEAAAAAAAAAAAAAAAMEAgEF/8QAJxEBAAICAQMDAwUAAAAAAAAAAAECAxExBCFBEiJxBYGRMkJRUqH/2gAMAwEAAhEDEQA/ALxREQEREBcfSzSOCgpX1E581uTWjnSPPNY3tPsAJ3BdhUdjmJfytibn32qKhcWRDe2ab15D1gZW7A3rK9rG508mdQ5lXRV+Kkz188kDHZxUsRs2Nu9pIOW12kbXaNykGq3SCppsROF1Urp43sL6eR5JcNkE7Fz6pa1+V8izLet1RmsOzj+Fubzi/ZJ6dkuI9zneKtfHEV7J1tMyv1ERQVEREBERAREQEREBERAREQEREBERAREQEREBERAREQQXXBpG6loOShP9Iq3eTxAGzgHZSPGeVgQARuL2lRjA8GFPSMY21mWaT8Z5BL3ePvXPxWs/lDHppRd0NCPJ4t9jLch7gN19rbz6QGdiluKt2GRxjouTx6/ElXxRruleXMUfoGGXSahZvbFE+Q9h2ZTfxDPFSBc/VRDy+O19TvbBGIBl6znNGR/JSfWXWafa8x8rnREWZYREQEREBERAREQEREBERAREQEREBERAREQEREBcHTrHPIsOqKi9nMjIZ0/CP8yPLq2nN7rrvKpNeVYZpaHDmn00vLS2NiGMu1vEG8p4sCQNLVfhHJ08W1znAzvJ3lz7bN79IGz4FdvEp9uQnoGQ4D/m62qA8nTvfuJ81vdkPbfwXLWysM8y18QqhFFJI7dGxzz9EE2XV1CYa5mGOnfz6qeSW9rHZHmC/X5zXn6ShOsOod5MynjzkqZWRNaDmfOBPt2R9JXngmHNpqaGBnNhjZGD17DQL8Ta/eo5p76Uxx2bqIiioIiICIiAiIgIiICIiAiIgIiICIiAiIgIiICIiAqJrKryvSKsmvdlK0U7OwjzXZ/OE31leNVOI43PduY1zjwaLn3KgtVjC+KSaTN09Q57ndYFi4+JeqY49zm/CdYk7ZbHH8VoJ4n+D4rQWSol23l3Wb/cPBc7GcQbT08kztzGkgdZ3NHeSAtMdoQ5lo6L0nlukTbi8WHx7Z6Ryp5vftEH8kVeSrjUZgbocPNTKPhqx5mcTvLMxHfjd7/yisdY7TudtERqBERePRERAREQEREBERAREQEREBERAREQEREBERAREQQ7WxpEyiwuZxBLpmup4x8uVjhc9gaHO7rdKrPQikr4qGICgme0hzg8SwNJEji4EMe8Hmkbwu3r+rWzmkw6MbU75RNf4jNl7Bfjdx4RpSvxCJrWx1221oDQ2enjeLAWA2mbJ8SVzaM+t4dfd57OLMTMVaJBFNHNTSO5rJ2bG3b4jxdr+AN1xMcpX4jiFPhsROztCWoc31GDPM9BDSd/S9ikOK6T3p3x4rSB8JFnTUx22A7mu5N5Do3XtYguselYv/jpTvcK2pkaXco+JjZn3L3Fu2ZG3PR50e77Bb3Hny2ia5a+mf8AJ+CcdYndZ2uKCFrGNYwBrWgNa0bgGiwA7lkRF69EREBERAREQEREBERAREQEREBERAREQEREBERAXiaVrGlziGtaC4k7gALknuXtV9rwx002FPjZflKpwp2gb9lwJlNurZBbxeEFe6LSOxDEqrEH3s+Qxw39VgsN3YwMGXW5SxYdE8LFNRhvTHGGntkk558S5ZlspGo0z2nconrKlPkYiaLumljjA68y73ho71fGFUDIII4Y2tY2NgaA0BoyGZsOs3PeqRfTeVY9h9PmWwk1L+rzCXAHvjaPpq+VnyzuytI7CIim7EREBERAREQEREBERAREQEREBERAREQEREBERAVJayKryzH4Ka946KPlXj/EdZ+fZ6AeKuiqqGxxukedlrGue4ncGtF3HwBVBavw6qmqqx99qqqDa+dm7W1YHqG0B9Bd443ZzadQnVSNmnY3peS8/Z7wtBb2MyXksNzQB9v8cFHNKMR8no5ZL2IYQ35zvNb7TfuWqO0bR86bmpil5fEMQryMg4U0RvcWBBf7GRH6RVwKq9F3z4TgdMYaR875gZ5SAbRmQBzTI1oLidjYb2bGZGSjVZrNxJ582SOLsjib737RWOZ20QvlFRtBW1VV6XG44b9BkliPDmxg9xUhpdW4mF34pJOPkecPEyOXgsySoY3nOa3i4D3rWkximbzqiBvGVg95UJi1QUXrzVLjxjH7C2otVOGjeJ3cZbfqgIJE/SvDxvraTh5RHfw2lgfprho/tkHc8H3LmN1Y4X/dSH8vL9jllbq1wof2cnjPP++g2HafYYP7Uzua8+5qxP1i4WP7TfhFKf2EGrrC/wAWH52b99fTq8wv8VH5yX99BgdrNwsf1zzwgm/cUrpp2yMa9ubXta4ZWycLjLgVGjq5wr8W/wBWb99SanhaxjWNFmsaGtFybBosBc9iDIiIgIiICIiAiIgIiICIiAiIghOuXFOQwaosbOlDYG9vKOAePqbfgovq9w/kaaFpFtiLbd2Of5zva4+C+a+J+Vmw6iGYkmMrx2NswHwdL4LrQHZp3npe4MHAC5+1WxRzKd5acry5xJ6ST4qJaUQeWV1Fh43SyiSSxsRG29/0BKe4KVrR1L0flVfWYk4Xa0+Tw34AuIHQdgR/nHLvLOq6c0jcrka0AADIDIBaVfg9NP6aCGXtfG1x8SFvIsyyJ1WrnC35+T7B+RJI0fVDrexcqo1RUDua+oYexzD+swqwUQV4NWszPQYnVxW6LuI8Gvasg0XxqP0WK7X+ZED7XB6n6IICIdJI/wCsoZ+IIJ8GsXoY3j7Ofh0Mo/w5Wt973e5TxEED/wDvlWz0+E1bO2PakHjsAe1fY9atCDaWOphPU+IfsuJ9ina8SxNcLOaHDqIBHtQRuk1g4XJuqWt/zGvj9r2gLtUWL003op4ZfmSNd7itCs0Pw6W+3SQXO8tYGOP0mWKj2Iap8PfnGZoT8l4e3wkDj4EIJ6ipfSTBa3CWiSHEHFhIAjLy1+fVC4ua8DpPR1KXas9Kayta8VEQLWAbNQ1uy15vYsI3F283bkOkDK4TpERAREQEREBERAREQEREFG6XT+UaUOGdqSna3suW7Xvm/RUlqzZkbOpu0eLzf3WUM0dlM+LYpNvvUGNp7BI8D2NapbUv2nk9F7DgMh7LLTij2o3nujGn2KGGjcG+kmPJMA3+dzyLfJuOJCtjV9o/5Dh0FOR57WbUn+Y/zn59IBNh2NCqfRij/lPH25bVPh/nk9BkB80d8gHERFX0pZLbspSNQIiKbpzcdx2npIxJUScm0nZGRcXG17BrQScgVEqjW1QN5rKl/BjAP0nhS/HMGgq4TFOzbaTcdDmuG5zXDccz49SqvGNWlZTScrRScsGm7R5rZm9x81/sv1IO4zW1G/KGjqJT1At/ZDlmZrArnczB6k9pMg/2Vx8I1n1FO7ksQp3XGRc1nJSjtMTrA8Rs8FYODaU0dUPgJmPO/Y5sg4sdY9+5BGRpfi55uEPHzpSPe0IdI8dO7DGDjK398KbuqOoLG6Vx6UEIfjGkZ3UNMztc9h/7j7F5M2kjvxOPvaftcpsvYiPUgg0eGY+/0mIQxDqZG1x/6Q96zx6HVL/wnFK2T5MTuRbwPnOv4KainPSVkbAOKCM4VoJh0Z2vJ+Vf0vncZSTwcbX4BSljAAAAABkABYDgF6RAREQEREBERAREQEREBF8BX1B+ddWMhdHUPdznVBJ42B95K6umeNilpXOB+Ef5kY+URm7uGfG3WuTjtI+gxHEW01S2OGF0cxjljDml1QzbDAQbi2QFt9wtrRNtNNVxV2K1MDRE1roaRgkdZ28OkFjaxz2QSSbXsG2NoyRFdRyn6N22svVJooaDD2iQWnnPLS33guHmxn5rfaXKbKFVGs3DRunJ+bDKfaWALmz61aIbmVL+DGj9Z6iosV0gHSsZqB2qr59bUI5lNKfnyMZ7g5af87bzzaRn58n3RhBbJqD0BeTM7rVWN1qy/iIP5Z//AI1mbrVn6MP/ANR5/wBtBYOIYbFUN2ZomTN6ntDrdoJ3HtCgWP6ph6SikMbhmIpHEi/yJBm08b8Qn86FaebhzvGU+6NYpNYWLuyjoCD/APnqH+6yDk4bpliGHy8hWsfKG2uyU/CgdDmS57YyO+4Nt4Vu4HiVPVQtmgO0x3XvaRva4dBCqHFMOxvEnM5anIDb7JdGyENvv853nEbss925WToBou6gp3MfIJHyP23bPMabAANvvyG870EnAREQEREBERARF8JQfUUdxjTrDKa/LVkDSN7Wu5R4+hHc+xRao1wwPJbQ0dZWncC1nJxni83I72ryZiO8iy0VTTaR6R1N+ThpMPadzpHcrKO0bx3FoWnNohWVH4filXMDvjiPIx9oLRkfqhZr9bgpzb8d1a4bz4WZi+ldBS38oqoIiPVMjS/ujFye4KJS63qV5LaGlra9w6YYCGX6iTmPqrlYdoNhcPNp2SHrkLpT4G4HcArAwGp+D2LAGOwsABdh5rrDIHIji07rqePr8eS3piPy9vgtWNyhtVpRpDM0cjh0NC1xty1VNyhbfd8G2xabkb2kLVGgFTU54hilZOTvjicIYuAZmO8AKzZGg3aRcOBaR0G/8W71yoHFt2k3LTs36+lp4kEFUnNMusVKz2nlXuJaJyYSPLMKfL8H509K95dHPGOefngXPdlnkbUwTFI6qniqIjdkrA9vWLjMHtBuD2grnTSXUC0P0miw1tTRyFuzFVy8kCbbMUgZIxtuL3KmK++zzNj9MRKWaR6uaCtqfKJhLtlrQ5rJNljiy+w9zbZuAJHBa/8ANZhvxZvzp+5TdFZBEIdWmFt/qHO+dNL7g5dGHQzDW7qOnPzow/8AWuu8iDRgwalZzKeBnzYmD3BbjWgbgBwC9IgIiICIiAiLDVVUcbdqR7I2j1nuDR4lBmRQvF9amDwZGqbK74sDXS3+m0bPtXDl1o1c34DhVTIDukqHCFvhmD9Zc2tWsbtOnsRM8LQXmSRrRdxDQN5JsB3lVLJPpHU+kqqWhafVp49t/i+9u5y1HavYpCHV1VWVpH99MQy/YLkj6yy36/BXzv4VrgvPhPMX1kYTT326yFxGWzETMb9XwYNu9RyTW26XKgw2sqb7nvAij47Y2suNl9w3R2ggtyNNECNztgOd+cdc+1dUynqA4n7B96yX+qf0r+Va9L/Mo7LiuklT61Hh7T8UcrKB1Z7QJ8FpzaCPnzr8QrKvO5YX7EX1M7d1lKzJ1u8Ml4Mjeq/HM+JWS/XZ7edfCsYKR4cnDdEcNgtyVNESPWc0yu+s+9l3Q6wsAAOokD2Bazqla7q0dd+GfuWa03v3tO1Y1HDfLut3gLe+68Fzeq/HP3rnOqz0DxP3LDLU2F3ODR15D2lIpJ6nWdULawGq/pFgRmxwIv0ggt9zvFQHENMKGLnTteeppMh/RuAvWDaWVb5A+iwyqqAAbOeOSjzFgQ8gj2rVh6bJvcVRyZK61tcLnZd3u/8AS5tflM63xW/rPF/YPBQwv0nqRYMocPacrudysgHXkXgnuC+jVpNKS6rxWvme7nck8RM4BnnADM9HScl9KnTZJndmemWKztIq/EoYW7U0scTeuR7Wj2lVE3RWoxeeprKb0TqhzGEgjaEbGNDhfoIt7VZeG6pMLY4OfDJO741RK59+LRYHvCntLTRxsayNjY2NFmsY0Na0dQaMgFpx4vR32Zc05I1plREVkBERAREQFrYhiEMDDJPLHCwZbcj2sbfq2nHeotpjrDpqN3IRB1XWOOyylh85wda45Qi+xwzPZbNR3DtCamulFVjbxI63wdFGSIIQfjWObuBO4Xc7cObWiOXsRMuzimtzCYjssmfUv6GU8bnknqDjZp7iuRLrHxOfKiwp7Qd0tXJsDiY8suDipbQaM0cAtDAyIfILm+4r5iEFPGMy9riMg17nOPBriRbtOSzZc2SI9uvutXHXyg80GkFTfl8QipGn1KWK5H0zZwP0itdurqjLtuqkqKx/xqid32EH2qSmY9JPAZD7145UDq49Pivj36zPf92vjs1RhpHh4w/C6SD0EETO1kYB+ud/it4zHsHE39g+9aD6rtWB1aOi54fes8xNu8qbiHSdL1uPdl/HisZlH/O8+K5jqo8OJ+wLBPVhou94aOskNHiV1GN56nXfUrA6tHXfhmojW6Y0MZtyokd0CMGQngRl7V9p8UxGo/BMNqXA+vPaFme4guyd3FaKdJktxVOctY8pO6qPV4n7lhmqrC7nho68gPErQp9CMan9PV01G0+rAwyP7QSbW7nLrUWp6iJ2qmSqrXf4spaztsG2I+stVPp1v3TpKeojwjVfpjQxc6Zrz1MvIfEXA8V4gxqvqPwPDamQHdJLaGPsIc7I+KtnCNEqOm9BTQQn4zYxt5dbzmfFdkQDpuVqp0OKOe6U57Sp6DQ3HJ/TVNNRNPqxN5WQdhvl4OXVotT9ISHVc1XWu/xJCxl+mzW5j6ytBrAOhelqrjpT9MaTm0zzKO4PobQ01uQpYIiPWDA5/wCcdcnxXcFOOkkrMi7cvDYmjoXtEQEREBERAREQRHSfWRhlDdss4klFxyMPwklxva62TD2OIVPaS64aqskbDE40FM57WvfGdqfYLrOcZMtnLOzbHK1yrR1h6tKPEAZG2p6q2UzW5PIGQlaOd87nDLeBZUfNqqxhriBSF1iRtNli2XW6RdwNj2oL90U0ToaBn9HZd7h507ztyvv0l/QDvs2wXcdUBVTo9W49S0scMmGPqOSGyHiojDtkc1pA2r2FhwAW5LprVs9NhWIs6yyMyNH0gAFktXJvheLVT2ule7JsvJjp2WguP0ichwF+1ch+HNuTyjiTvJAJPaScyoVU60KUZBlSZL25ExbL7+P/AD2LEcRxmsygw6VjD01DhC3iWusXDgbHqUbYr35q79dY8u/VTWcQ1weB61rcRa+duu606isDRd7w0dZIaPE/esVPq9xab8Jr4qZp9SmjLzbpG2dkg95Xaw/U/hwO1OKisf8AGnmdbwZs5dhJXFfp8zO5nXwT1EeENrNMqJhsJOUd0CNpeT1AO3e1ZKetxSo/BcNnt/eVBELeNnWuOBVw4Vo5TU4tBBBB/lxtaTxcBcrpiAdNytNeixRz3TnNaVPU+geMTfhFbBSt+LTsMjvrOtY8HFdmg1P0AO1UOqax3XNKQ3uDbHxJVltYBuC9LRXHWv6Y0lNpnlw8J0XpKb0FPBD2sjaHHi+1z3ldcQDpuVlRdvHlrANwXpEQEREBERAREQEREBERAREQEREHxzQd6x+TjtREHzycdq8mn7URBjZAC6+Vx02z8VnEA4oiDIGgbgvqIgIiICIiAiIgIiICIiAiIgIiICIiAiI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920580" y="2780876"/>
            <a:ext cx="2994820" cy="8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Usen</a:t>
            </a:r>
            <a:r>
              <a:rPr lang="en-US" b="1" dirty="0" smtClean="0">
                <a:solidFill>
                  <a:srgbClr val="FF0000"/>
                </a:solidFill>
              </a:rPr>
              <a:t> las </a:t>
            </a:r>
            <a:r>
              <a:rPr lang="en-US" b="1" dirty="0" err="1" smtClean="0">
                <a:solidFill>
                  <a:srgbClr val="FF0000"/>
                </a:solidFill>
              </a:rPr>
              <a:t>plumas</a:t>
            </a:r>
            <a:r>
              <a:rPr lang="en-US" b="1" dirty="0" smtClean="0">
                <a:solidFill>
                  <a:srgbClr val="FF0000"/>
                </a:solidFill>
              </a:rPr>
              <a:t> para las </a:t>
            </a:r>
            <a:r>
              <a:rPr lang="en-US" b="1" dirty="0" err="1" smtClean="0">
                <a:solidFill>
                  <a:srgbClr val="FF0000"/>
                </a:solidFill>
              </a:rPr>
              <a:t>pruebas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exámenes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80" y="3230731"/>
            <a:ext cx="228600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9" y="3537466"/>
            <a:ext cx="1524000" cy="1253613"/>
          </a:xfrm>
          <a:prstGeom prst="rect">
            <a:avLst/>
          </a:prstGeom>
        </p:spPr>
      </p:pic>
      <p:sp>
        <p:nvSpPr>
          <p:cNvPr id="15" name="AutoShape 14" descr="Image result for folders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Image result for folders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eg;base64,/9j/4AAQSkZJRgABAQAAAQABAAD/2wCEAAkGBxQSEhUUExQWFhUXFRwXFRcXGBgaGBcYFxcYFxcYFxgcHCgiGB0nHRgYITEhJSksLi4uFx8zODMsNygtLysBCgoKDg0OGxAQGywkICUsLCwsLCwsLCwsLCwsLCwsLCwsLCwsLCwsLCwsLCwsLCwsLCwsLCwsLCwsLCwsLCwsLP/AABEIAMkA+wMBEQACEQEDEQH/xAAcAAABBQEBAQAAAAAAAAAAAAAAAwQFBgcCAQj/xABQEAABAgMFBQQGBAgNAgcBAAABAgMABBEFBhIhMQdBUWFxEyKBkTJSobHB0RQjQpIVJDNTYnKC8BY0Q1Rjc5Oio7LC0uFEsxdkdIPD0/EI/8QAGwEBAAIDAQEAAAAAAAAAAAAAAAEDAgQFBgf/xAA4EQACAQMCBAMFBgYCAwAAAAAAAQIDBBESIQUxQVETYXEiMpGhsRQVQlKB0QYjM8Hh8DSiFiRi/9oADAMBAAIRAxEAPwDcYAIAIAIAIAIAIAIAIAyy9W1hUnPuy6Jbt2mgntFIUcSVEVVXIjLTPhEOSXNkqLfJFnuxtEkJ4JDbyUOn+ScISuulBXJXhEkFsgAgAgAgAgAgAgAgAgAgAgAgAgAgAgAgAgAgAgAgAgAgAgAgAgAgAgAgAgBjblpolZd19w0S22pZ54Uk0HM0gDHNmMgpTK5p84nZhRWpRGZGgrxrQq/ajzvE62uroXJfU7VlT0UtXV/Qf2/cOUmanAGlnPG2Ak14mmsU0b+tS65XZmdS2p1Oax5ohTP2tYoxJfE1Kp+y6rNKRuGI1GWWROmgjs23EIVnpawznV7OVNak8ol7J2nvTq8KpiXs5eWBt5pbodqPS7QlCUDdTfG8mnyNRprmW+6F73XZpyRmw326Edo240atvN1AKgD6BqdOvCpkgu0AEAEAEAEAEAEAEAEAEAEAEAEAEAEAEAEAEAEAEAEAEAEAEAEAEAZVtutMuBizm6433EqcpubCqGvjTwiurUVODk+hnSg5zUUS0hKpabShIolIAAG4DIDyjyEpOTy+bPQvC2XIoF9LZmH5tuTkFHtUnE4QaAZCgUdKd4E9aR2eG2SnFzms55fuaF5cuDUIP1/Yib2G0WuxNosYmGnKlTa04XVUJRWh5bxxjfXD1RUnT2b29DVd25418l8xtJ3p+luUm2pcy+BZwUTjaSgDDRWoNVADxjVna+DH+U3q29HkujceLL+Yljf9BK5F3Jl1Tk3JOmWKFlLNa95BqSkqrWlMO41rF1e+jQcYy3eN8FVK1dVOSeF0NFkdpc/KFKbSkipsGin2CCdDRWDQio4poD4G+ld0anuyKp21SHNGiXfvVKTqcUs+hziNFDkUmhBjYKCZgAgAgAgAgAgAgCOty3ZeTbLky6ltA3q1PRIqSeggDPJfbjJqmAhTLqJc5JmFca0NWwKhPMEnlAGnSkyh1AW2oLQoVSpJqCORgBaACACACACACACACACACACACACAPFKABJyAzJgD5pnb3OLtJdpLaKpUuFhtfqthRwmmtcOZFM407uCrxdJP2ueDatqnhS1tbci/W/ehpmTMwhQUFJ+rp9pRHdHn5RwKNtKdXw2sdzrVKsYQ18108xLYzdlSW1Tz+b0z36nVLZNR97JXQjhHsKcFTht6I8/KTlLLGu06bP4SkhMNrMk2orWUpUtJVnSoSDpROXWJl0IIK84atqdbl5CWShpFO2mS1gVStaZgEAAZA5kqOVBWIxqeATP8EbTs0D6G4JpkfyTlEqH6prThv8I07nhtKs89e6NqjdzprHNCtn37YWrsZpCpd3QodSaHdkqlCK1pxjh1+G1qTyt18zo0runPrh+YtaNypSYPatVYc1S6wcBz35ZGvGMKV/WpPDeV2ZlVtac+ax5r/cBKWhbNn5JUmfZGgcOF0ce/Wvv1jp0eJ0p+/t9DRqWM17m/1LRYW1CTeIbmCqUfyBaeBAqcu6umFQrpoeUdGM4zWYvJpyi4vDRdmnAoApIIOhBqD0IjIxO4AIAa2jaLUuguPOJbQNVKNBAGW2xtVfmnTL2PLl1QNC+sUQKb0g5U5qp0MSk3yBxY+zBTzgmLUfXNO64Co9mnSg4kZaCg6xaoJcyC223dCUmZcy6m0BNO7gSlJQdykEDIjy4xnzW6BldnT85dqaDbpU7IuKoM8qVBUpKa91YqTTfFEo6STcJS80o4hK0TDRSoApOMDI8jmIxAr+HZb+cNffT84APw7Lfzhr76fnADuVm0OjE2tKxWlUkEV1pUdRAC0AEAEAEAEAEAEAEAEAUPbLeFUrZ6kNH66YIZQBrRdQsjgcOIA8SIhvG7BF2LdhpuRRKuIStOCjgIyKiO+RwzJodRHiq95OVw6sXjt6HahSjGCgzMLfuyqRmGEOrdVZweSrESFYKnvAgDI+FDWPS8PvKdx7TSU+voc+4pTprTn2eh9B2e6hyXSqXUkhaAUEejhI7tOWmUdl88vkahjVr2Hbsi+4+24ZhCllakg4kGpxEdis5DcMOdMhGPtLdAkbr7YG0r7OdlwwutFKSk4aj1kHvJ9sNaez2GDV7HvFLzSMTTiFp4pNadRqPGMdD5xYEbeutKzqCl5pDg5jvD9VQ7yfAw1dJIGbWjs+npA47NmFOJGsu8QRTcEnIaCm484169lSrLdfuX0rmpT5Ma2btESlfYzzapZ4a1Bw8jXcP3rHEuOF1IP2N/qdGle05e9s/kWiakJabR30NupIyNAfEHd1Ec+NSpSezaZtyjGS3SaMuu/JOPWi/KsTMyxLtFWENPLFMJCQBnvz8o7tW7nRto1HvJ4OUreM68oLZIuzlylpFTac+AP/MH5Rz/AL4q/lXzL1ZU31ZRLetHA52EnPWjMPk4aB9WGo3CgqrfplzjrWs7ipvUikvmadaNKG0G2WS7OzKbnAF2nMPlNQUtF0rURr3iokJ4UGfSOiqf5jWyarLycpIMnCltltIzoAkcKk7zzOZizptsDP7wbU1vOfRrKaL7p+3hOEDeQDTTLNXdz3xhq6RBL3CujONOGZnJt1bqgQpvEFN03VqN36NIyWVuwWm8thszzC2HRUKBocqpNKBSTTJQ1ETjbDB89C7TUjPmWn2yptZo06CpNcxRQodM8wdI595GtGDdJ7r5l9Dw3LE1sX5vZXIKFQHP7Q/KPPritx5fA6UrOiujIW9ezaUlpZ51CnsSEFSQVJKajiMFfbGza8TrVKsYSxhlVW0pqm5LOxdP/wCenKWescZlXn2TPv8AhHoGtsnMNUjEBABABABABABADG1rYYlUFcw8hpIFarUBWnAaq6CAKNaW2KSBwSiHptwnJLTavPMAkdOMAUazrZdty023X2g23KJJShJJAWFAiqt5rTKOZxW48Kg0ub2Nm1p655fQ1VtGUeOw2dJvcaWjZ6HkKQtIUhQIUk6UOUZ0qsqclKLwydpLEjKrYmbQsIYZZzHKKcqguDHg/ozmMIJrpStNxJj2fD+JK4jp/Eua/Y5dxbum89CxXW21suAInUBpWXeSFKQfDNSfb1jpqSfkaxc5qybNtVrEUtPCmS00xJrnTGO8k76HyjJ7+YKRaex1xg9pZ0060qtaFRHQBSaHzjHSujAzav3atmEJtGWLjdadsmlTuHeScBJpoaGJcmveQNGu1fuTn8mnQV0qUKBSrLXIjPwiVh8gL3pu9KzTShMNJUACcVKKTQHNKhmCIyxnZgyjZMcEm+6SrCFKoCSQAEJ0HWseY4pvWjFdv7nZsNqTb7jDZZM9m3OTiwTQ50FT3QVmn3oz4nHVKnRRTZvadRi8iift9ZKVdhJpXhVhVQnQkEVqo0pyFY6Nnw6nSWeb7v8Asata6lU25I1W6ty5OzW+4kYqVW4uhWqg1KvsjkKCOktto/E1iGvLtVl2j2MqDMPE0CGgSK81DXTdWMcpPuwV6XuNaFqudpabymm/sy7RGQ1FdUjqannlEtN7yYNGsuxpSzmcKEoaQkVUTTzWs6+JjJctgUi3tpi31mXslozDpy7ShwIByxZ0GRpmruxjq6R3BM7P7vz7BcdnZkurdoSjVKCPVOmm4CkSsr3gK7ULoiflThFHm6raIyzAPdJ4GIa1LAKlspvEp9jsXT9YxRBr6RTnhJrvFCn9mPJcUtlSqa48pfU7NpV8SnpfNE5tCTWRmAPzJ98a1j/yYepZV/oyGuwNX4g5ymCf8Nv5R7WKzE4RrqTURSSewAQAQBG2zb8tKJxTL7bQpUBagFGnqp1V0AMAU+Y2pNvAps2XenF6YghTbSTTLEtYFPGhiMkZREPItyfyddbkWjqljvOEHcXKmhG4pMQ5Ixc0LWdswlUr7R9Tsy5vU8sqqePWMdRi5s92g2i3ZsitTKEJUqjSAABmutdN4SFHqBBbsR3Yhs2sIysogKH1jn1jnGqgDQ8xp4R5Hilz41Z45LZHct6fh0/Nl1aTl1jWpQ9nfqRJ7iRFI1ZRcXhlieRpPySHUKQtIUlQIUDoQYzpVZU5KUXuZbNYZjl4LoMyLv16FLknFUDifysurgSPSTSuozoOBr7Lh3EIXC0z2kv9yjmXFu6byuQsrZ/NsBM1ZMyXmyMSMKghdOBB7q+YNOFDHV0NbxNXI+sfa/Nyq+xn2DVOSiAUODdVSTkeNRSGvpJA06719JG0RhbcSpdM21DCvSp7ih3hxIqIyT/KwNJrZtIrmETCW8K0LC+4cKSQajEnrTKJws5aA92gT4l7PmF6fUrSn9ZSSlPtIhnZsGUWc59FsBSqULiVCv8AWEhJ8iI83NeLfY7f2OvB+Ha+v9yxbLLMCbObqM3ApSudVKCf7tI0uJ1HK4eOhZarRRXmQ7Ewqw7RrWklNL7w3Nq5cKE/dpwjucLvfFhiXNc/3Ofd0PDllcmaRey6qLUZbo86hOv1S6JWlWE95OishlXSsdSWOTNQXu1c6Us5FG0AHVSjQrOW9W4chBf/ACCEt7afLoV2EoDNTBOFLbQJFd9V6GgFTTgYZS82CKlbkTtpqDtqOqQitRKsqAQKaYyCQd/E84NdZA0myrCYlWwhpCW0jQJH718Yx1t7RQIS9d95Sz0/XODGfRbTms5V9EeiOZoIyeFzAwuJe560O0WuWW0zUdipWjiTrTiQd4yiYvKyCh3xs/8ABdrtzSKhmZWe0G4KVTF5k4v2jGjxG3VWk1+q9S+2qaKiZaL5OhUi8Qa/Va8RlQx5Wz/5EV5nZrr+VIY7BlfiaxxeV7G2vnHt4e6efZr8r6IimXMkViAEAYpbl5Z+YtRyznZgSjYJwFlNFuJNMIxqJoSDWo0pB7EN4LPYdwJVo48BdcOZdeONZ5lR6RU5MqcmWlEuhApw3DQRBAlMTiEAkkAAVJ3ADiYDBTrW2mybaihtRfc3IZBXU6AYh3ffGSi2ZKDM+ftN227RaZcbLTTNXFoJ71EkenzJKU/tGNe9r/Z6Ll15L1Nm2o65pGyy6I8RjVLB2JsexvGucOJrFVWGpZRlF4EI0y0QnJVLiVJUAUqFFA6EGM6dSUJJpk7NYZnJlX7CeU/LguSK1AvtHMtGpGJI4UOvKh3R6/hnFVV9ifvfX/Jzri20e1HkaPJKk7VlwsBDrahooVociQd6TplHdb2zzRplFvLsUbJ7STcUysGoSo4kVrUYSO8g1pnnSmkV6YvkwaNdizlsS7aHHFOLSkJUtWpIAr4ZRY3jYFI29TmGQDYzLrqE035VX/pjCfujqVLaC12FnysrvKkIP7O/2R52wfiXE6nqdi8WijGHojR7uyfYy7TfqNpR91IHwjjVZ66kp92bDjpio9kM752ImblnGzqRVJ3hQzHtiy1rujVU/iYTh4kHB/oMNiV41LacknsnJZWAcSjMZ8SFJUDyKY9rTkpwyjhtOLwyXv7cdy0XGk/SHG2QFdq2n7ehSRz61GQoIzeJLmQWG7d05aRbCGkBIpmdVK0zUrfpEaukUBG89+JSQT9a4Ek6IHeWeiRnTmcojSlvJgzty8Fq2xUSjYlZZWXbLrjI0OE78uA8RGSy17OyBZrp7K5aWV2rmJ93Ilx3POtahO7xrEezHzYLy4W2xrpvgtUgY9tYvRJzbSpRgl+ZxJwdkMQSqqSe/oeBpXhlEVZwjHdkpNvYgZm79pOSR+lPBpltoANJzWsDQOH7J0G/TMR52F1aRr/yo5k3z/Y6EoVpU/beElyLNsLP4r1eUP8ADaj0tP3TnM1+R0PX4CKZ8yRzGICAMj2xWEVgTbQ+uYVjqNSlBUSny3c4tccwILPcS8AnJVp8aqT3xwWDRY6YgaciI1WsFUlhk7Ota884gxMYtyw0vW2hidcdVLvoKmUpWQkKT9hX3VHKh7yc4vppN4ZdF7Ezey8UvYza2JSTUlzBk7hAbSV1SFFeqjlWm+kXSenkSJ7KrGKGDMOULswe0J4IVRQHjr4R47jNzrq6FyX1OtaU9ENT6mispjmUI/iMpsVjYMAgBF1O+NWtDDyiyL6CcUGYk+yFAgitRQg6EHcYyjJxeUSn3M2tay5iyH1TkgMTKj+MS5rQVPpJA3c9x4g0HrOF8V14p1Of1/yaFzbY9qPI1K6N62Z5kONKqNFA6pNNFDjHecVJZRolgdAw5RhHmSYrtZe7e0ZKWGYC0OL5DHT/ACkxXeVNFJvyZbbw1VEvMir9DtbUkmPsgpKuXePwMcKz9i2qT9fodG69utCP+8zU2B3RHERtT5nZEDEzO2W/wfbMtNI9CYPZO9SUpryGbZ8DHpuDXOqGh9Pozn31PElNdfqbew6VN1TSvwjsSilLc0DML1T1sTMw5KyraGG00rMKUTiFfsmmVdMISTlrGftcogf3T2WMMKDz5Mw/qpx3MVy9FB6akkxj7MfNgvK3mmEk1AAGZNAABn4ROJS57Az+39qqCosyCDNvaDBXs08CV/aHTzEVVKtKjHVJmUYyk8IhVXZn7RVitJ8Ia1DDBIB5LJru667o4V3x6KWKW/0NynZ9Zst9i2AxKoCGUBIHmeqtTHnK93VrPM2bsYxgsRQhfMfiT/8AVn4RZYf8iPqRU9xla2G/xX/31f8Aabj6FT904rNfkfteHxiupzCHcVkhAGf38vhJy5La3MbtcmmxjWajSg0rzi6EkkRgzbZ3bhk55bCm1tS8youMJXSqSo0TWmQBSmn7IimrBrmiJxfU3ZpWNNOGkUlJQdp1hl1gPtD6+WPbMn9UpUof3QfCMovDM4spV5bfFsvyEm3XAQHJjcQUg4xyISlXisQvrlUqLn2Xz6GxRp65qJqsjLhKQlIoAAB0EeBk3OXqdmTSWCQAjcSwsGuexICAPCIhrKwwILTSNGcHF4Lk8nMYknDjdYmLwSngzG8dgTFmvmfs7TPt2TUghRzISNU8dCKAx6rhfFc4p1Hv0ff1NG5tse1A0m5N8mbQYC2zQ5BaD6SFZVHMc49FhS3RoGW2dMfTLfedBCkNpok/o0AT7axyeLVMUmu7N7h8c1M9kdyyg/b6zuba8lDD8Y51T2LBebNr3rv0RqSRQRxi98z2AKntLs3tpJ2npIGNNNapNdf30jd4fV8O4j57FdeOuk123LVsztX6RIsLJqezAVyUBSnlSPZS3imcQnZubaZBWogAaqUQAPGJSk1vyBm14NqwWrsLPbM0+dCB9UkbySDVW7gM9dxrqVqdGOpv9WZRhKTwiJTc2ctBYctSY7gzDDJonLiaUG/Sp5iPP3fHVypLL7v9jdp2f5y5WFJSzCeylwgBGRCaVFc+9vr1jgXFSvUeupnc3IxjFYiSwEayTfInIolrjF8aHcwc+xBX0oJR/KowH4RdaLFzFLuJP+Wyr7EcpQf16v8AtNx9Ap+6cZmuynp/sn3iMKgQ+iokom2Kzph6QV9HcWhSO8pKVEdokA4kmmuWg40jKKyCibNmZVculbSAlZycJNVYxStVa0OoHPdHTtlBwzFGzDGnKHG0ewi6wHG8nGT2iKa1ArTxoPKFzT1wyuhE1qRZtmF6ROSqFE/WN0Q6P0gBnzBFD1rHFksGjJYJq9lqJl5d15WiEFQ66AeZEEiEsszHZDZyVl+dVTG44pIA+ylRC1ZczSnQxwuN1pZVJcuZ2LKCw5dTU2liPPwloeWjZlFsXSsGNqNSMipxaOozICACAPFJrGM4KSwyU8DdQpGlKLi8MtTyeRiSJTFAKnd7t8ZQznYyizI7hhKH7RtJICENIdS2E5ALVTDlvEfRLWLjTWeiOJUacngW2NyVGnXyM1KIB4gU+NY4XFqmZqH6nV4fDEHLu8Cmy76+Zm5rULWEj2K9xivifsU6dLsLZ6pzqdzU445eEAMLbUnsHAogDAqpOgqCIzp51rTzyiejzyMmuVfpyTYdlJVkvvGYUpsj0AghKammZ9HkM9Y9sq6p08z29ThacyxEnmbkzk+4HbUfqnUMtkgCu7SifCpyjh3nHY8qW77vkblOz6zLtKyUrZ7HdCGmk6k+8k5k9Y4Eqle7n1bNtKMFtsimzNrT1rqLcgOxlfRU+uoUr1gim6h/5Eel4fwSMFrq7v5L9zSq3DltDkIz+zp+Ro/Zr5U6gfWoUR36CtKaZ09E8dY7FxZU60NLWf8AehRFyg8xZYLkX6ROfVrBamEjvtnKpBocNc/A5iPHXvDqlq9Ud4/7zOhSrRq7PmXdtysakKqls+ZMo4K7fxdJKYPBs/CLLNZuo+pMv6TK/sdbwybfNwn+4kfCPfU/dOOzVWPTT1+BjGpyCJCKSRnaSMQAOhqD4iM6fMhmBWwyqybSKwCJaYIBpoldc/KhPQiNinPwp+TLKc8M0hpYdb3HLXiP398dEv5MzRx1Vj2mHhUS8yqjo3JOIEnwJxDkpQEcu7o6ZZXUorQNbm2ZaeZwuYXW1gVFag7xpoeYoY0uRq7opVpbKG0HtZB1yWdHolK1EdCa4qcs4iSjNaZrK8yyNVxeUMzalrSP8aYE00Mi4z6Y5lIAr5eMcuvwejPem9L+RvU76S97cmbD2gycxRPadmv1He6a9dPbHHr8Kr0umV5G5C4pT64LY1NAioOXmI0MzhsWOGRwl4RbGuupW4MUBi5ST5GOD2JIOVprGE4KSwSngQIpGlKLi8MtTyV+/FpCXk3nDuRh8VkIH+aNzh9LxK8Y+efhuRUlpptmbWs19Cu822fyk44hw09X8qK9MIHjHvntA4pYrBQZSxirRQYWvoopUqnnHlqz8a7x5pHepfy7dejZ7sZlMEkFfnHFL8qI/wBMY8Wlm4x2RTaLFHPdmgExzC8pt6b8pl1/R2kLdmCO6hI0JAIxHdkQco3raxlVj4kniPcqq1o03pxmRDy9zp20FBdovYWtQw2aAVzoqgpXnmecXTv7e2Wm3jl92UunUq71Xt2L3Yd35eURgYbSgZVI9JVNCpWqt+vGOPcXdWu8zZfCMYLEVgQvNeZmSRVZxLUQENpzWsnIAJjO0satzLEVt3MalSMFlldkbnPWkoTFpmjYzblkkhKRuKyNVa6HfHuLLh1K2jhLf5nOqTlN+18BO9d+ihX0Cym8b1AjEgApRXLu7sqjM90b43JT/DHmVt9EPbq2GixmHJqdmCp1Yq531FJIqQADmtWgqYmMdKy2Slg4te70tbDCZ2XxMP0xJcIKDVOQx+sMteGkRKnGrHfr/u480NrhXudccXJzAK3mSUl5vvNrCagKKhoTTXfHjeK8NjRzUg9u37G/b1nP2Zc+5NbSHKWdM13tkedI0uGZd1EsrbUpDHZWmkkxzz9wj31P3Tjs05j0h++6MZ8gSEa5I3nfR8ffGcOYKHtAu+mbaW2r7Qqg+qsA0PujYa1LBiULZvbamyqSfydYJTnvSFUoONDpyIjYtamVofQ2acsrBcrdsBqcbwuJxIrXfkaGhBGmRMbE4RmtMjLZrDKFbt1Pwbhm5QrBaUFKTiJCkA94c+FOcaVe1UY5iVzprGUbJde1UzDLbgzS4gKHiPnHNaNNrBLPSgMQQVa8Vx5Sb/LMpKvXFUr+8nM+NYlMyUmikvbPZ2TJNnTZSmpPZO5ozNcsiOVSK84qq0KNb+pFP6/Evp3EocmJMX6m5U4LQk3U01caFUnnrh8jHJr8EjLelL9Gb1O+z7yLfYV7JaaALLqSaVwk4Vjqk/CONWsa9B+0n6rkbUZ05+6yeRMRSqslzJdMWS4DF0asWVuLRw8YqrvkZQMx2tvl36LJJrV99NSPVBw5+Kwf2Y7XAqOZufbb4lN7LEVEh9rQ7e0ZSSR6LaEJIToMagFacAPCPS3NRQi5dkc+lDXJR7k9tNmOxs1SU5FRSkdCe8PKseZ4dHXXTfqdq9lik8ehYLjSfZSTCDqG016kVPtjTu5668peZMFppxj5E68cjGuzKPMzW5jfb2zPPfm1Bv3t/wDxx1L5+HZU4d9/7/3NSHtV5y7Gox54vK5fq8DklLF1tpThrSo0TXerfTwjf4faxuKumTx/crqzcI6ksja5135dCBaEw6l95acReJqlAUMw2NEjM7q5njn7+hQhRgowRzW23lkRatrTltEsSKVMydaOTCu7jAOYRTMg6Za5g5Rlly2XLuY8y0XUseQs5QlmlI+kKTiUSQXFDj00yjJRS2X+SUhveC6LT0x9JnXythsYkNKIShJFCSaUrpvg0pPLGCr2lb79rLMrZ4LUqk4XH6YQpOmFGVeOWXhHPvuI07eO/P6/4LKdOVR4XIud1rtMyTQbZTzUo+ktXrKPw0EeJuLmrdT1S/wjoRjGmsRIrakulnPcxTzMX8JX/tRMa/8ASZ5s4RSRleaAfaY97D3Tjs0UGhHUe+MJ8iSTigk4eTVJA1pl1iUCCtNrEio3Z+EbKMTG9o9hrZdTaMvXEkp7YDeEj09NKAA9BGMsxetGUXhlvubb6JllK0kZiik5VSrek+/oY6EZKpDKNn3llEva0kHEKBFUqBBHIjMeUZp5WGIsp+z+eVJTa7Pc9FRU7LHl9psc6Amm4J5xxrik4SNWrDDNgl3MQjXKDtdN8AM3aboAYzimsJxlIBGdaUpzrlAncyK+kvYmIlLhD9aj6J31YhyB7MGtN4jPfqWJyIe71s2u2T2LUxMMJzAeaOIp5K1ryBMaVfhtvV6YfkbULqcOuS4WVtMZKw1NNuyrhy+sTRFdNdU58RTnHFuOC1YrMHq+puQu6ctpbF1lp9DqcTa0rBGRSoKBrwIjkTpTg8STXqbUUnumZRbC5matkmULYXKtnCXASitcJ0Bqqjg19XlHqbGpCztozl1Zo1Kcriq4x6Dq7N3Z1VpLmp1KQSFEKSUlJUrI0ANRkSc4xv76nVpaYPdl9pazpT1S6He1tfaqlZUauPJ04ElHvUIq4YtOup2X+Sb32lGHdmlyqaJyjimzPmJWm5hbUdKAnyETFZaQj1ZQ9i6caJp86uzBr5BXvWY6HG3pcKa6I0bXdSl3ZqaBlHPhFJIzb3G07KpWkpUAUkUIOkVTTpy1xM4yzszNZd1diTGBYK7OfURpXsVqoAFE/Z+HTP2PCuJRrx0y5r/cmjWoum8rkT967fUhhDdmOSgxKCSovNJDSTWq8JNCByqc9DHYk3jbBS/Ij7El7Os1tU1MTTUxM0JW5jSpajSuFCcXKgHtglGO+d+42RBurm7fczxMSCVAgEd5zp62/PQc44/EeKQoLSt32/ctpUJVd+SNNsSx25dtLTSQhCRQD5nUnmY8fOdS4m5zZ0PZgtMSUApFqiorCK85KDtedw2c5zUkeaqRfwdZul+ouXikx/cBuknKj+jHxj3UfdOQXxXxHvEYy5EkpGuSEARbiNU7sx4RsRexBWJyWBxtqFQapIO8RZzIMp7JVjT1P+kmD3DuQa5VJ0IrTmCCdIilPwp+TLac8M0OUvIyuiEuoUTuStJJ6CtY31KDezL8LoQF/pJSUonGR9bLKDqTnmkflE9CM+gMU3dPVDPYxqR1RL/dG20TLLbqDVK0g7sjQVSeBHCOM0aDWCZmwa+GUQQUW3Ze1XnSmXcZaZpk4UlS+Yw0OY45RksGawMmtmfbHFPTT0yd6cRQ34ITofGGrsNfYtFjXLlZb8lLoSeNKnzOcRlmLk2T6ZLpEEEXbd1mJlOF5pLg5jPwOo8IlMlNoz60NmLsuvtLNmVMHe2olSCfbTxB8IwqU6dVYqLJdCtKPJlWsiZm7JddXNyi3A4qqnkZjhkR3acst0a11ZeNGKg8Y6G5bXap51LOS+WHfKUmgOzdSFeos4VeR16jKOLVtK1L3l+p06danU91lbtZrt7bZScwy32nQghQ9ojZhLw7GUu7wVVFquYrsjSmxQCOQXPdlfv7OdlJPqrQ9koJ6lJpGzZw114rzMKktNKTGWySS7OzmjvcxLPitQH90CHGKmq5a7YRRbrFJF8CxxjWVSOOYaYFQ4xOqL6jDGFpWW2+gtupStBpVKswaGo9oiqm50paqbwZ5TWJIgFbO7P/AJsjzPzjb+8bv8/0MPCpflG69mVnkU7AeC1j3KjJcUu1+L6EeDS7Frk5RDaQlICUgUAGQA4CNH35apstctsJDvEOMXaorqV4YFY4wc49xhma7an6SOH1lp/ukfONzgkc18+RjdP+X+pZrnsYGJZPBtPtTX4x7de6coudNOo98YS5EknGuSEAMJoUWeYB+Hwi6m9iGQNsNUXi4j2j9xFyIIK2LIZmkdm+gLRWoBJFDQioIII1MGk+YM+vpcxMmlE3IpKCyarRVSqivpVUSQKVBHAxXKOl6o9DKLwy2XZthuelq5GowqSdyqZpPn746NKoqkcm0nlZIu508bPn1SSzRl4qcYJ0C9SjxAPiUiOVc0tEjVrQwzYGSFpEapriwYTwgDsCkAeKcA1MANnZ5IgCs25fuVlwcbyMW5CSFLO4AJTmYlRbMlFsqU1fudmKiTk1JH52YOEeCBSviY2IWs5dC2NFsjXbsTs2fx2cWpGvZtJCE9K0zHKnjG3Cx/My5UUuZ1ObMZUo+rCm1jMKStRNRxCiR5Ui6VnTawZ6IkXJ3NtBhwuNTYxFIRiWglRSNBmFe+NGrwmNSOl4x8PoZRdSL1KW43vFaNrSQQpc0lSSoJKg2iiSfWBRpGlV4NQprLivizKVxXj1+g9tOw7VnGAlU0y60sBQwpQmopVJCgkZGsTS4bSpS1wW/qymd1UmtMmLyFmW3LtIbaeZwISEpThb0GgqU1jCpwmhUk5Sju/NiNzUisJiqlXg9dg/2Xyin7kt/wAvzMvtdQO0vD6zH+F8ofcdv+X5j7XUO1zdvgejLnphPxjH7it+z+JP2yfkdfhW3fzDHt/3Rh9wUPP4r9ifts/I8VbNupz+jsHPQA/7oj7goefxX7D7ZPsjhd6LbH/QtHolz/7Ix/8AH6PeXy/Yn7bPsj1N67a32eivIL/3xD/h+l3l8v2H22XZHSL42vvs2vTEPiYxf8P0+kmT9tfZEDfKen7QQhtcg63hVUkEqrXDuwjhG1ZcLVrJtNvPkV1rjxFjGDWrAbwhlPBCR5IpHb6GqWesYvkSSQjWJPYAazqdD4fKM6b3IZHTcsHBStM9YvTII6YsspFQcXKlInII11sKBSoVBBBB3g5EGMgZRMMrsa0AR/FH1cMkVPHcU5H9UkRhTm6U/JltOeGWG/lmmYl0vs/lmlJdQoa93M08O9+yI27mnrhlF1SOYl5uDeRM5LtujIkUcT6qwO8POtI4rWDQksFodnUiIMSp25tEk5eoU+gq9VBxq8k1iVFmSi2VKZv7PTJpJyZQk6OzFQKcQgU8DU9I2IW05dC2NFsjZizJt7+PWiQk5ltvA2PvZe6NqNml7zLlQS5j+yJCzZb0Fs4t6itKlk81KPujZgqMOWC1KK5EyLelE/yrX30n4xb4sO6Jb8ztN6JT88399PziPFh3RjldxwLySv51r+0T84jXH8w/UQtC9cq2Kl1oD9dNTDxIR3chsubKNb96hPoWxLSrsxiGHEAQlJIyV6JzBprQRq1biM1pismEqixhFm2dyU0xKhqaSBh/J51UEnPCocj7KRTTTS3NdltZaKjQaxYBybMXy84jIPDZjnAecMg8/BznD2wyDz8HuerDKB59Bc9UwyA+gueqYZQOhZ7nD2wygdiy18vOGQdCylcREZAvK2cUKCioGkMgkFaGMXyJJNGg6RrEnUAcuNhQoYJ4AydYKeY/fWLoz7kYEozII20pKveTrvHHnGSYKleuw0zsstlVKkVbV6qx6J+B5EwlHKwCj3FtlxtxchM+miobKt4TTu88qkcgYttar9yRs0p9GdSTc9Z8y8mTaDjT3fTjqG21EjM0IqQBTxiiray1+yjCdFt7Egu7U9N0+mTrhScy22MCOlRrwrSLYWP5mSqKXMnrGudLsU7NpOIfapiWeqjG3GlThyRalFcieTZwpp84z1oaymXu2eomVFaVKbcOpGaVUFM016acI16tvGpunuYyipbmY25cmaliTgLiB9pAJy4lOojSqW84FTptCF3WpRWJMyVJVXumtBTfXKOXdu5jh0UvM3rGFpLKrtp9Oxbpa7dnujuEq5pWDTrTSORO+vab9pY9Udunwqzqr+W8+jFhciSO9f3v+Ir+9rpdF8CXwOguj+Jz/wCH8sdHF+Y+UT99V1+FFT4LR8/9/Q5Oz9seg+tHSnzEZx45UXOBXLglPpJor945V+QWjs5l0hYOdSNN2ucdexvvtMW8Ywcq/sfsrSzlMsk1Ztpy8kicRPukdmh3BVVUpUkK1JINAeEa1HjcKly7bDTy1n0KZWuKevIzsS+1tPhSmpjGEEApUhqprn6lfbHQrXsKDSm8ZFCzq103TWcE9L7S7Xap20khwD1ELBPMlKlD2RMeIUZcpr4kysbiPOD+A8l9uKQSH5JaCNyXAT4hSU0jZVVPdGq4tPDLJZW1qznqBTimj/SJIA/a0jNTRGC2WXbUvM/xd9p2mobWlRHUA1HjEppgfxkQEAdoaJ0jBzSJFEyquQjHxBg6EoePsiPEGDoSYpmT4ZRGtjA4AjAk9gAgAgBB6WBzGR98ZRk0BmRuMXp5IIi05KneTpvHDnGSZBnO0a7BmGxMMCkyzRSSNVJBrTqPSHQjfGM49VzJTwOrj3gRNtAkAODurG8KFK+BjfoVfEj5m3GWpF0RhA3RL1Mx3OHZ1Kd8FAaWV2178yrFQp5GIfZSQVeQ08YwlUpw5sPSuZWFbQXphRTJyrr36WaR1JoaeJip3f5EYuqlyQs3YVpTWb8wJVB+wzUrpwUuuR6GkVSqVZc3j0K3VbH8vs6kgDjSp1SvSWtRKieI4GMPDRXkgZ/ZOkHFLTCkHVIUK05BQII6xhKgmsGUZuLytiEmLGtiWPoqeSN6frK/640anDaUvw/A6FLi11T5Tz67jQXydbOF9gpUNcyk/dUI0J8Ij+GXxOnS/iKa/qQT9NiUkr5Mr1UUH9IZeYjSqcKqx5LJ0aPG7Sp72YkRb84J2aZZaOIAgYhoa0J+UbtpRdrQlOexx+J3ELqvGFPkupeb4Wr2FnLZOhaDKATqKBNQPKOFw638W9VVd22bF9SpUrd4fkV3Z+2WZcqNKuKxD9UAAe2sdDizVWqorobfBLRq3cn+J/ItqJ9J1AjkOi1yOs6ElyB4MuCi0pUOCgCPIwjKrTeYvBTOi5bSWSOmbqybg/JoTzSMPuyjahxK6h+LPruaVTh1vLnDHpsQU7s8TXEw6pBGaa50I0zBBGe+N+jxtrapH4HPq8Fg/wCnLHkx5ZN/LRsxYRO4phkmmJSiVDiUuEVJpXJUd22vadZZg8+XU41zZ1bd4mv16G4WVaLcyyh5pWJtxIUk8jxG47iI3k8moSkifS8/ZT4RTUW5KHUYEhABABABABABABACT7OLrxiU8AYLRuI6iL08kEJaEngNR6J9nKLEyDI72WcqzJpM7Lpqy4cLyBkAVGug47uBpGCk6UtSM4S0vI6/hJacyPxaTUlJ0W4oAU4muERc7qb91Fjq9hRm4M5NZzk4vPVpoHD0rUA/d8Yqlrl7zK3Nss9j7OJZkCkslR9Z2ijXx0iFCKMC0y9jYQBVKQNAkZDoMgIyyByiykjUk+yGQOESSB9keOcRkChYSRTCKdBADV6y0nQke2JyCKtGwQ4KONodT+kkK9hhs+YKpaOz6Rc1YCD+hVPsEQ6cWMldmtkTJr2cw4k/pJCgPaD7YwdInJC2ns0nAAhMy26hHopWtSafqoNQPOK/s6TbWMmTm2sNiTdm2syAnsQtIFBQtqyHAJVX2RpVeG05vLXwOlQ4xc0Uoxey7oHrbmWsnpJY40xD4GNSXCF0k/gdGH8SVV70E/1OW74tD023UeR+UUT4VU6NM24fxHSfvwf1HKL3y/rrHVP/ADFD4ZW7L4l649Zvnn4C38MZcfyivumMfuus+i+IfGrLz+BA3pvMmZR2TYJBUKqVl0oI6Fjw+VCWuT37I43FOKU7iHh01t3ZvmzmzjLWdLsn0kpJV+stRWoeajHeSwjglsktT0+cV1Ah5FRIQAQAQAQAQAQAQAQAk+yFddxiU8AYOt6pUPCL4yyQRyrGbOS+8OBAplmIzyQOkSaB9keOcRkCwAHKAPYxbRJ2GlcD7vfEa0DlSSNRSJUkweRkQEAEAEAcONJVqAesAULazOKkpIuMVClqCMQ+wDvHPhGM5NIlGT2Nd9+bR2ok1Pgn8q9MFJXxoMQyrXjrqY03RrTeVLH6L+5YpRXQlG7rPtmosmn6k7QnyWTFTtbrpV/6xMlUp9Y/Nnag+1mpi0pdI0DUwHh91Y+MNF7BbSUvVNfTJOqk+jX6jf8ADCQaqmnE/wDqpFKvNSFH3bzEePdx96mn6S/dIjTSfKT+B4m1215FVluj9Jp1r/MyB7Yy+2TXvUpf9X9JDwo9JL5/sJuWTJuqDk1NyTLaf5OUBKldaJBrruMade+uJezRovPd4S+pZCjTW85r9CXs2yBaT7SkS30eSYNU1SAp41GSgOh35V3xtcOs6lNOVaWqT59vRFderGTxFYRuUs1hSBwGfXfHUZQScoiia8c/l7KRryeWZC0YgIAIAIAIAIAIAIAIAIATeaCh7jEp4AiJPiryH/7GfiMjAoJVP7n4RjqZJ2Gk8B5RGWDoCIB7AHikg6wA3clBuNOW7/iM1NoDdbZGoixTTIOIzICACAGdr2Y3MsrZdTiQsUI+I4HnENZJGstYLbaEoQSlKUhKRQUAAoMhEp4IPVWQdyh4iJyBJVmLGlD0PzicgbPWSVek2FdQkw2A3cuu2v0pZo9UIiMRB2xdBpJqGGEnjgT8BEbAnZOzkopQVO7LToN0HIEo1K+t5fOKZT7EjuKyQgAgAgAgAgAgAgAgAgAgAgAgAgAgAgAgAgAgAgBByWB0y6aeUZKTQGy2VDd5RYppkCYPDPpnGeUDsNk7jGOtA97BXD2iI8RDAdgrh7RDxEMB2CuHtEPEQwdJllcKeMPEQwdJlDvI8Ix8QYOhKcT5CI8RjAu22E6CMG8kncAEAEAEAEAEAEAEAEAEAEAEAEAEAEAEAEAEAEAEAEAEAEAeAQB7ABABABABABABABABABABABABABABABABABABABABABABABABABABABABABABABABABABABABABABABABABABABABABABABABABABABABABABABABABABABABABABABABABABABABABABABABABABABABABAH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953001" y="862012"/>
            <a:ext cx="19050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4) un </a:t>
            </a:r>
            <a:r>
              <a:rPr lang="en-US" b="1" dirty="0" err="1" smtClean="0"/>
              <a:t>subrayador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3" y="4882185"/>
            <a:ext cx="2476500" cy="1514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0273" y="4816605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3) </a:t>
            </a:r>
            <a:r>
              <a:rPr lang="en-US" b="1" dirty="0" err="1" smtClean="0"/>
              <a:t>una</a:t>
            </a:r>
            <a:r>
              <a:rPr lang="en-US" b="1" dirty="0" smtClean="0"/>
              <a:t>  </a:t>
            </a:r>
            <a:r>
              <a:rPr lang="en-US" b="1" dirty="0" err="1" smtClean="0"/>
              <a:t>carpeta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51" y="154441"/>
            <a:ext cx="786450" cy="1229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5185937"/>
            <a:ext cx="246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4) un </a:t>
            </a:r>
            <a:r>
              <a:rPr lang="en-US" b="1" dirty="0" err="1" smtClean="0"/>
              <a:t>correo</a:t>
            </a:r>
            <a:r>
              <a:rPr lang="en-US" b="1" dirty="0" smtClean="0"/>
              <a:t> </a:t>
            </a:r>
            <a:r>
              <a:rPr lang="en-US" b="1" dirty="0" err="1" smtClean="0"/>
              <a:t>electrónico</a:t>
            </a:r>
            <a:endParaRPr lang="en-US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9" y="5486419"/>
            <a:ext cx="1371581" cy="13715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771" y="5818266"/>
            <a:ext cx="324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TODO EL AŇO!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6089" y="228600"/>
            <a:ext cx="2445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las </a:t>
            </a:r>
            <a:r>
              <a:rPr lang="en-US" sz="4000" dirty="0" err="1" smtClean="0">
                <a:solidFill>
                  <a:srgbClr val="FF0000"/>
                </a:solidFill>
              </a:rPr>
              <a:t>novelas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971" y="969537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purpose of the new curriculum is to develop and strengthen students’ abilities in listening, speaking, reading and writing in Spanish. This year’s 7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grade has had  5 years of FLES and this program will bridge the elementary and junior high school curriculum.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89560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AutoNum type="arabicParenR"/>
            </a:pPr>
            <a:endParaRPr lang="en-US" sz="2400" dirty="0"/>
          </a:p>
        </p:txBody>
      </p:sp>
      <p:pic>
        <p:nvPicPr>
          <p:cNvPr id="2" name="Picture 2" descr="http://t2.gstatic.com/images?q=tbn:ANd9GcQ8FT3fKy2XyebZWiLKxTX8CMek3Kk4inGPxm8Ak9uVTyusqlA:vibrantepress.com/wp-content/uploads/2013/03/Pobre_Ana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6" y="172968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SFW-MlIsr4pvA9A3V4mkIQ0wnclJ_KHol_cTjMPXvXKFgex7Sidw:www.carlexonline.com/images/1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01" y="2344750"/>
            <a:ext cx="1524000" cy="21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_cEtp-WnaDU23Us-a_q4d-PwIn1WRI7NR-2U2Xmk-NeRhtYXw:vibrantepress.com/wp-content/uploads/2013/03/patrici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71" y="4419600"/>
            <a:ext cx="1524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368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9807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2901" y="3368937"/>
            <a:ext cx="51420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Each novel deals with thematic units we cover for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grade.</a:t>
            </a:r>
          </a:p>
          <a:p>
            <a:r>
              <a:rPr lang="en-US" sz="1600" dirty="0" smtClean="0"/>
              <a:t>Such topics are: 		1) Personal Identification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2) House and Home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3) School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4) Community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5) Tourism/Travel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6) Daily Life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3243" y="4552732"/>
            <a:ext cx="3448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will enhance their</a:t>
            </a:r>
          </a:p>
          <a:p>
            <a:r>
              <a:rPr lang="en-US" dirty="0" smtClean="0"/>
              <a:t>reading comprehension skills</a:t>
            </a:r>
          </a:p>
          <a:p>
            <a:r>
              <a:rPr lang="en-US" dirty="0" smtClean="0"/>
              <a:t>and be ready to participate in class</a:t>
            </a:r>
          </a:p>
          <a:p>
            <a:r>
              <a:rPr lang="en-US" dirty="0" smtClean="0"/>
              <a:t>discussions regarding Ana, Carlos</a:t>
            </a:r>
          </a:p>
          <a:p>
            <a:r>
              <a:rPr lang="en-US" dirty="0" smtClean="0"/>
              <a:t>and Patricia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370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Hagan </a:t>
            </a:r>
            <a:r>
              <a:rPr lang="en-US" sz="4800" dirty="0" err="1" smtClean="0">
                <a:solidFill>
                  <a:srgbClr val="00B050"/>
                </a:solidFill>
              </a:rPr>
              <a:t>Ahora</a:t>
            </a:r>
            <a:r>
              <a:rPr lang="en-US" sz="4800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762000"/>
            <a:ext cx="1689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‘Do now’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06888"/>
              </p:ext>
            </p:extLst>
          </p:nvPr>
        </p:nvGraphicFramePr>
        <p:xfrm>
          <a:off x="838200" y="1981200"/>
          <a:ext cx="6934201" cy="44958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73518"/>
                <a:gridCol w="5460683"/>
              </a:tblGrid>
              <a:tr h="1021773">
                <a:tc>
                  <a:txBody>
                    <a:bodyPr/>
                    <a:lstStyle/>
                    <a:p>
                      <a:r>
                        <a:rPr lang="en-US" dirty="0" smtClean="0"/>
                        <a:t>el lunes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021773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martes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021773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miércoles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15241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jueves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15241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viernes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2510" y="2904260"/>
            <a:ext cx="362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¿</a:t>
            </a:r>
            <a:r>
              <a:rPr lang="en-US" sz="2400" dirty="0" err="1" smtClean="0"/>
              <a:t>Cuál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la </a:t>
            </a:r>
            <a:r>
              <a:rPr lang="en-US" sz="2400" dirty="0" err="1" smtClean="0"/>
              <a:t>fecha</a:t>
            </a:r>
            <a:r>
              <a:rPr lang="en-US" sz="2400" dirty="0" smtClean="0"/>
              <a:t> de hoy?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2510" y="3166195"/>
            <a:ext cx="263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2) 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día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hoy?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2510" y="3429000"/>
            <a:ext cx="271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3) 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llamas?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21116" y="1299911"/>
            <a:ext cx="267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las </a:t>
            </a:r>
            <a:r>
              <a:rPr lang="en-US" sz="3600" dirty="0" err="1" smtClean="0"/>
              <a:t>preguntas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0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hay </a:t>
            </a:r>
            <a:r>
              <a:rPr lang="en-US" sz="2400" b="1" dirty="0" err="1" smtClean="0">
                <a:solidFill>
                  <a:srgbClr val="FF0000"/>
                </a:solidFill>
              </a:rPr>
              <a:t>clases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13160"/>
              </p:ext>
            </p:extLst>
          </p:nvPr>
        </p:nvGraphicFramePr>
        <p:xfrm>
          <a:off x="838200" y="1981200"/>
          <a:ext cx="6096000" cy="402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95400"/>
                <a:gridCol w="4800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el lunes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hay </a:t>
                      </a:r>
                      <a:r>
                        <a:rPr lang="en-US" dirty="0" err="1" smtClean="0"/>
                        <a:t>clases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martes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miércoles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jueves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viernes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762000"/>
            <a:ext cx="3089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las </a:t>
            </a:r>
            <a:r>
              <a:rPr lang="en-US" sz="4000" dirty="0" err="1" smtClean="0">
                <a:solidFill>
                  <a:srgbClr val="FF0000"/>
                </a:solidFill>
              </a:rPr>
              <a:t>respuestas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674" y="2743200"/>
            <a:ext cx="487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Hoy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el 1̊ de </a:t>
            </a:r>
            <a:r>
              <a:rPr lang="en-US" sz="2400" b="1" dirty="0" err="1" smtClean="0"/>
              <a:t>septiembre</a:t>
            </a:r>
            <a:r>
              <a:rPr lang="en-US" sz="2400" b="1" dirty="0" smtClean="0"/>
              <a:t> de 2015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5445" y="3108178"/>
            <a:ext cx="2469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2)  Hoy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martes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5445" y="3410632"/>
            <a:ext cx="318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3) Me </a:t>
            </a:r>
            <a:r>
              <a:rPr lang="en-US" sz="2400" b="1" dirty="0" err="1" smtClean="0"/>
              <a:t>llamo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Señora</a:t>
            </a:r>
            <a:r>
              <a:rPr lang="en-US" sz="2400" b="1" dirty="0" smtClean="0"/>
              <a:t> MR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13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1512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Quizlet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824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have access to </a:t>
            </a:r>
            <a:r>
              <a:rPr lang="en-US" dirty="0" err="1" smtClean="0"/>
              <a:t>Quizlet</a:t>
            </a:r>
            <a:r>
              <a:rPr lang="en-US" dirty="0" smtClean="0"/>
              <a:t> via my website.  This site has all</a:t>
            </a:r>
          </a:p>
          <a:p>
            <a:r>
              <a:rPr lang="en-US" dirty="0" smtClean="0"/>
              <a:t>of the vocabulary from the unit on electronic flashcards! They can also download </a:t>
            </a:r>
          </a:p>
          <a:p>
            <a:r>
              <a:rPr lang="en-US" dirty="0" err="1" smtClean="0"/>
              <a:t>Quizlet</a:t>
            </a:r>
            <a:r>
              <a:rPr lang="en-US" dirty="0" smtClean="0"/>
              <a:t> to their phones in order to practice vocabulary in the car, bus etc!</a:t>
            </a:r>
            <a:endParaRPr lang="en-US" dirty="0"/>
          </a:p>
        </p:txBody>
      </p:sp>
      <p:pic>
        <p:nvPicPr>
          <p:cNvPr id="15362" name="Picture 2" descr="http://t0.gstatic.com/images?q=tbn:ANd9GcSbQClZDMwnqyLdKdWA_FLoNmaZoTQM5S4QB7cRbtvdFn_-Jvn_:help.instructure.com/attachments/token/zifrkruv7xsk7n5/%3Fname%3DQuizlet_logo.png">
            <a:hlinkClick r:id="rId2" tooltip="QUIZLE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874" y="3017520"/>
            <a:ext cx="3552825" cy="1285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4728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username: </a:t>
            </a:r>
            <a:r>
              <a:rPr lang="en-US" sz="4000" dirty="0" err="1" smtClean="0">
                <a:solidFill>
                  <a:srgbClr val="00B050"/>
                </a:solidFill>
              </a:rPr>
              <a:t>monckrow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41976"/>
            <a:ext cx="8453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You must join my group!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Do this tonight for </a:t>
            </a:r>
            <a:r>
              <a:rPr lang="en-US" sz="3600" dirty="0" err="1" smtClean="0">
                <a:solidFill>
                  <a:srgbClr val="FF0000"/>
                </a:solidFill>
              </a:rPr>
              <a:t>hw</a:t>
            </a:r>
            <a:r>
              <a:rPr lang="en-US" sz="3600" dirty="0" smtClean="0">
                <a:solidFill>
                  <a:srgbClr val="FF0000"/>
                </a:solidFill>
              </a:rPr>
              <a:t>.  I have to accept you!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My website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t3.gstatic.com/images?q=tbn:ANd9GcSLimw7STr5YUILmGMNUUClZiO7WchgRxQUfggMjtLzdtWKCv6y:nfdl.k12.wi.us/modules/groups/homepagefiles/cms/1007425/Image/how-to-start-a-website.jpg">
            <a:hlinkClick r:id="rId2" tooltip="WEBSIT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3352800" cy="1885951"/>
          </a:xfrm>
          <a:prstGeom prst="rect">
            <a:avLst/>
          </a:prstGeom>
          <a:noFill/>
        </p:spPr>
      </p:pic>
      <p:pic>
        <p:nvPicPr>
          <p:cNvPr id="16387" name="Picture 3" descr="\\hs-fp2-i\mmonckrowley$\My Documents\My Pictures\my web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1400" y="10896600"/>
            <a:ext cx="5191046" cy="3877263"/>
          </a:xfrm>
          <a:prstGeom prst="rect">
            <a:avLst/>
          </a:prstGeom>
          <a:noFill/>
        </p:spPr>
      </p:pic>
      <p:pic>
        <p:nvPicPr>
          <p:cNvPr id="16388" name="Picture 4" descr="\\hs-fp2-i\mmonckrowley$\My Documents\My Pictures\my web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254" y="3581400"/>
            <a:ext cx="741575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494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omic Sans MS" pitchFamily="66" charset="0"/>
              </a:rPr>
              <a:t>EMAIL</a:t>
            </a:r>
            <a:endParaRPr lang="en-US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0.gstatic.com/images?q=tbn:ANd9GcSejMp9HCTQikv1Mx5TvGtPZpsgngkBf_Qw_Swp6zYZLZraRUEgtA:www.verticalresponse.com/sites/www.verticalresponse.com/files/in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0"/>
            <a:ext cx="2295525" cy="1990725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RO2h3VNoZ9fmVPhl4sP0dGtveHcAwweUIjgoje2OPbXaNrqX2o:www.brightworkweb.com/images/email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2124075" cy="2152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438400"/>
            <a:ext cx="93923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best way to contact me is via email. If you are sick, </a:t>
            </a:r>
          </a:p>
          <a:p>
            <a:r>
              <a:rPr lang="en-US" sz="3200" dirty="0" smtClean="0"/>
              <a:t>have a questions, need a extra handout etc. Remember</a:t>
            </a:r>
          </a:p>
          <a:p>
            <a:r>
              <a:rPr lang="en-US" sz="3200" dirty="0" smtClean="0"/>
              <a:t>to send an email </a:t>
            </a:r>
            <a:r>
              <a:rPr lang="en-US" sz="3200" dirty="0" smtClean="0">
                <a:solidFill>
                  <a:srgbClr val="FF0000"/>
                </a:solidFill>
              </a:rPr>
              <a:t>BEFORE</a:t>
            </a:r>
            <a:r>
              <a:rPr lang="en-US" sz="3200" dirty="0" smtClean="0"/>
              <a:t> school ends.</a:t>
            </a:r>
          </a:p>
          <a:p>
            <a:r>
              <a:rPr lang="en-US" sz="3200" dirty="0" smtClean="0"/>
              <a:t>If you email at night I won’t get it until the next day!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This is not an excuse for you to use!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t1.gstatic.com/images?q=tbn:ANd9GcSctfo8Ks99V8CdAhMASmYzuEBCKJ5JNGJhZFc98LT6tV8VomOiZA:web.scott.k12.va.us/martha2/dmbtes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992945"/>
            <a:ext cx="1790700" cy="15221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5410200"/>
            <a:ext cx="31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mmonckrowley@csh.k12.ny.us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1199</Words>
  <Application>Microsoft Office PowerPoint</Application>
  <PresentationFormat>On-screen Show (4:3)</PresentationFormat>
  <Paragraphs>234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TimesNewRomanPS-BoldMT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mmonckrowley</dc:creator>
  <cp:lastModifiedBy>Monckrowley, Merritt</cp:lastModifiedBy>
  <cp:revision>65</cp:revision>
  <cp:lastPrinted>2016-10-13T18:47:32Z</cp:lastPrinted>
  <dcterms:created xsi:type="dcterms:W3CDTF">2012-09-27T18:35:40Z</dcterms:created>
  <dcterms:modified xsi:type="dcterms:W3CDTF">2016-10-13T19:05:38Z</dcterms:modified>
</cp:coreProperties>
</file>