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96A52-C7B5-431F-90CD-47D87F4527D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9359A-50BA-4808-B078-0C07031E3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6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4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9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8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7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5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9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5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0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2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92039-0C76-4DCE-938A-E7576163072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D6F26-B824-430C-857A-6249AF05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7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628" y="95693"/>
            <a:ext cx="10822172" cy="6081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verbos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reflexivos</a:t>
            </a:r>
            <a:endParaRPr lang="en-US" b="1" u="sng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50000"/>
              </a:lnSpc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To describe people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_______________________________, use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reflexive verbs.</a:t>
            </a:r>
          </a:p>
          <a:p>
            <a:pPr lvl="0">
              <a:lnSpc>
                <a:spcPct val="150000"/>
              </a:lnSpc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Examples of reflexive verbs are: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__________________________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 __________________________ </a:t>
            </a:r>
          </a:p>
          <a:p>
            <a:pPr lvl="0">
              <a:lnSpc>
                <a:spcPct val="150000"/>
              </a:lnSpc>
            </a:pP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Reflexive pronouns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are used with reflexive verbs to indicate: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__________________________________________________________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45442" y="619358"/>
            <a:ext cx="500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oing things for themselves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110" y="2789658"/>
            <a:ext cx="500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rushing one’s teeth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7628" y="2789657"/>
            <a:ext cx="500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ombing one’s hair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347" y="4283255"/>
            <a:ext cx="11079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the subject of the sentence receives the action of the verb.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847" y="5266340"/>
            <a:ext cx="9516139" cy="128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9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Dormirse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:_____________________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35665" y="1871329"/>
          <a:ext cx="8941981" cy="4780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61"/>
                <a:gridCol w="5917920"/>
              </a:tblGrid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r>
                        <a:rPr lang="en-US" sz="2800" dirty="0">
                          <a:effectLst/>
                        </a:rPr>
                        <a:t> (as)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136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8884" y="735518"/>
            <a:ext cx="422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To go to sleep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609" y="2061081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duermo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609" y="2734186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duermes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609" y="3760441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duerme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609" y="4519910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dormimos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609" y="5412772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duermen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Despertarse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:_____________________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35665" y="1871329"/>
          <a:ext cx="8941981" cy="4780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61"/>
                <a:gridCol w="5917920"/>
              </a:tblGrid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r>
                        <a:rPr lang="en-US" sz="2800" dirty="0">
                          <a:effectLst/>
                        </a:rPr>
                        <a:t> (as)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136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81893" y="734800"/>
            <a:ext cx="422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To wake yourself up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609" y="2061081"/>
            <a:ext cx="2537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despierto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609" y="2844064"/>
            <a:ext cx="2537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despiertas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609" y="3627048"/>
            <a:ext cx="2463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despierta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609" y="4469567"/>
            <a:ext cx="3111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despertamos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609" y="5412772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despiertan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5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Step 1:</a:t>
            </a:r>
            <a:endParaRPr lang="en-US" sz="6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>
                <a:solidFill>
                  <a:srgbClr val="C00000"/>
                </a:solidFill>
              </a:rPr>
              <a:t>Take </a:t>
            </a:r>
            <a:r>
              <a:rPr lang="en-US" dirty="0">
                <a:solidFill>
                  <a:srgbClr val="C00000"/>
                </a:solidFill>
              </a:rPr>
              <a:t>the “se” off the verb and move it in front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 </a:t>
            </a:r>
          </a:p>
          <a:p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b="1" u="sng" dirty="0">
                <a:solidFill>
                  <a:srgbClr val="C00000"/>
                </a:solidFill>
              </a:rPr>
              <a:t>x: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Lavarse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C00000"/>
                </a:solidFill>
              </a:rPr>
              <a:t> 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12535" y="3149907"/>
            <a:ext cx="500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lavar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45372">
            <a:off x="7907031" y="2243470"/>
            <a:ext cx="2669994" cy="302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2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Step 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2: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Change the “se” to match the subject you are talking </a:t>
            </a:r>
            <a:r>
              <a:rPr lang="en-US" dirty="0" smtClean="0">
                <a:solidFill>
                  <a:srgbClr val="FF0000"/>
                </a:solidFill>
              </a:rPr>
              <a:t>about.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04028"/>
              </p:ext>
            </p:extLst>
          </p:nvPr>
        </p:nvGraphicFramePr>
        <p:xfrm>
          <a:off x="384190" y="2757376"/>
          <a:ext cx="6741042" cy="3157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7431"/>
                <a:gridCol w="2893611"/>
              </a:tblGrid>
              <a:tr h="610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Yo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7149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tú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10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él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ella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Ud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10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nosotros</a:t>
                      </a:r>
                      <a:r>
                        <a:rPr lang="en-US" sz="2400" dirty="0">
                          <a:effectLst/>
                        </a:rPr>
                        <a:t> (as)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10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ellos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ellas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Uds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32745" y="2765096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me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32744" y="3416519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2743" y="4044569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se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2742" y="4695992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32742" y="5321438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se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630" y="319088"/>
            <a:ext cx="2743200" cy="2743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308107" y="3772400"/>
            <a:ext cx="6096000" cy="12488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Ex: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3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lavarse</a:t>
            </a:r>
            <a:r>
              <a:rPr lang="en-US" sz="32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Diego </a:t>
            </a:r>
            <a:r>
              <a:rPr lang="en-US" sz="32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lavarse</a:t>
            </a:r>
            <a:r>
              <a:rPr lang="en-US" sz="32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02818" y="3752181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07333" y="4328289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508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Step </a:t>
            </a:r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3: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Conjugate the verb as you normally would!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Ex: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lav</a:t>
            </a:r>
            <a:r>
              <a:rPr lang="en-US" b="1" dirty="0" err="1">
                <a:solidFill>
                  <a:srgbClr val="00B050"/>
                </a:solidFill>
              </a:rPr>
              <a:t>ar</a:t>
            </a:r>
            <a:r>
              <a:rPr lang="en-US" dirty="0" err="1">
                <a:solidFill>
                  <a:srgbClr val="FF0000"/>
                </a:solidFill>
              </a:rPr>
              <a:t>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 err="1">
                <a:solidFill>
                  <a:srgbClr val="FF0000"/>
                </a:solidFill>
              </a:rPr>
              <a:t>Yo</a:t>
            </a:r>
            <a:r>
              <a:rPr lang="en-US" dirty="0">
                <a:solidFill>
                  <a:srgbClr val="FF0000"/>
                </a:solidFill>
              </a:rPr>
              <a:t> me </a:t>
            </a:r>
            <a:r>
              <a:rPr lang="en-US" dirty="0" smtClean="0">
                <a:solidFill>
                  <a:srgbClr val="FF0000"/>
                </a:solidFill>
              </a:rPr>
              <a:t>_______________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</a:rPr>
              <a:t>Diego se ______________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84898" y="3708906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/>
                </a:solidFill>
                <a:sym typeface="Wingdings" panose="05000000000000000000" pitchFamily="2" charset="2"/>
              </a:rPr>
              <a:t>lavo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9218" y="4796601"/>
            <a:ext cx="1433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lava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78825" y="1846584"/>
            <a:ext cx="2699614" cy="372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6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731520"/>
            <a:ext cx="5250180" cy="5486400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 rot="18452663" flipH="1">
            <a:off x="6139906" y="-93928"/>
            <a:ext cx="5786723" cy="5788375"/>
          </a:xfrm>
          <a:prstGeom prst="cloudCallout">
            <a:avLst>
              <a:gd name="adj1" fmla="val 48532"/>
              <a:gd name="adj2" fmla="val -5811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705600" y="1737360"/>
            <a:ext cx="4328160" cy="1900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forget to put a little boot on your stem changing verbs!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Acostarse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*(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Dormirse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(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Despertarse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*(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45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rgbClr val="FF0000"/>
                </a:solidFill>
              </a:rPr>
              <a:t>Vamos</a:t>
            </a:r>
            <a:r>
              <a:rPr lang="en-US" b="1" u="sng" dirty="0">
                <a:solidFill>
                  <a:srgbClr val="FF0000"/>
                </a:solidFill>
              </a:rPr>
              <a:t> a </a:t>
            </a:r>
            <a:r>
              <a:rPr lang="en-US" b="1" u="sng" dirty="0" err="1">
                <a:solidFill>
                  <a:srgbClr val="FF0000"/>
                </a:solidFill>
              </a:rPr>
              <a:t>practicar</a:t>
            </a:r>
            <a:r>
              <a:rPr lang="en-US" b="1" u="sng" dirty="0" smtClean="0">
                <a:solidFill>
                  <a:srgbClr val="FF0000"/>
                </a:solidFill>
              </a:rPr>
              <a:t>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10820400" cy="465296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accent6"/>
                </a:solidFill>
              </a:rPr>
              <a:t>Mario </a:t>
            </a:r>
            <a:r>
              <a:rPr lang="en-US" dirty="0">
                <a:solidFill>
                  <a:schemeClr val="accent6"/>
                </a:solidFill>
              </a:rPr>
              <a:t>shaves himself.			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6"/>
                </a:solidFill>
              </a:rPr>
              <a:t>I </a:t>
            </a:r>
            <a:r>
              <a:rPr lang="en-US" dirty="0" smtClean="0">
                <a:solidFill>
                  <a:schemeClr val="accent6"/>
                </a:solidFill>
              </a:rPr>
              <a:t>wash my hair.</a:t>
            </a:r>
            <a:r>
              <a:rPr lang="en-US" dirty="0">
                <a:solidFill>
                  <a:schemeClr val="accent6"/>
                </a:solidFill>
              </a:rPr>
              <a:t>			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6"/>
                </a:solidFill>
              </a:rPr>
              <a:t>You (familiar) put on makeup.	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chemeClr val="accent6"/>
                </a:solidFill>
              </a:rPr>
              <a:t>We brush our teeth.			________________________________________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2858" y="1969101"/>
            <a:ext cx="432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Mario se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afeita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2858" y="3127976"/>
            <a:ext cx="432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lavo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el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pelo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858" y="4286851"/>
            <a:ext cx="432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Tú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te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maquillas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0498" y="5379592"/>
            <a:ext cx="6169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Nosotros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lavamos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los </a:t>
            </a:r>
            <a:r>
              <a:rPr lang="en-US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dientes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2" y="1647752"/>
            <a:ext cx="3589688" cy="412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7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633472"/>
              </p:ext>
            </p:extLst>
          </p:nvPr>
        </p:nvGraphicFramePr>
        <p:xfrm>
          <a:off x="74429" y="297715"/>
          <a:ext cx="11961628" cy="6216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5507"/>
                <a:gridCol w="5045396"/>
                <a:gridCol w="4810725"/>
              </a:tblGrid>
              <a:tr h="920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Yo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920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tú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920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él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ella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Ud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1628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</a:rPr>
                        <a:t>nosotros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 (as)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1825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ellos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ellas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Uds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8885" y="532259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baño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2019" y="450743"/>
            <a:ext cx="3086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I bathe myself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8885" y="1333245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bañas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3302" y="1333244"/>
            <a:ext cx="4752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You (familiar) bathe yourself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8885" y="2205746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baña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22019" y="2169629"/>
            <a:ext cx="3650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He bathes himself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She bathes herself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You (formal) bathe yourself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8885" y="3623421"/>
            <a:ext cx="2697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bañamos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22019" y="3602771"/>
            <a:ext cx="3746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We bathe ourselves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8885" y="4994195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bañan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22018" y="4994195"/>
            <a:ext cx="42140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They bathe themselves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You all bathe yourselves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4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Secarse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:_____________________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342816"/>
              </p:ext>
            </p:extLst>
          </p:nvPr>
        </p:nvGraphicFramePr>
        <p:xfrm>
          <a:off x="935665" y="1871329"/>
          <a:ext cx="8941981" cy="4780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61"/>
                <a:gridCol w="5917920"/>
              </a:tblGrid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r>
                        <a:rPr lang="en-US" sz="2800" dirty="0">
                          <a:effectLst/>
                        </a:rPr>
                        <a:t> (as)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136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8884" y="735518"/>
            <a:ext cx="422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To dry yourself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609" y="2061081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seco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609" y="2846285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secas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609" y="3631489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seca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609" y="4461113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secamos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609" y="5494286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secan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ducharse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:_____________________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35665" y="1871329"/>
          <a:ext cx="8941981" cy="4780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61"/>
                <a:gridCol w="5917920"/>
              </a:tblGrid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689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r>
                        <a:rPr lang="en-US" sz="2800" dirty="0">
                          <a:effectLst/>
                        </a:rPr>
                        <a:t> (as)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  <a:tr h="136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8884" y="735518"/>
            <a:ext cx="422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To shower yourself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609" y="2061081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ducho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609" y="2940870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duchas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609" y="3628149"/>
            <a:ext cx="2186762" cy="60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ducha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609" y="4522113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nos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duchamos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609" y="5578298"/>
            <a:ext cx="288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duchan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39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391</Words>
  <Application>Microsoft Office PowerPoint</Application>
  <PresentationFormat>Widescreen</PresentationFormat>
  <Paragraphs>158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Step 1:</vt:lpstr>
      <vt:lpstr>Step 2:</vt:lpstr>
      <vt:lpstr>Step 3:</vt:lpstr>
      <vt:lpstr>PowerPoint Presentation</vt:lpstr>
      <vt:lpstr>Vamos a practicar..</vt:lpstr>
      <vt:lpstr>PowerPoint Presentation</vt:lpstr>
      <vt:lpstr>Secarse:_____________________</vt:lpstr>
      <vt:lpstr>ducharse:_____________________</vt:lpstr>
      <vt:lpstr>Dormirse:_____________________</vt:lpstr>
      <vt:lpstr>Despertarse:_____________________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8</cp:revision>
  <cp:lastPrinted>2013-12-06T16:44:26Z</cp:lastPrinted>
  <dcterms:created xsi:type="dcterms:W3CDTF">2013-12-04T16:58:24Z</dcterms:created>
  <dcterms:modified xsi:type="dcterms:W3CDTF">2015-12-10T17:23:41Z</dcterms:modified>
</cp:coreProperties>
</file>