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7" r:id="rId12"/>
    <p:sldId id="268" r:id="rId13"/>
  </p:sldIdLst>
  <p:sldSz cx="9144000" cy="6858000" type="screen4x3"/>
  <p:notesSz cx="7008813" cy="9294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60"/>
  </p:normalViewPr>
  <p:slideViewPr>
    <p:cSldViewPr>
      <p:cViewPr varScale="1">
        <p:scale>
          <a:sx n="102" d="100"/>
          <a:sy n="102" d="100"/>
        </p:scale>
        <p:origin x="2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6355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039" y="0"/>
            <a:ext cx="3037152" cy="466355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0D664B6F-94C2-49CB-B4BA-E8E02284452B}" type="datetimeFigureOut">
              <a:rPr lang="es-ES_tradnl" smtClean="0"/>
              <a:t>15/01/2016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460"/>
            <a:ext cx="3037152" cy="466354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039" y="8828460"/>
            <a:ext cx="3037152" cy="466354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B38940B7-E422-4BA1-8F0A-5FF05BD4E30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3248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4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2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7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7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3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6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1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6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3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9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9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98243-EEBF-4FA1-8A99-0F63CD3BCF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99FB-1D4A-4F0F-8D5C-0AE8C6D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8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solidFill>
                  <a:schemeClr val="accent1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Los mandatos en la forma “tú</a:t>
            </a:r>
            <a:r>
              <a:rPr lang="es-ES" b="1" dirty="0" smtClean="0">
                <a:solidFill>
                  <a:schemeClr val="accent1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”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tell a person to 	</a:t>
            </a:r>
            <a:r>
              <a:rPr lang="en-US" dirty="0" smtClean="0"/>
              <a:t>		</a:t>
            </a:r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use an</a:t>
            </a:r>
          </a:p>
          <a:p>
            <a:pPr marL="0" lvl="0" indent="0">
              <a:buNone/>
            </a:pPr>
            <a:endParaRPr lang="en-US" dirty="0" smtClean="0"/>
          </a:p>
          <a:p>
            <a:r>
              <a:rPr lang="en-US" dirty="0" err="1"/>
              <a:t>Tú</a:t>
            </a:r>
            <a:r>
              <a:rPr lang="en-US" dirty="0"/>
              <a:t> commands are used with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regular affirmative </a:t>
            </a:r>
            <a:r>
              <a:rPr lang="en-US" dirty="0" err="1"/>
              <a:t>tú</a:t>
            </a:r>
            <a:r>
              <a:rPr lang="en-US" dirty="0"/>
              <a:t> command is the same as the </a:t>
            </a:r>
            <a:r>
              <a:rPr lang="en-US" dirty="0" smtClean="0"/>
              <a:t>		form of the	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09291" y="16002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something</a:t>
            </a:r>
            <a:endParaRPr lang="en-US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6164" y="2209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affirmative </a:t>
            </a:r>
            <a:r>
              <a:rPr lang="en-US" sz="28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command.</a:t>
            </a:r>
            <a:endParaRPr lang="en-US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3381113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riends or family.</a:t>
            </a:r>
            <a:endParaRPr lang="en-US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5047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él, ella</a:t>
            </a:r>
            <a:endParaRPr lang="en-US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82645" y="50470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resent tense.</a:t>
            </a:r>
            <a:endParaRPr lang="en-US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728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Irregular </a:t>
            </a:r>
            <a:r>
              <a:rPr lang="en-US" i="1" dirty="0" smtClean="0">
                <a:solidFill>
                  <a:schemeClr val="accent1"/>
                </a:solidFill>
              </a:rPr>
              <a:t>Negative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Commands</a:t>
            </a:r>
            <a:endParaRPr lang="es-ES_trad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42992"/>
              </p:ext>
            </p:extLst>
          </p:nvPr>
        </p:nvGraphicFramePr>
        <p:xfrm>
          <a:off x="1524000" y="1397000"/>
          <a:ext cx="6096000" cy="4546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48000"/>
                <a:gridCol w="3048000"/>
              </a:tblGrid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/>
                          </a:solidFill>
                        </a:rPr>
                        <a:t>Dar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/>
                          </a:solidFill>
                        </a:rPr>
                        <a:t>No des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Ir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/>
                          </a:solidFill>
                        </a:rPr>
                        <a:t>No </a:t>
                      </a:r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vayas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Ser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/>
                          </a:solidFill>
                        </a:rPr>
                        <a:t>No seas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Estar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accent1"/>
                          </a:solidFill>
                        </a:rPr>
                        <a:t>No </a:t>
                      </a:r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estés</a:t>
                      </a:r>
                      <a:endParaRPr lang="es-ES_tradnl" sz="2400" b="1" dirty="0" smtClean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/>
                          </a:solidFill>
                        </a:rPr>
                        <a:t>saber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1"/>
                          </a:solidFill>
                        </a:rPr>
                        <a:t>No </a:t>
                      </a:r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sepas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35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Negative commands of verbs with infinitives ending in –car/-gar/-</a:t>
            </a:r>
            <a:r>
              <a:rPr lang="en-US" dirty="0" err="1" smtClean="0"/>
              <a:t>zar</a:t>
            </a:r>
            <a:endParaRPr lang="es-ES_trad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46962"/>
              </p:ext>
            </p:extLst>
          </p:nvPr>
        </p:nvGraphicFramePr>
        <p:xfrm>
          <a:off x="914400" y="2057400"/>
          <a:ext cx="77724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Infinitive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Rule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Command</a:t>
                      </a:r>
                      <a:endParaRPr lang="es-ES_tradnl" sz="3200" b="1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Tocar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ym typeface="Wingdings" panose="05000000000000000000" pitchFamily="2" charset="2"/>
                        </a:rPr>
                        <a:t>carqu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3200" b="1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Pagar</a:t>
                      </a:r>
                      <a:r>
                        <a:rPr lang="en-US" sz="3200" b="1" dirty="0" smtClean="0"/>
                        <a:t> 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gar</a:t>
                      </a:r>
                      <a:r>
                        <a:rPr lang="en-US" sz="3200" b="1" dirty="0" err="1" smtClean="0">
                          <a:sym typeface="Wingdings" panose="05000000000000000000" pitchFamily="2" charset="2"/>
                        </a:rPr>
                        <a:t>gu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3200" b="1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Abrazar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zar</a:t>
                      </a:r>
                      <a:r>
                        <a:rPr lang="en-US" sz="3200" b="1" dirty="0" err="1" smtClean="0">
                          <a:sym typeface="Wingdings" panose="05000000000000000000" pitchFamily="2" charset="2"/>
                        </a:rPr>
                        <a:t>c</a:t>
                      </a:r>
                      <a:endParaRPr lang="es-ES_trad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24600" y="2895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toques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45072" y="37338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pagues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3088" y="442016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abraces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480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Irregular </a:t>
            </a:r>
            <a:r>
              <a:rPr lang="en-US" i="1" dirty="0" smtClean="0">
                <a:solidFill>
                  <a:schemeClr val="accent1"/>
                </a:solidFill>
              </a:rPr>
              <a:t>Negative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Commands</a:t>
            </a:r>
            <a:endParaRPr lang="es-ES_trad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30587"/>
              </p:ext>
            </p:extLst>
          </p:nvPr>
        </p:nvGraphicFramePr>
        <p:xfrm>
          <a:off x="1524000" y="1397000"/>
          <a:ext cx="6096000" cy="4546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48000"/>
                <a:gridCol w="3048000"/>
              </a:tblGrid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Llegar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Sacar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Explicar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Realizar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909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accent1"/>
                          </a:solidFill>
                        </a:rPr>
                        <a:t>Utilizar</a:t>
                      </a:r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29200" y="1447208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llegues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24384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saques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7168" y="3343241"/>
            <a:ext cx="2109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expliques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7168" y="421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realices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77168" y="5008441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utilices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285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802039"/>
              </p:ext>
            </p:extLst>
          </p:nvPr>
        </p:nvGraphicFramePr>
        <p:xfrm>
          <a:off x="304800" y="533400"/>
          <a:ext cx="8534400" cy="579119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11502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Infinitive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Present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Affirmative  </a:t>
                      </a:r>
                      <a:r>
                        <a:rPr lang="en-US" sz="2800" dirty="0" err="1">
                          <a:effectLst/>
                        </a:rPr>
                        <a:t>tú</a:t>
                      </a:r>
                      <a:r>
                        <a:rPr lang="en-US" sz="2800" dirty="0">
                          <a:effectLst/>
                        </a:rPr>
                        <a:t> command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En</a:t>
                      </a:r>
                      <a:r>
                        <a:rPr lang="en-US" sz="3200" dirty="0" smtClean="0">
                          <a:effectLst/>
                        </a:rPr>
                        <a:t> </a:t>
                      </a:r>
                      <a:r>
                        <a:rPr lang="en-US" sz="3200" dirty="0" err="1" smtClean="0">
                          <a:effectLst/>
                        </a:rPr>
                        <a:t>inglés</a:t>
                      </a:r>
                      <a:r>
                        <a:rPr lang="en-US" sz="3200" dirty="0">
                          <a:effectLst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>
                          <a:effectLst/>
                        </a:rPr>
                        <a:t>Caminar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(</a:t>
                      </a:r>
                      <a:r>
                        <a:rPr lang="es-ES" sz="2000" dirty="0">
                          <a:effectLst/>
                        </a:rPr>
                        <a:t>él, ella</a:t>
                      </a:r>
                      <a:r>
                        <a:rPr lang="es-ES" sz="2000" dirty="0" smtClean="0">
                          <a:effectLst/>
                        </a:rPr>
                        <a:t>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>
                          <a:effectLst/>
                        </a:rPr>
                        <a:t>Comer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(</a:t>
                      </a:r>
                      <a:r>
                        <a:rPr lang="es-ES" sz="2000" dirty="0">
                          <a:effectLst/>
                        </a:rPr>
                        <a:t>él, ella</a:t>
                      </a:r>
                      <a:r>
                        <a:rPr lang="es-ES" sz="2000" dirty="0" smtClean="0">
                          <a:effectLst/>
                        </a:rPr>
                        <a:t>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>
                          <a:effectLst/>
                        </a:rPr>
                        <a:t>Abrir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(</a:t>
                      </a:r>
                      <a:r>
                        <a:rPr lang="es-ES" sz="2000" dirty="0">
                          <a:effectLst/>
                        </a:rPr>
                        <a:t>él, ella)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47156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camina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7030A0"/>
                </a:solidFill>
              </a:rPr>
              <a:t>¡Camina!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Walk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156" y="3657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3657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7030A0"/>
                </a:solidFill>
              </a:rPr>
              <a:t>¡</a:t>
            </a:r>
            <a:r>
              <a:rPr lang="es-ES" sz="2400" b="1" dirty="0" smtClean="0">
                <a:solidFill>
                  <a:srgbClr val="7030A0"/>
                </a:solidFill>
              </a:rPr>
              <a:t>Come!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52733" y="36575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Eat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47156" y="52578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abre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52577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¡Abre!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52733" y="5263443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Open!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67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5668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might we use commands? (los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mandatos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To </a:t>
            </a:r>
            <a:r>
              <a:rPr lang="en-US" dirty="0"/>
              <a:t>give  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4400" b="1" u="sng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Ejemplos</a:t>
            </a:r>
            <a:r>
              <a:rPr lang="en-US" sz="4400" u="sng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Walk </a:t>
            </a:r>
            <a:r>
              <a:rPr lang="en-US" b="1" dirty="0">
                <a:solidFill>
                  <a:schemeClr val="accent1"/>
                </a:solidFill>
              </a:rPr>
              <a:t>down this street</a:t>
            </a:r>
            <a:r>
              <a:rPr lang="en-US" b="1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Cross </a:t>
            </a:r>
            <a:r>
              <a:rPr lang="en-US" b="1" dirty="0">
                <a:solidFill>
                  <a:schemeClr val="accent1"/>
                </a:solidFill>
              </a:rPr>
              <a:t>the park</a:t>
            </a:r>
            <a:r>
              <a:rPr lang="en-US" b="1" dirty="0" smtClean="0">
                <a:solidFill>
                  <a:schemeClr val="accent1"/>
                </a:solidFill>
              </a:rPr>
              <a:t>.</a:t>
            </a:r>
            <a:r>
              <a:rPr lang="en-US" dirty="0" smtClean="0">
                <a:solidFill>
                  <a:schemeClr val="accent1"/>
                </a:solidFill>
              </a:rPr>
              <a:t>			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78667" y="10668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directions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3622272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Camina</a:t>
            </a: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/>
              <a:t>por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esta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calle</a:t>
            </a:r>
            <a:r>
              <a:rPr lang="en-US" sz="2800" b="1" dirty="0" smtClean="0"/>
              <a:t>.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536701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Cruza</a:t>
            </a: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/>
              <a:t>el </a:t>
            </a:r>
            <a:r>
              <a:rPr lang="en-US" sz="2800" b="1" dirty="0" err="1" smtClean="0"/>
              <a:t>parque</a:t>
            </a:r>
            <a:r>
              <a:rPr lang="en-US" sz="2800" b="1" dirty="0" smtClean="0"/>
              <a:t>. </a:t>
            </a:r>
            <a:endParaRPr lang="en-US" sz="2800" b="1" dirty="0"/>
          </a:p>
        </p:txBody>
      </p:sp>
      <p:pic>
        <p:nvPicPr>
          <p:cNvPr id="3074" name="Picture 2" descr="D:\Users\tsihksnel\AppData\Local\Microsoft\Windows\Temporary Internet Files\Content.IE5\V14MG7EC\MP90034145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25600"/>
            <a:ext cx="1219200" cy="1709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Users\tsihksnel\AppData\Local\Microsoft\Windows\Temporary Internet Files\Content.IE5\EKEA0PC6\MP90034146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067" y="1581553"/>
            <a:ext cx="1442411" cy="202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09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u="sng" dirty="0">
                <a:solidFill>
                  <a:schemeClr val="accent1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Los </a:t>
            </a:r>
            <a:r>
              <a:rPr lang="es-ES" b="1" u="sng" dirty="0" smtClean="0">
                <a:solidFill>
                  <a:schemeClr val="accent1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mandatos: verbos irregulares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377576"/>
              </p:ext>
            </p:extLst>
          </p:nvPr>
        </p:nvGraphicFramePr>
        <p:xfrm>
          <a:off x="228600" y="1371600"/>
          <a:ext cx="4419600" cy="536809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473200"/>
                <a:gridCol w="1473200"/>
                <a:gridCol w="1473200"/>
              </a:tblGrid>
              <a:tr h="12968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Infinitive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Affirmative  </a:t>
                      </a:r>
                      <a:r>
                        <a:rPr lang="en-US" sz="2000" dirty="0" err="1">
                          <a:effectLst/>
                        </a:rPr>
                        <a:t>tú</a:t>
                      </a:r>
                      <a:r>
                        <a:rPr lang="en-US" sz="2000" dirty="0">
                          <a:effectLst/>
                        </a:rPr>
                        <a:t> command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En </a:t>
                      </a:r>
                      <a:r>
                        <a:rPr lang="en-US" sz="2400" dirty="0">
                          <a:effectLst/>
                        </a:rPr>
                        <a:t>ingles…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decir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hacer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poner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584694"/>
              </p:ext>
            </p:extLst>
          </p:nvPr>
        </p:nvGraphicFramePr>
        <p:xfrm>
          <a:off x="4572000" y="1371600"/>
          <a:ext cx="4419600" cy="536809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473200"/>
                <a:gridCol w="1473200"/>
                <a:gridCol w="1473200"/>
              </a:tblGrid>
              <a:tr h="12968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Infinitive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Affirmative  </a:t>
                      </a:r>
                      <a:r>
                        <a:rPr lang="en-US" sz="2000" dirty="0" err="1">
                          <a:effectLst/>
                        </a:rPr>
                        <a:t>tú</a:t>
                      </a:r>
                      <a:r>
                        <a:rPr lang="en-US" sz="2000" dirty="0">
                          <a:effectLst/>
                        </a:rPr>
                        <a:t> command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En </a:t>
                      </a:r>
                      <a:r>
                        <a:rPr lang="en-US" sz="2400" dirty="0">
                          <a:effectLst/>
                        </a:rPr>
                        <a:t>ingles…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salir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Ser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tener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7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venir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2895600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¡di!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28955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Say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!/</a:t>
            </a:r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Tell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3962400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¡haz!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7111" y="39624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Do!/</a:t>
            </a:r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Make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7926" y="4876800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¡ve!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82351" y="4931321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Go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3929" y="5867400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¡pon!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67111" y="5948307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Put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2801219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¡sal!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69712" y="2840611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>
                <a:solidFill>
                  <a:schemeClr val="accent3">
                    <a:lumMod val="75000"/>
                  </a:schemeClr>
                </a:solidFill>
              </a:rPr>
              <a:t>Leave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!/</a:t>
            </a:r>
            <a:r>
              <a:rPr lang="es-ES" b="1" dirty="0" err="1" smtClean="0">
                <a:solidFill>
                  <a:schemeClr val="accent3">
                    <a:lumMod val="75000"/>
                  </a:schemeClr>
                </a:solidFill>
              </a:rPr>
              <a:t>Go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accent3">
                    <a:lumMod val="75000"/>
                  </a:schemeClr>
                </a:solidFill>
              </a:rPr>
              <a:t>Out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99871" y="3900845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¡s</a:t>
            </a:r>
            <a:r>
              <a:rPr lang="es-ES" sz="2800" b="1" dirty="0">
                <a:solidFill>
                  <a:srgbClr val="7030A0"/>
                </a:solidFill>
              </a:rPr>
              <a:t>é</a:t>
            </a:r>
            <a:r>
              <a:rPr lang="es-ES" sz="2800" b="1" dirty="0" smtClean="0">
                <a:solidFill>
                  <a:srgbClr val="7030A0"/>
                </a:solidFill>
              </a:rPr>
              <a:t>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10389" y="397778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Be!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85803" y="4931321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¡ten!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46731" y="4931321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99871" y="5939523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¡ven!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10389" y="5928955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Come!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227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Informal Commands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most AR Verbs</a:t>
            </a:r>
            <a:r>
              <a:rPr lang="en-US" dirty="0" smtClean="0">
                <a:sym typeface="Wingdings" panose="05000000000000000000" pitchFamily="2" charset="2"/>
              </a:rPr>
              <a:t> drop the ‘o’ of the </a:t>
            </a:r>
            <a:r>
              <a:rPr lang="en-US" dirty="0" err="1" smtClean="0">
                <a:sym typeface="Wingdings" panose="05000000000000000000" pitchFamily="2" charset="2"/>
              </a:rPr>
              <a:t>yo</a:t>
            </a:r>
            <a:r>
              <a:rPr lang="en-US" dirty="0" smtClean="0">
                <a:sym typeface="Wingdings" panose="05000000000000000000" pitchFamily="2" charset="2"/>
              </a:rPr>
              <a:t> form and add ‘</a:t>
            </a:r>
            <a:r>
              <a:rPr lang="en-US" dirty="0" err="1" smtClean="0">
                <a:sym typeface="Wingdings" panose="05000000000000000000" pitchFamily="2" charset="2"/>
              </a:rPr>
              <a:t>es</a:t>
            </a:r>
            <a:r>
              <a:rPr lang="en-US" dirty="0" smtClean="0">
                <a:sym typeface="Wingdings" panose="05000000000000000000" pitchFamily="2" charset="2"/>
              </a:rPr>
              <a:t>’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For most ER/IR Verbs drop the ‘o’ of the </a:t>
            </a:r>
            <a:r>
              <a:rPr lang="en-US" dirty="0" err="1" smtClean="0">
                <a:sym typeface="Wingdings" panose="05000000000000000000" pitchFamily="2" charset="2"/>
              </a:rPr>
              <a:t>yo</a:t>
            </a:r>
            <a:r>
              <a:rPr lang="en-US" dirty="0" smtClean="0">
                <a:sym typeface="Wingdings" panose="05000000000000000000" pitchFamily="2" charset="2"/>
              </a:rPr>
              <a:t> form and add ‘as’.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Put the word </a:t>
            </a:r>
            <a:r>
              <a:rPr lang="en-US" i="1" dirty="0" smtClean="0">
                <a:sym typeface="Wingdings" panose="05000000000000000000" pitchFamily="2" charset="2"/>
              </a:rPr>
              <a:t>no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in front.</a:t>
            </a:r>
          </a:p>
        </p:txBody>
      </p:sp>
    </p:spTree>
    <p:extLst>
      <p:ext uri="{BB962C8B-B14F-4D97-AF65-F5344CB8AC3E}">
        <p14:creationId xmlns:p14="http://schemas.microsoft.com/office/powerpoint/2010/main" val="317047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287617"/>
              </p:ext>
            </p:extLst>
          </p:nvPr>
        </p:nvGraphicFramePr>
        <p:xfrm>
          <a:off x="304800" y="533400"/>
          <a:ext cx="8534400" cy="579119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11502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Infinitive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Yo</a:t>
                      </a:r>
                      <a:r>
                        <a:rPr lang="en-US" sz="3200" dirty="0" smtClean="0">
                          <a:effectLst/>
                        </a:rPr>
                        <a:t> form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Negative     </a:t>
                      </a:r>
                      <a:r>
                        <a:rPr lang="en-US" sz="2800" dirty="0" err="1" smtClean="0">
                          <a:effectLst/>
                        </a:rPr>
                        <a:t>tú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command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En</a:t>
                      </a:r>
                      <a:r>
                        <a:rPr lang="en-US" sz="3200" dirty="0" smtClean="0">
                          <a:effectLst/>
                        </a:rPr>
                        <a:t> </a:t>
                      </a:r>
                      <a:r>
                        <a:rPr lang="en-US" sz="3200" dirty="0" err="1" smtClean="0">
                          <a:effectLst/>
                        </a:rPr>
                        <a:t>inglés</a:t>
                      </a:r>
                      <a:r>
                        <a:rPr lang="en-US" sz="3200" dirty="0">
                          <a:effectLst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Andar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Beber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>
                          <a:effectLst/>
                        </a:rPr>
                        <a:t>Abrir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yo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3339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¡no </a:t>
            </a:r>
            <a:r>
              <a:rPr lang="es-ES" sz="2400" b="1" dirty="0" smtClean="0">
                <a:solidFill>
                  <a:srgbClr val="7030A0"/>
                </a:solidFill>
              </a:rPr>
              <a:t>andes</a:t>
            </a:r>
            <a:r>
              <a:rPr lang="es-ES" sz="2400" b="1" dirty="0" smtClean="0">
                <a:solidFill>
                  <a:srgbClr val="7030A0"/>
                </a:solidFill>
              </a:rPr>
              <a:t>!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Don’t</a:t>
            </a:r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ES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walk</a:t>
            </a:r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5112" y="3684894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bebo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812" y="36575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¡No bebas!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52733" y="36575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Don’t</a:t>
            </a:r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ES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drink</a:t>
            </a:r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4242" y="5280542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94746" y="5275951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¡No abras!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52733" y="5263443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Don’t</a:t>
            </a:r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 open!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868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512934"/>
              </p:ext>
            </p:extLst>
          </p:nvPr>
        </p:nvGraphicFramePr>
        <p:xfrm>
          <a:off x="304800" y="533400"/>
          <a:ext cx="8686800" cy="579120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11502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Infinitive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Yo</a:t>
                      </a:r>
                      <a:r>
                        <a:rPr lang="en-US" sz="3200" dirty="0" smtClean="0">
                          <a:effectLst/>
                        </a:rPr>
                        <a:t> form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Drop</a:t>
                      </a:r>
                      <a:r>
                        <a:rPr lang="en-US" sz="28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‘o’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Add opposite</a:t>
                      </a:r>
                      <a:r>
                        <a:rPr lang="en-US" sz="2400" baseline="0" dirty="0" smtClean="0">
                          <a:effectLst/>
                        </a:rPr>
                        <a:t>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effectLst/>
                        </a:rPr>
                        <a:t> ending (</a:t>
                      </a:r>
                      <a:r>
                        <a:rPr lang="en-US" sz="2400" baseline="0" dirty="0" err="1" smtClean="0">
                          <a:effectLst/>
                        </a:rPr>
                        <a:t>es</a:t>
                      </a:r>
                      <a:r>
                        <a:rPr lang="en-US" sz="2400" baseline="0" dirty="0" smtClean="0">
                          <a:effectLst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hablar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doblar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planchar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yo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3339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habl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1218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hables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5112" y="3684894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doblo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812" y="36575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dobl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4200" y="3671246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dobles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4242" y="5280542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plancho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94746" y="5275951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planch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52733" y="5263443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planches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589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102674"/>
              </p:ext>
            </p:extLst>
          </p:nvPr>
        </p:nvGraphicFramePr>
        <p:xfrm>
          <a:off x="304800" y="533400"/>
          <a:ext cx="8686800" cy="579120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11502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Infinitive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Yo</a:t>
                      </a:r>
                      <a:r>
                        <a:rPr lang="en-US" sz="3200" dirty="0" smtClean="0">
                          <a:effectLst/>
                        </a:rPr>
                        <a:t> form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Drop</a:t>
                      </a:r>
                      <a:r>
                        <a:rPr lang="en-US" sz="28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‘o’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Add opposite</a:t>
                      </a:r>
                      <a:r>
                        <a:rPr lang="en-US" sz="2400" baseline="0" dirty="0" smtClean="0">
                          <a:effectLst/>
                        </a:rPr>
                        <a:t>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effectLst/>
                        </a:rPr>
                        <a:t>ending (as)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comer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vender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barrer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yo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3339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com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1218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comas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5112" y="3684894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vendo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812" y="36575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vend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4200" y="3671246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vendas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4242" y="5280542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94746" y="5275951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barr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52733" y="5263443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barras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86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407042"/>
              </p:ext>
            </p:extLst>
          </p:nvPr>
        </p:nvGraphicFramePr>
        <p:xfrm>
          <a:off x="304800" y="533400"/>
          <a:ext cx="8686800" cy="579120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11502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Infinitive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Yo</a:t>
                      </a:r>
                      <a:r>
                        <a:rPr lang="en-US" sz="3200" dirty="0" smtClean="0">
                          <a:effectLst/>
                        </a:rPr>
                        <a:t> form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Drop</a:t>
                      </a:r>
                      <a:r>
                        <a:rPr lang="en-US" sz="28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‘o’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Add opposite</a:t>
                      </a:r>
                      <a:r>
                        <a:rPr lang="en-US" sz="2400" baseline="0" dirty="0" smtClean="0">
                          <a:effectLst/>
                        </a:rPr>
                        <a:t>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effectLst/>
                        </a:rPr>
                        <a:t>ending (as)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escribir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vivir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dirty="0" smtClean="0">
                          <a:effectLst/>
                        </a:rPr>
                        <a:t>vestir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yo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3339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escrib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1218" y="21336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escribas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5112" y="3684894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812" y="3657599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>
                <a:solidFill>
                  <a:srgbClr val="7030A0"/>
                </a:solidFill>
              </a:rPr>
              <a:t>viv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4200" y="3671246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vivas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4242" y="5280542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visto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94746" y="5275951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smtClean="0">
                <a:solidFill>
                  <a:srgbClr val="7030A0"/>
                </a:solidFill>
              </a:rPr>
              <a:t>vist</a:t>
            </a:r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52733" y="5263443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No vistas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169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419</Words>
  <Application>Microsoft Office PowerPoint</Application>
  <PresentationFormat>On-screen Show (4:3)</PresentationFormat>
  <Paragraphs>231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Wingdings</vt:lpstr>
      <vt:lpstr>Office Theme</vt:lpstr>
      <vt:lpstr>Los mandatos en la forma “tú”</vt:lpstr>
      <vt:lpstr>PowerPoint Presentation</vt:lpstr>
      <vt:lpstr>PowerPoint Presentation</vt:lpstr>
      <vt:lpstr>Los mandatos: verbos irregulares</vt:lpstr>
      <vt:lpstr>Negative Informal Commands</vt:lpstr>
      <vt:lpstr>PowerPoint Presentation</vt:lpstr>
      <vt:lpstr>PowerPoint Presentation</vt:lpstr>
      <vt:lpstr>PowerPoint Presentation</vt:lpstr>
      <vt:lpstr>PowerPoint Presentation</vt:lpstr>
      <vt:lpstr>Irregular Negative Commands</vt:lpstr>
      <vt:lpstr>Negative commands of verbs with infinitives ending in –car/-gar/-zar</vt:lpstr>
      <vt:lpstr>Irregular Negative Commands</vt:lpstr>
    </vt:vector>
  </TitlesOfParts>
  <Company>CSH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tsihksnel</dc:creator>
  <cp:lastModifiedBy>Sihksnel, Tricia</cp:lastModifiedBy>
  <cp:revision>7</cp:revision>
  <cp:lastPrinted>2016-01-13T22:17:00Z</cp:lastPrinted>
  <dcterms:created xsi:type="dcterms:W3CDTF">2013-10-17T15:44:08Z</dcterms:created>
  <dcterms:modified xsi:type="dcterms:W3CDTF">2016-01-15T13:16:09Z</dcterms:modified>
</cp:coreProperties>
</file>