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0" r:id="rId3"/>
    <p:sldId id="257" r:id="rId4"/>
    <p:sldId id="275" r:id="rId5"/>
    <p:sldId id="276" r:id="rId6"/>
    <p:sldId id="277" r:id="rId7"/>
    <p:sldId id="285" r:id="rId8"/>
    <p:sldId id="284" r:id="rId9"/>
    <p:sldId id="272" r:id="rId10"/>
    <p:sldId id="281" r:id="rId11"/>
    <p:sldId id="278" r:id="rId12"/>
    <p:sldId id="289" r:id="rId13"/>
    <p:sldId id="282" r:id="rId14"/>
    <p:sldId id="290" r:id="rId15"/>
    <p:sldId id="288" r:id="rId16"/>
    <p:sldId id="287" r:id="rId1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0000"/>
    <a:srgbClr val="99FF33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601" autoAdjust="0"/>
    <p:restoredTop sz="86198" autoAdjust="0"/>
  </p:normalViewPr>
  <p:slideViewPr>
    <p:cSldViewPr>
      <p:cViewPr varScale="1">
        <p:scale>
          <a:sx n="64" d="100"/>
          <a:sy n="64" d="100"/>
        </p:scale>
        <p:origin x="-3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+mn-cs"/>
              </a:defRPr>
            </a:lvl1pPr>
          </a:lstStyle>
          <a:p>
            <a:pPr>
              <a:defRPr/>
            </a:pPr>
            <a:fld id="{0211856E-D7EA-4ED5-9CA8-765B8810F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B095445-5690-4626-B2A9-186A1D8DA3F4}" type="datetimeFigureOut">
              <a:rPr lang="en-US"/>
              <a:pPr>
                <a:defRPr/>
              </a:pPr>
              <a:t>9/21/2011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70B416C-54ED-4B05-BF10-17DE430DC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Teacher Note:  I challenge students to identify each hair sample pictured on this slide as they examine the sets of animal hairs I have prepared for them.  An observation worksheet is available on my website which requires students to draw an image of what they see and add a description that highlights unique characteristics of each specimen. A key for the animal hairs is available on the next to last slide of this presentation!  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F62BD5E-FAB5-402D-9A94-35BB6ABD5A40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Teacher Note:  I challenge students to identify each fiber sample pictured on this slide as they examine the sets of fibers I have prepared for them.  An observation worksheet is available on my website which requires students to draw an image of what they see and add a description that highlights unique characteristics. A key for the fibers is available on the last slide of this presentation!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BDBC2D-32A8-4426-81C0-3505EF2970E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2190ED3-0A2A-4DC1-BC82-F01E442B8EFA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10E529-498E-4CE1-9175-2471360EA9B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A2E5B-A789-4216-9E14-95C053C42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CF233-D73B-4F40-B915-D654DEE96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C9FE7-3175-4A88-B996-1F6562D54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8A873-32AB-4B04-983F-F9FD34111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1E86E-A9DF-455C-88A5-FC9585F03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DEF0D-B47E-4E19-A10E-D87A27635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0AFCA-6C54-4C17-A1EF-340AECEB7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E946F-EC92-4E2E-8373-B838E345D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D2809-FD06-4EA6-8C96-CEABC7677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AECB8-0B17-49E3-97AF-352DBB0DA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18D68-F680-4A54-A246-21C1EBEA4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39C53453-A7DA-4A90-9CBA-B3D8D65E0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2.wmf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22.wmf"/><Relationship Id="rId4" Type="http://schemas.openxmlformats.org/officeDocument/2006/relationships/image" Target="../media/image24.jpeg"/><Relationship Id="rId9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5105400"/>
            <a:ext cx="5486400" cy="609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Forensic Science</a:t>
            </a:r>
          </a:p>
        </p:txBody>
      </p:sp>
      <p:pic>
        <p:nvPicPr>
          <p:cNvPr id="205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2465388" cy="6248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52" name="WordArt 7"/>
          <p:cNvSpPr>
            <a:spLocks noChangeArrowheads="1" noChangeShapeType="1" noTextEdit="1"/>
          </p:cNvSpPr>
          <p:nvPr/>
        </p:nvSpPr>
        <p:spPr bwMode="auto">
          <a:xfrm>
            <a:off x="1295400" y="914400"/>
            <a:ext cx="75438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Cooper Black"/>
              </a:rPr>
              <a:t>Hairs &amp; Fibers</a:t>
            </a:r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76200" y="6553200"/>
            <a:ext cx="4038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latin typeface="Arial Narrow" pitchFamily="34" charset="0"/>
              </a:rPr>
              <a:t>http://media.popularmechanics.com/images/PMX0706FORENSICSHairSmall.jpg</a:t>
            </a:r>
          </a:p>
        </p:txBody>
      </p:sp>
      <p:sp>
        <p:nvSpPr>
          <p:cNvPr id="2054" name="Text Box 9"/>
          <p:cNvSpPr txBox="1">
            <a:spLocks noChangeArrowheads="1"/>
          </p:cNvSpPr>
          <p:nvPr/>
        </p:nvSpPr>
        <p:spPr bwMode="auto">
          <a:xfrm>
            <a:off x="4724400" y="6553200"/>
            <a:ext cx="426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Presentation developed by T. Trimpe 2006   http://sciencespot.net/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7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533400" y="533400"/>
            <a:ext cx="8153400" cy="592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533400" y="2514600"/>
            <a:ext cx="7924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5400">
                <a:solidFill>
                  <a:srgbClr val="FFFF00"/>
                </a:solidFill>
                <a:latin typeface="Cooper Black" pitchFamily="18" charset="0"/>
              </a:rPr>
              <a:t>It’s time to examine </a:t>
            </a:r>
          </a:p>
          <a:p>
            <a:pPr algn="ctr"/>
            <a:r>
              <a:rPr lang="en-US" sz="5400">
                <a:solidFill>
                  <a:srgbClr val="FFFF00"/>
                </a:solidFill>
                <a:latin typeface="Cooper Black" pitchFamily="18" charset="0"/>
              </a:rPr>
              <a:t>some hairs and fibers!</a:t>
            </a:r>
          </a:p>
        </p:txBody>
      </p:sp>
      <p:sp>
        <p:nvSpPr>
          <p:cNvPr id="11268" name="Text Box 18"/>
          <p:cNvSpPr txBox="1">
            <a:spLocks noChangeArrowheads="1"/>
          </p:cNvSpPr>
          <p:nvPr/>
        </p:nvSpPr>
        <p:spPr bwMode="auto">
          <a:xfrm>
            <a:off x="838200" y="6553200"/>
            <a:ext cx="7315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http://micro.magnet.fsu.edu/primer/techniques/polarized/gallery/images/humansmall.jpg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/>
          <p:cNvSpPr txBox="1">
            <a:spLocks noChangeArrowheads="1"/>
          </p:cNvSpPr>
          <p:nvPr/>
        </p:nvSpPr>
        <p:spPr bwMode="auto">
          <a:xfrm>
            <a:off x="152400" y="685800"/>
            <a:ext cx="5260975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Directions:</a:t>
            </a:r>
          </a:p>
          <a:p>
            <a:pPr algn="just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Your team will need to use a microscope to document all the hairs and fibers in your set. </a:t>
            </a:r>
          </a:p>
          <a:p>
            <a:pPr algn="just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Write the name of the hair or fiber on the line and then draw what you see under </a:t>
            </a:r>
            <a:r>
              <a:rPr lang="en-US" sz="2400" u="sng">
                <a:latin typeface="Times New Roman" pitchFamily="18" charset="0"/>
              </a:rPr>
              <a:t>medium</a:t>
            </a:r>
            <a:r>
              <a:rPr lang="en-US" sz="2400">
                <a:latin typeface="Times New Roman" pitchFamily="18" charset="0"/>
              </a:rPr>
              <a:t> or </a:t>
            </a:r>
            <a:r>
              <a:rPr lang="en-US" sz="2400" u="sng">
                <a:latin typeface="Times New Roman" pitchFamily="18" charset="0"/>
              </a:rPr>
              <a:t>high</a:t>
            </a:r>
            <a:r>
              <a:rPr lang="en-US" sz="2400">
                <a:latin typeface="Times New Roman" pitchFamily="18" charset="0"/>
              </a:rPr>
              <a:t> power. Be sure to indicate the power of magnification!</a:t>
            </a:r>
          </a:p>
          <a:p>
            <a:pPr algn="just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Add a description that highlights the </a:t>
            </a:r>
            <a:r>
              <a:rPr lang="en-US" sz="2400" u="sng">
                <a:latin typeface="Times New Roman" pitchFamily="18" charset="0"/>
              </a:rPr>
              <a:t>unique characteristics</a:t>
            </a:r>
            <a:r>
              <a:rPr lang="en-US" sz="2400">
                <a:latin typeface="Times New Roman" pitchFamily="18" charset="0"/>
              </a:rPr>
              <a:t> of each hair and fiber sample.</a:t>
            </a:r>
          </a:p>
          <a:p>
            <a:pPr algn="just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Pay attention to </a:t>
            </a:r>
            <a:r>
              <a:rPr lang="en-US" sz="2400" u="sng">
                <a:latin typeface="Times New Roman" pitchFamily="18" charset="0"/>
              </a:rPr>
              <a:t>details</a:t>
            </a:r>
            <a:r>
              <a:rPr lang="en-US" sz="2400">
                <a:latin typeface="Times New Roman" pitchFamily="18" charset="0"/>
              </a:rPr>
              <a:t> to help you identify samples during the Hair &amp; Fiber Challenge activity. </a:t>
            </a:r>
          </a:p>
        </p:txBody>
      </p:sp>
      <p:sp>
        <p:nvSpPr>
          <p:cNvPr id="12291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</a:rPr>
              <a:t>Hair &amp; Fiber Identification Lab 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 l="5524" t="18939" r="59753" b="9091"/>
          <a:stretch>
            <a:fillRect/>
          </a:stretch>
        </p:blipFill>
        <p:spPr bwMode="auto">
          <a:xfrm>
            <a:off x="5486400" y="869950"/>
            <a:ext cx="2387600" cy="3092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 cstate="print"/>
          <a:srcRect l="42615" t="18939" r="22664" b="9091"/>
          <a:stretch>
            <a:fillRect/>
          </a:stretch>
        </p:blipFill>
        <p:spPr bwMode="auto">
          <a:xfrm>
            <a:off x="6477000" y="3308350"/>
            <a:ext cx="2387600" cy="3092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3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Can you identify the animal hairs shown?</a:t>
            </a:r>
          </a:p>
        </p:txBody>
      </p:sp>
      <p:pic>
        <p:nvPicPr>
          <p:cNvPr id="13315" name="Picture 2" descr="cat.JPG"/>
          <p:cNvPicPr>
            <a:picLocks noChangeAspect="1"/>
          </p:cNvPicPr>
          <p:nvPr/>
        </p:nvPicPr>
        <p:blipFill>
          <a:blip r:embed="rId3" cstate="print"/>
          <a:srcRect l="24445" t="23611" r="30000" b="24190"/>
          <a:stretch>
            <a:fillRect/>
          </a:stretch>
        </p:blipFill>
        <p:spPr bwMode="auto">
          <a:xfrm>
            <a:off x="304800" y="1143000"/>
            <a:ext cx="1795463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deer2.JPG"/>
          <p:cNvPicPr>
            <a:picLocks noChangeAspect="1"/>
          </p:cNvPicPr>
          <p:nvPr/>
        </p:nvPicPr>
        <p:blipFill>
          <a:blip r:embed="rId4" cstate="print"/>
          <a:srcRect l="15556" t="13889" r="22626" b="15279"/>
          <a:stretch>
            <a:fillRect/>
          </a:stretch>
        </p:blipFill>
        <p:spPr bwMode="auto">
          <a:xfrm>
            <a:off x="225425" y="2895600"/>
            <a:ext cx="1795463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9" descr="dog.JPG"/>
          <p:cNvPicPr>
            <a:picLocks noChangeAspect="1"/>
          </p:cNvPicPr>
          <p:nvPr/>
        </p:nvPicPr>
        <p:blipFill>
          <a:blip r:embed="rId5" cstate="print"/>
          <a:srcRect l="14444" t="15279" r="21555" b="12500"/>
          <a:stretch>
            <a:fillRect/>
          </a:stretch>
        </p:blipFill>
        <p:spPr bwMode="auto">
          <a:xfrm>
            <a:off x="2139950" y="2895600"/>
            <a:ext cx="182245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1" descr="horse1.JPG"/>
          <p:cNvPicPr>
            <a:picLocks noChangeAspect="1"/>
          </p:cNvPicPr>
          <p:nvPr/>
        </p:nvPicPr>
        <p:blipFill>
          <a:blip r:embed="rId6" cstate="print"/>
          <a:srcRect l="12222" t="8333" r="16667" b="15279"/>
          <a:stretch>
            <a:fillRect/>
          </a:stretch>
        </p:blipFill>
        <p:spPr bwMode="auto">
          <a:xfrm>
            <a:off x="2362200" y="1143000"/>
            <a:ext cx="1916113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8" descr="rat.JPG"/>
          <p:cNvPicPr>
            <a:picLocks noChangeAspect="1"/>
          </p:cNvPicPr>
          <p:nvPr/>
        </p:nvPicPr>
        <p:blipFill>
          <a:blip r:embed="rId7" cstate="print"/>
          <a:srcRect l="10001" t="9721" r="14444" b="11111"/>
          <a:stretch>
            <a:fillRect/>
          </a:stretch>
        </p:blipFill>
        <p:spPr bwMode="auto">
          <a:xfrm>
            <a:off x="5486400" y="2895600"/>
            <a:ext cx="1963738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9" descr="rabbit3.JPG"/>
          <p:cNvPicPr>
            <a:picLocks noChangeAspect="1"/>
          </p:cNvPicPr>
          <p:nvPr/>
        </p:nvPicPr>
        <p:blipFill>
          <a:blip r:embed="rId8" cstate="print"/>
          <a:srcRect l="30406" t="13496" r="23817" b="38972"/>
          <a:stretch>
            <a:fillRect/>
          </a:stretch>
        </p:blipFill>
        <p:spPr bwMode="auto">
          <a:xfrm>
            <a:off x="4083050" y="2895600"/>
            <a:ext cx="1266825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7" descr="pig3.JPG"/>
          <p:cNvPicPr>
            <a:picLocks noChangeAspect="1"/>
          </p:cNvPicPr>
          <p:nvPr/>
        </p:nvPicPr>
        <p:blipFill>
          <a:blip r:embed="rId9" cstate="print"/>
          <a:srcRect l="10001" t="9721" r="4443" b="11111"/>
          <a:stretch>
            <a:fillRect/>
          </a:stretch>
        </p:blipFill>
        <p:spPr bwMode="auto">
          <a:xfrm>
            <a:off x="4538663" y="1143000"/>
            <a:ext cx="203835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3" descr="human.JPG"/>
          <p:cNvPicPr>
            <a:picLocks noChangeAspect="1"/>
          </p:cNvPicPr>
          <p:nvPr/>
        </p:nvPicPr>
        <p:blipFill>
          <a:blip r:embed="rId10" cstate="print"/>
          <a:srcRect l="23334" t="11111" r="6667" b="12500"/>
          <a:stretch>
            <a:fillRect/>
          </a:stretch>
        </p:blipFill>
        <p:spPr bwMode="auto">
          <a:xfrm>
            <a:off x="6838950" y="1143000"/>
            <a:ext cx="1884363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4" descr="human2.JPG"/>
          <p:cNvPicPr>
            <a:picLocks noChangeAspect="1"/>
          </p:cNvPicPr>
          <p:nvPr/>
        </p:nvPicPr>
        <p:blipFill>
          <a:blip r:embed="rId11" cstate="print"/>
          <a:srcRect l="22424" t="30000" r="18056" b="4443"/>
          <a:stretch>
            <a:fillRect/>
          </a:stretch>
        </p:blipFill>
        <p:spPr bwMode="auto">
          <a:xfrm>
            <a:off x="7605713" y="2895600"/>
            <a:ext cx="1195387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5" name="Rectangle 30"/>
          <p:cNvSpPr>
            <a:spLocks noChangeArrowheads="1"/>
          </p:cNvSpPr>
          <p:nvPr/>
        </p:nvSpPr>
        <p:spPr bwMode="auto">
          <a:xfrm>
            <a:off x="304800" y="828675"/>
            <a:ext cx="6842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99FF33"/>
                </a:solidFill>
              </a:rPr>
              <a:t>A</a:t>
            </a:r>
          </a:p>
        </p:txBody>
      </p:sp>
      <p:sp>
        <p:nvSpPr>
          <p:cNvPr id="8206" name="Rectangle 31"/>
          <p:cNvSpPr>
            <a:spLocks noChangeArrowheads="1"/>
          </p:cNvSpPr>
          <p:nvPr/>
        </p:nvSpPr>
        <p:spPr bwMode="auto">
          <a:xfrm>
            <a:off x="2438400" y="828675"/>
            <a:ext cx="6842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>
                <a:ln w="19050">
                  <a:solidFill>
                    <a:schemeClr val="tx1"/>
                  </a:solidFill>
                </a:ln>
                <a:solidFill>
                  <a:srgbClr val="99FF33"/>
                </a:solidFill>
              </a:rPr>
              <a:t>B</a:t>
            </a:r>
          </a:p>
        </p:txBody>
      </p:sp>
      <p:sp>
        <p:nvSpPr>
          <p:cNvPr id="8207" name="Rectangle 32"/>
          <p:cNvSpPr>
            <a:spLocks noChangeArrowheads="1"/>
          </p:cNvSpPr>
          <p:nvPr/>
        </p:nvSpPr>
        <p:spPr bwMode="auto">
          <a:xfrm>
            <a:off x="4572000" y="828675"/>
            <a:ext cx="6842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>
                <a:ln w="19050">
                  <a:solidFill>
                    <a:schemeClr val="tx1"/>
                  </a:solidFill>
                </a:ln>
                <a:solidFill>
                  <a:srgbClr val="99FF33"/>
                </a:solidFill>
              </a:rPr>
              <a:t>C</a:t>
            </a:r>
          </a:p>
        </p:txBody>
      </p:sp>
      <p:sp>
        <p:nvSpPr>
          <p:cNvPr id="8208" name="Rectangle 33"/>
          <p:cNvSpPr>
            <a:spLocks noChangeArrowheads="1"/>
          </p:cNvSpPr>
          <p:nvPr/>
        </p:nvSpPr>
        <p:spPr bwMode="auto">
          <a:xfrm>
            <a:off x="6783387" y="828675"/>
            <a:ext cx="6842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99FF33"/>
                </a:solidFill>
              </a:rPr>
              <a:t>D</a:t>
            </a:r>
          </a:p>
        </p:txBody>
      </p:sp>
      <p:sp>
        <p:nvSpPr>
          <p:cNvPr id="8209" name="Rectangle 34"/>
          <p:cNvSpPr>
            <a:spLocks noChangeArrowheads="1"/>
          </p:cNvSpPr>
          <p:nvPr/>
        </p:nvSpPr>
        <p:spPr bwMode="auto">
          <a:xfrm>
            <a:off x="228600" y="3962400"/>
            <a:ext cx="6461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99FF33"/>
                </a:solidFill>
              </a:rPr>
              <a:t>E</a:t>
            </a:r>
          </a:p>
        </p:txBody>
      </p:sp>
      <p:sp>
        <p:nvSpPr>
          <p:cNvPr id="8210" name="Rectangle 35"/>
          <p:cNvSpPr>
            <a:spLocks noChangeArrowheads="1"/>
          </p:cNvSpPr>
          <p:nvPr/>
        </p:nvSpPr>
        <p:spPr bwMode="auto">
          <a:xfrm>
            <a:off x="2209800" y="3962400"/>
            <a:ext cx="6080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99FF33"/>
                </a:solidFill>
              </a:rPr>
              <a:t>F</a:t>
            </a:r>
          </a:p>
        </p:txBody>
      </p:sp>
      <p:sp>
        <p:nvSpPr>
          <p:cNvPr id="8211" name="Rectangle 36"/>
          <p:cNvSpPr>
            <a:spLocks noChangeArrowheads="1"/>
          </p:cNvSpPr>
          <p:nvPr/>
        </p:nvSpPr>
        <p:spPr bwMode="auto">
          <a:xfrm>
            <a:off x="4724400" y="2895600"/>
            <a:ext cx="723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99FF33"/>
                </a:solidFill>
              </a:rPr>
              <a:t>G</a:t>
            </a:r>
          </a:p>
        </p:txBody>
      </p:sp>
      <p:sp>
        <p:nvSpPr>
          <p:cNvPr id="8212" name="Rectangle 37"/>
          <p:cNvSpPr>
            <a:spLocks noChangeArrowheads="1"/>
          </p:cNvSpPr>
          <p:nvPr/>
        </p:nvSpPr>
        <p:spPr bwMode="auto">
          <a:xfrm>
            <a:off x="7543800" y="3962400"/>
            <a:ext cx="3762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99FF33"/>
                </a:solidFill>
              </a:rPr>
              <a:t>I</a:t>
            </a:r>
          </a:p>
        </p:txBody>
      </p:sp>
      <p:sp>
        <p:nvSpPr>
          <p:cNvPr id="8213" name="Rectangle 38"/>
          <p:cNvSpPr>
            <a:spLocks noChangeArrowheads="1"/>
          </p:cNvSpPr>
          <p:nvPr/>
        </p:nvSpPr>
        <p:spPr bwMode="auto">
          <a:xfrm>
            <a:off x="5410200" y="3962400"/>
            <a:ext cx="6842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>
                <a:ln w="19050">
                  <a:solidFill>
                    <a:schemeClr val="tx1"/>
                  </a:solidFill>
                </a:ln>
                <a:solidFill>
                  <a:srgbClr val="99FF33"/>
                </a:solidFill>
              </a:rPr>
              <a:t>H</a:t>
            </a:r>
          </a:p>
        </p:txBody>
      </p:sp>
      <p:sp>
        <p:nvSpPr>
          <p:cNvPr id="32" name="TextBox 24"/>
          <p:cNvSpPr txBox="1">
            <a:spLocks noChangeArrowheads="1"/>
          </p:cNvSpPr>
          <p:nvPr/>
        </p:nvSpPr>
        <p:spPr bwMode="auto">
          <a:xfrm>
            <a:off x="228600" y="4873625"/>
            <a:ext cx="86106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Think About It … </a:t>
            </a:r>
          </a:p>
          <a:p>
            <a:pPr algn="just">
              <a:defRPr/>
            </a:pP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rabicParenBoth"/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In which samples are we viewing the cuticle?  How do they compare?</a:t>
            </a:r>
          </a:p>
          <a:p>
            <a:pPr marL="342900" indent="-342900" algn="just">
              <a:buFontTx/>
              <a:buAutoNum type="arabicParenBoth"/>
              <a:defRPr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(2) In which samples are we viewing the medulla? How do they compare?</a:t>
            </a:r>
          </a:p>
          <a:p>
            <a:pPr algn="just">
              <a:defRPr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(3) What characteristics can be used to identify hair samples? </a:t>
            </a:r>
          </a:p>
          <a:p>
            <a:pPr algn="just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34" name="Picture 22" descr="C:\Users\Tracy\AppData\Local\Microsoft\Windows\Temporary Internet Files\Content.IE5\BI7TNF8I\MCj02381710000[1].wmf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-2127061">
            <a:off x="7840663" y="5653088"/>
            <a:ext cx="129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Can you identify the types of fibers shown?</a:t>
            </a:r>
          </a:p>
        </p:txBody>
      </p:sp>
      <p:sp>
        <p:nvSpPr>
          <p:cNvPr id="13316" name="TextBox 24"/>
          <p:cNvSpPr txBox="1">
            <a:spLocks noChangeArrowheads="1"/>
          </p:cNvSpPr>
          <p:nvPr/>
        </p:nvSpPr>
        <p:spPr bwMode="auto">
          <a:xfrm>
            <a:off x="304800" y="4724400"/>
            <a:ext cx="85344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Think About It … </a:t>
            </a:r>
          </a:p>
          <a:p>
            <a:pPr algn="just">
              <a:defRPr/>
            </a:pPr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rabicParenBoth"/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Which samples are natural fibers?</a:t>
            </a:r>
          </a:p>
          <a:p>
            <a:pPr marL="342900" indent="-342900" algn="just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(2) Which samples are synthetic fibers?</a:t>
            </a:r>
          </a:p>
          <a:p>
            <a:pPr algn="just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(3) What characteristics can be used to identify fiber samples?</a:t>
            </a:r>
          </a:p>
          <a:p>
            <a:pPr algn="just"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4340" name="Picture 33" descr="acryl.JPG"/>
          <p:cNvPicPr>
            <a:picLocks noChangeAspect="1"/>
          </p:cNvPicPr>
          <p:nvPr/>
        </p:nvPicPr>
        <p:blipFill>
          <a:blip r:embed="rId3" cstate="print"/>
          <a:srcRect t="8333" b="9721"/>
          <a:stretch>
            <a:fillRect/>
          </a:stretch>
        </p:blipFill>
        <p:spPr bwMode="auto">
          <a:xfrm>
            <a:off x="304800" y="914400"/>
            <a:ext cx="25574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4" descr="cotton2_100X.JPG"/>
          <p:cNvPicPr>
            <a:picLocks noChangeAspect="1"/>
          </p:cNvPicPr>
          <p:nvPr/>
        </p:nvPicPr>
        <p:blipFill>
          <a:blip r:embed="rId4" cstate="print"/>
          <a:srcRect t="8333" b="9721"/>
          <a:stretch>
            <a:fillRect/>
          </a:stretch>
        </p:blipFill>
        <p:spPr bwMode="auto">
          <a:xfrm>
            <a:off x="3263900" y="914400"/>
            <a:ext cx="25146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36" descr="nylon.JPG"/>
          <p:cNvPicPr>
            <a:picLocks noChangeAspect="1"/>
          </p:cNvPicPr>
          <p:nvPr/>
        </p:nvPicPr>
        <p:blipFill>
          <a:blip r:embed="rId5" cstate="print"/>
          <a:srcRect t="8333" b="9721"/>
          <a:stretch>
            <a:fillRect/>
          </a:stretch>
        </p:blipFill>
        <p:spPr bwMode="auto">
          <a:xfrm>
            <a:off x="6172200" y="914400"/>
            <a:ext cx="25574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39" descr="poly.JPG"/>
          <p:cNvPicPr>
            <a:picLocks noChangeAspect="1"/>
          </p:cNvPicPr>
          <p:nvPr/>
        </p:nvPicPr>
        <p:blipFill>
          <a:blip r:embed="rId6" cstate="print"/>
          <a:srcRect t="8333" b="9721"/>
          <a:stretch>
            <a:fillRect/>
          </a:stretch>
        </p:blipFill>
        <p:spPr bwMode="auto">
          <a:xfrm>
            <a:off x="304800" y="2667000"/>
            <a:ext cx="25574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40" descr="rayon2.JPG"/>
          <p:cNvPicPr>
            <a:picLocks noChangeAspect="1"/>
          </p:cNvPicPr>
          <p:nvPr/>
        </p:nvPicPr>
        <p:blipFill>
          <a:blip r:embed="rId7" cstate="print"/>
          <a:srcRect l="18384" t="9721" b="23611"/>
          <a:stretch>
            <a:fillRect/>
          </a:stretch>
        </p:blipFill>
        <p:spPr bwMode="auto">
          <a:xfrm>
            <a:off x="3238500" y="2667000"/>
            <a:ext cx="2565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43" descr="wool2.JPG"/>
          <p:cNvPicPr>
            <a:picLocks noChangeAspect="1"/>
          </p:cNvPicPr>
          <p:nvPr/>
        </p:nvPicPr>
        <p:blipFill>
          <a:blip r:embed="rId8" cstate="print"/>
          <a:srcRect t="8333" b="9721"/>
          <a:stretch>
            <a:fillRect/>
          </a:stretch>
        </p:blipFill>
        <p:spPr bwMode="auto">
          <a:xfrm>
            <a:off x="6172200" y="2667000"/>
            <a:ext cx="25574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22" descr="C:\Users\Tracy\AppData\Local\Microsoft\Windows\Temporary Internet Files\Content.IE5\BI7TNF8I\MCj02381710000[1].wm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2127061">
            <a:off x="7704138" y="5653088"/>
            <a:ext cx="129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30"/>
          <p:cNvSpPr>
            <a:spLocks noChangeArrowheads="1"/>
          </p:cNvSpPr>
          <p:nvPr/>
        </p:nvSpPr>
        <p:spPr bwMode="auto">
          <a:xfrm>
            <a:off x="76200" y="533400"/>
            <a:ext cx="68480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2971800" y="533400"/>
            <a:ext cx="6842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19" name="Rectangle 32"/>
          <p:cNvSpPr>
            <a:spLocks noChangeArrowheads="1"/>
          </p:cNvSpPr>
          <p:nvPr/>
        </p:nvSpPr>
        <p:spPr bwMode="auto">
          <a:xfrm>
            <a:off x="5867400" y="533400"/>
            <a:ext cx="6842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20" name="Rectangle 33"/>
          <p:cNvSpPr>
            <a:spLocks noChangeArrowheads="1"/>
          </p:cNvSpPr>
          <p:nvPr/>
        </p:nvSpPr>
        <p:spPr bwMode="auto">
          <a:xfrm>
            <a:off x="2516187" y="3800475"/>
            <a:ext cx="6842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21" name="Rectangle 34"/>
          <p:cNvSpPr>
            <a:spLocks noChangeArrowheads="1"/>
          </p:cNvSpPr>
          <p:nvPr/>
        </p:nvSpPr>
        <p:spPr bwMode="auto">
          <a:xfrm>
            <a:off x="5564187" y="3800475"/>
            <a:ext cx="6461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E</a:t>
            </a:r>
          </a:p>
        </p:txBody>
      </p:sp>
      <p:sp>
        <p:nvSpPr>
          <p:cNvPr id="22" name="Rectangle 35"/>
          <p:cNvSpPr>
            <a:spLocks noChangeArrowheads="1"/>
          </p:cNvSpPr>
          <p:nvPr/>
        </p:nvSpPr>
        <p:spPr bwMode="auto">
          <a:xfrm>
            <a:off x="8383587" y="3800475"/>
            <a:ext cx="6080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7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533400" y="533400"/>
            <a:ext cx="8153400" cy="592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609600" y="1981200"/>
            <a:ext cx="79248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9600">
                <a:solidFill>
                  <a:srgbClr val="FFFF00"/>
                </a:solidFill>
                <a:latin typeface="Cooper Black" pitchFamily="18" charset="0"/>
              </a:rPr>
              <a:t>Answer Keys</a:t>
            </a:r>
          </a:p>
        </p:txBody>
      </p:sp>
      <p:sp>
        <p:nvSpPr>
          <p:cNvPr id="15364" name="Text Box 18"/>
          <p:cNvSpPr txBox="1">
            <a:spLocks noChangeArrowheads="1"/>
          </p:cNvSpPr>
          <p:nvPr/>
        </p:nvSpPr>
        <p:spPr bwMode="auto">
          <a:xfrm>
            <a:off x="838200" y="6553200"/>
            <a:ext cx="7315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http://micro.magnet.fsu.edu/primer/techniques/polarized/gallery/images/humansmall.jpg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3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Types of Animal Hairs - Key</a:t>
            </a:r>
          </a:p>
        </p:txBody>
      </p:sp>
      <p:pic>
        <p:nvPicPr>
          <p:cNvPr id="16387" name="Picture 2" descr="cat.JPG"/>
          <p:cNvPicPr>
            <a:picLocks noChangeAspect="1"/>
          </p:cNvPicPr>
          <p:nvPr/>
        </p:nvPicPr>
        <p:blipFill>
          <a:blip r:embed="rId3" cstate="print"/>
          <a:srcRect l="24445" t="23611" r="30000" b="24190"/>
          <a:stretch>
            <a:fillRect/>
          </a:stretch>
        </p:blipFill>
        <p:spPr bwMode="auto">
          <a:xfrm>
            <a:off x="304800" y="1143000"/>
            <a:ext cx="1795463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deer2.JPG"/>
          <p:cNvPicPr>
            <a:picLocks noChangeAspect="1"/>
          </p:cNvPicPr>
          <p:nvPr/>
        </p:nvPicPr>
        <p:blipFill>
          <a:blip r:embed="rId4" cstate="print"/>
          <a:srcRect l="15556" t="13889" r="22626" b="15279"/>
          <a:stretch>
            <a:fillRect/>
          </a:stretch>
        </p:blipFill>
        <p:spPr bwMode="auto">
          <a:xfrm>
            <a:off x="225425" y="2895600"/>
            <a:ext cx="1795463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9" descr="dog.JPG"/>
          <p:cNvPicPr>
            <a:picLocks noChangeAspect="1"/>
          </p:cNvPicPr>
          <p:nvPr/>
        </p:nvPicPr>
        <p:blipFill>
          <a:blip r:embed="rId5" cstate="print"/>
          <a:srcRect l="14444" t="15279" r="21555" b="12500"/>
          <a:stretch>
            <a:fillRect/>
          </a:stretch>
        </p:blipFill>
        <p:spPr bwMode="auto">
          <a:xfrm>
            <a:off x="2139950" y="2895600"/>
            <a:ext cx="182245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1" descr="horse1.JPG"/>
          <p:cNvPicPr>
            <a:picLocks noChangeAspect="1"/>
          </p:cNvPicPr>
          <p:nvPr/>
        </p:nvPicPr>
        <p:blipFill>
          <a:blip r:embed="rId6" cstate="print"/>
          <a:srcRect l="12222" t="8333" r="16667" b="15279"/>
          <a:stretch>
            <a:fillRect/>
          </a:stretch>
        </p:blipFill>
        <p:spPr bwMode="auto">
          <a:xfrm>
            <a:off x="2362200" y="1143000"/>
            <a:ext cx="1916113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8" descr="rat.JPG"/>
          <p:cNvPicPr>
            <a:picLocks noChangeAspect="1"/>
          </p:cNvPicPr>
          <p:nvPr/>
        </p:nvPicPr>
        <p:blipFill>
          <a:blip r:embed="rId7" cstate="print"/>
          <a:srcRect l="10001" t="9721" r="14444" b="11111"/>
          <a:stretch>
            <a:fillRect/>
          </a:stretch>
        </p:blipFill>
        <p:spPr bwMode="auto">
          <a:xfrm>
            <a:off x="5486400" y="2895600"/>
            <a:ext cx="1963738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9" descr="rabbit3.JPG"/>
          <p:cNvPicPr>
            <a:picLocks noChangeAspect="1"/>
          </p:cNvPicPr>
          <p:nvPr/>
        </p:nvPicPr>
        <p:blipFill>
          <a:blip r:embed="rId8" cstate="print"/>
          <a:srcRect l="30406" t="13496" r="23817" b="38972"/>
          <a:stretch>
            <a:fillRect/>
          </a:stretch>
        </p:blipFill>
        <p:spPr bwMode="auto">
          <a:xfrm>
            <a:off x="4083050" y="2895600"/>
            <a:ext cx="1266825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7" descr="pig3.JPG"/>
          <p:cNvPicPr>
            <a:picLocks noChangeAspect="1"/>
          </p:cNvPicPr>
          <p:nvPr/>
        </p:nvPicPr>
        <p:blipFill>
          <a:blip r:embed="rId9" cstate="print"/>
          <a:srcRect l="10001" t="9721" r="4443" b="11111"/>
          <a:stretch>
            <a:fillRect/>
          </a:stretch>
        </p:blipFill>
        <p:spPr bwMode="auto">
          <a:xfrm>
            <a:off x="4538663" y="1143000"/>
            <a:ext cx="203835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3" descr="human.JPG"/>
          <p:cNvPicPr>
            <a:picLocks noChangeAspect="1"/>
          </p:cNvPicPr>
          <p:nvPr/>
        </p:nvPicPr>
        <p:blipFill>
          <a:blip r:embed="rId10" cstate="print"/>
          <a:srcRect l="23334" t="11111" r="6667" b="12500"/>
          <a:stretch>
            <a:fillRect/>
          </a:stretch>
        </p:blipFill>
        <p:spPr bwMode="auto">
          <a:xfrm>
            <a:off x="6838950" y="1143000"/>
            <a:ext cx="1884363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4" descr="human2.JPG"/>
          <p:cNvPicPr>
            <a:picLocks noChangeAspect="1"/>
          </p:cNvPicPr>
          <p:nvPr/>
        </p:nvPicPr>
        <p:blipFill>
          <a:blip r:embed="rId11" cstate="print"/>
          <a:srcRect l="22424" t="30000" r="18056" b="4443"/>
          <a:stretch>
            <a:fillRect/>
          </a:stretch>
        </p:blipFill>
        <p:spPr bwMode="auto">
          <a:xfrm>
            <a:off x="7605713" y="2895600"/>
            <a:ext cx="1195387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Rectangle 30"/>
          <p:cNvSpPr>
            <a:spLocks noChangeArrowheads="1"/>
          </p:cNvSpPr>
          <p:nvPr/>
        </p:nvSpPr>
        <p:spPr bwMode="auto">
          <a:xfrm>
            <a:off x="304800" y="828675"/>
            <a:ext cx="6842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5400" b="1">
                <a:solidFill>
                  <a:srgbClr val="99FF33"/>
                </a:solidFill>
              </a:rPr>
              <a:t>A</a:t>
            </a:r>
          </a:p>
        </p:txBody>
      </p:sp>
      <p:sp>
        <p:nvSpPr>
          <p:cNvPr id="16397" name="Rectangle 31"/>
          <p:cNvSpPr>
            <a:spLocks noChangeArrowheads="1"/>
          </p:cNvSpPr>
          <p:nvPr/>
        </p:nvSpPr>
        <p:spPr bwMode="auto">
          <a:xfrm>
            <a:off x="2438400" y="828675"/>
            <a:ext cx="6842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5400" b="1">
                <a:solidFill>
                  <a:srgbClr val="99FF33"/>
                </a:solidFill>
              </a:rPr>
              <a:t>B</a:t>
            </a:r>
          </a:p>
        </p:txBody>
      </p:sp>
      <p:sp>
        <p:nvSpPr>
          <p:cNvPr id="16398" name="Rectangle 32"/>
          <p:cNvSpPr>
            <a:spLocks noChangeArrowheads="1"/>
          </p:cNvSpPr>
          <p:nvPr/>
        </p:nvSpPr>
        <p:spPr bwMode="auto">
          <a:xfrm>
            <a:off x="4572000" y="828675"/>
            <a:ext cx="6842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5400" b="1">
                <a:solidFill>
                  <a:srgbClr val="99FF33"/>
                </a:solidFill>
              </a:rPr>
              <a:t>C</a:t>
            </a:r>
          </a:p>
        </p:txBody>
      </p:sp>
      <p:sp>
        <p:nvSpPr>
          <p:cNvPr id="16399" name="Rectangle 33"/>
          <p:cNvSpPr>
            <a:spLocks noChangeArrowheads="1"/>
          </p:cNvSpPr>
          <p:nvPr/>
        </p:nvSpPr>
        <p:spPr bwMode="auto">
          <a:xfrm>
            <a:off x="6783388" y="828675"/>
            <a:ext cx="6842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5400" b="1">
                <a:solidFill>
                  <a:srgbClr val="99FF33"/>
                </a:solidFill>
              </a:rPr>
              <a:t>D</a:t>
            </a:r>
          </a:p>
        </p:txBody>
      </p:sp>
      <p:sp>
        <p:nvSpPr>
          <p:cNvPr id="16400" name="Rectangle 34"/>
          <p:cNvSpPr>
            <a:spLocks noChangeArrowheads="1"/>
          </p:cNvSpPr>
          <p:nvPr/>
        </p:nvSpPr>
        <p:spPr bwMode="auto">
          <a:xfrm>
            <a:off x="228600" y="3962400"/>
            <a:ext cx="6461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5400" b="1">
                <a:solidFill>
                  <a:srgbClr val="99FF33"/>
                </a:solidFill>
              </a:rPr>
              <a:t>E</a:t>
            </a:r>
          </a:p>
        </p:txBody>
      </p:sp>
      <p:sp>
        <p:nvSpPr>
          <p:cNvPr id="16401" name="Rectangle 35"/>
          <p:cNvSpPr>
            <a:spLocks noChangeArrowheads="1"/>
          </p:cNvSpPr>
          <p:nvPr/>
        </p:nvSpPr>
        <p:spPr bwMode="auto">
          <a:xfrm>
            <a:off x="2209800" y="3962400"/>
            <a:ext cx="6080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5400" b="1">
                <a:solidFill>
                  <a:srgbClr val="99FF33"/>
                </a:solidFill>
              </a:rPr>
              <a:t>F</a:t>
            </a:r>
          </a:p>
        </p:txBody>
      </p:sp>
      <p:sp>
        <p:nvSpPr>
          <p:cNvPr id="16402" name="Rectangle 36"/>
          <p:cNvSpPr>
            <a:spLocks noChangeArrowheads="1"/>
          </p:cNvSpPr>
          <p:nvPr/>
        </p:nvSpPr>
        <p:spPr bwMode="auto">
          <a:xfrm>
            <a:off x="4724400" y="2895600"/>
            <a:ext cx="723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5400" b="1">
                <a:solidFill>
                  <a:srgbClr val="99FF33"/>
                </a:solidFill>
              </a:rPr>
              <a:t>G</a:t>
            </a:r>
          </a:p>
        </p:txBody>
      </p:sp>
      <p:sp>
        <p:nvSpPr>
          <p:cNvPr id="16403" name="Rectangle 37"/>
          <p:cNvSpPr>
            <a:spLocks noChangeArrowheads="1"/>
          </p:cNvSpPr>
          <p:nvPr/>
        </p:nvSpPr>
        <p:spPr bwMode="auto">
          <a:xfrm>
            <a:off x="7543800" y="3962400"/>
            <a:ext cx="3762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5400" b="1">
                <a:solidFill>
                  <a:srgbClr val="99FF33"/>
                </a:solidFill>
              </a:rPr>
              <a:t>I</a:t>
            </a:r>
          </a:p>
        </p:txBody>
      </p:sp>
      <p:sp>
        <p:nvSpPr>
          <p:cNvPr id="16404" name="Rectangle 38"/>
          <p:cNvSpPr>
            <a:spLocks noChangeArrowheads="1"/>
          </p:cNvSpPr>
          <p:nvPr/>
        </p:nvSpPr>
        <p:spPr bwMode="auto">
          <a:xfrm>
            <a:off x="5410200" y="3962400"/>
            <a:ext cx="6842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5400" b="1">
                <a:solidFill>
                  <a:srgbClr val="99FF33"/>
                </a:solidFill>
              </a:rPr>
              <a:t>H</a:t>
            </a:r>
          </a:p>
        </p:txBody>
      </p:sp>
      <p:sp>
        <p:nvSpPr>
          <p:cNvPr id="16405" name="TextBox 3"/>
          <p:cNvSpPr txBox="1">
            <a:spLocks noChangeArrowheads="1"/>
          </p:cNvSpPr>
          <p:nvPr/>
        </p:nvSpPr>
        <p:spPr bwMode="auto">
          <a:xfrm>
            <a:off x="838200" y="762000"/>
            <a:ext cx="1076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Cat</a:t>
            </a:r>
          </a:p>
        </p:txBody>
      </p:sp>
      <p:sp>
        <p:nvSpPr>
          <p:cNvPr id="16406" name="TextBox 12"/>
          <p:cNvSpPr txBox="1">
            <a:spLocks noChangeArrowheads="1"/>
          </p:cNvSpPr>
          <p:nvPr/>
        </p:nvSpPr>
        <p:spPr bwMode="auto">
          <a:xfrm>
            <a:off x="3048000" y="762000"/>
            <a:ext cx="1089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Horse</a:t>
            </a:r>
          </a:p>
        </p:txBody>
      </p:sp>
      <p:sp>
        <p:nvSpPr>
          <p:cNvPr id="16407" name="TextBox 22"/>
          <p:cNvSpPr txBox="1">
            <a:spLocks noChangeArrowheads="1"/>
          </p:cNvSpPr>
          <p:nvPr/>
        </p:nvSpPr>
        <p:spPr bwMode="auto">
          <a:xfrm>
            <a:off x="5257800" y="762000"/>
            <a:ext cx="1101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Pig</a:t>
            </a:r>
          </a:p>
        </p:txBody>
      </p:sp>
      <p:sp>
        <p:nvSpPr>
          <p:cNvPr id="16408" name="TextBox 15"/>
          <p:cNvSpPr txBox="1">
            <a:spLocks noChangeArrowheads="1"/>
          </p:cNvSpPr>
          <p:nvPr/>
        </p:nvSpPr>
        <p:spPr bwMode="auto">
          <a:xfrm>
            <a:off x="7391400" y="7620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Human</a:t>
            </a:r>
          </a:p>
        </p:txBody>
      </p:sp>
      <p:sp>
        <p:nvSpPr>
          <p:cNvPr id="16409" name="TextBox 7"/>
          <p:cNvSpPr txBox="1">
            <a:spLocks noChangeArrowheads="1"/>
          </p:cNvSpPr>
          <p:nvPr/>
        </p:nvSpPr>
        <p:spPr bwMode="auto">
          <a:xfrm>
            <a:off x="838200" y="4506913"/>
            <a:ext cx="1104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Deer</a:t>
            </a:r>
          </a:p>
        </p:txBody>
      </p:sp>
      <p:sp>
        <p:nvSpPr>
          <p:cNvPr id="16410" name="TextBox 10"/>
          <p:cNvSpPr txBox="1">
            <a:spLocks noChangeArrowheads="1"/>
          </p:cNvSpPr>
          <p:nvPr/>
        </p:nvSpPr>
        <p:spPr bwMode="auto">
          <a:xfrm>
            <a:off x="2590800" y="4506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Dog</a:t>
            </a:r>
          </a:p>
        </p:txBody>
      </p:sp>
      <p:sp>
        <p:nvSpPr>
          <p:cNvPr id="16411" name="TextBox 20"/>
          <p:cNvSpPr txBox="1">
            <a:spLocks noChangeArrowheads="1"/>
          </p:cNvSpPr>
          <p:nvPr/>
        </p:nvSpPr>
        <p:spPr bwMode="auto">
          <a:xfrm>
            <a:off x="6172200" y="4506913"/>
            <a:ext cx="99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Rat</a:t>
            </a:r>
          </a:p>
        </p:txBody>
      </p:sp>
      <p:sp>
        <p:nvSpPr>
          <p:cNvPr id="16412" name="TextBox 21"/>
          <p:cNvSpPr txBox="1">
            <a:spLocks noChangeArrowheads="1"/>
          </p:cNvSpPr>
          <p:nvPr/>
        </p:nvSpPr>
        <p:spPr bwMode="auto">
          <a:xfrm>
            <a:off x="4114800" y="4506913"/>
            <a:ext cx="114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Rabbit</a:t>
            </a:r>
          </a:p>
        </p:txBody>
      </p:sp>
      <p:sp>
        <p:nvSpPr>
          <p:cNvPr id="16413" name="TextBox 23"/>
          <p:cNvSpPr txBox="1">
            <a:spLocks noChangeArrowheads="1"/>
          </p:cNvSpPr>
          <p:nvPr/>
        </p:nvSpPr>
        <p:spPr bwMode="auto">
          <a:xfrm>
            <a:off x="7620000" y="4506913"/>
            <a:ext cx="121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Human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Types of Fibers - Key</a:t>
            </a:r>
          </a:p>
        </p:txBody>
      </p:sp>
      <p:sp>
        <p:nvSpPr>
          <p:cNvPr id="17411" name="TextBox 10"/>
          <p:cNvSpPr txBox="1">
            <a:spLocks noChangeArrowheads="1"/>
          </p:cNvSpPr>
          <p:nvPr/>
        </p:nvSpPr>
        <p:spPr bwMode="auto">
          <a:xfrm>
            <a:off x="838200" y="6096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Acrylic Yarn</a:t>
            </a:r>
          </a:p>
        </p:txBody>
      </p:sp>
      <p:pic>
        <p:nvPicPr>
          <p:cNvPr id="17412" name="Picture 33" descr="acryl.JPG"/>
          <p:cNvPicPr>
            <a:picLocks noChangeAspect="1"/>
          </p:cNvPicPr>
          <p:nvPr/>
        </p:nvPicPr>
        <p:blipFill>
          <a:blip r:embed="rId3" cstate="print"/>
          <a:srcRect t="8333" b="9721"/>
          <a:stretch>
            <a:fillRect/>
          </a:stretch>
        </p:blipFill>
        <p:spPr bwMode="auto">
          <a:xfrm>
            <a:off x="304800" y="914400"/>
            <a:ext cx="25574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4" descr="cotton2_100X.JPG"/>
          <p:cNvPicPr>
            <a:picLocks noChangeAspect="1"/>
          </p:cNvPicPr>
          <p:nvPr/>
        </p:nvPicPr>
        <p:blipFill>
          <a:blip r:embed="rId4" cstate="print"/>
          <a:srcRect t="8333" b="9721"/>
          <a:stretch>
            <a:fillRect/>
          </a:stretch>
        </p:blipFill>
        <p:spPr bwMode="auto">
          <a:xfrm>
            <a:off x="3263900" y="914400"/>
            <a:ext cx="25146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35"/>
          <p:cNvSpPr txBox="1">
            <a:spLocks noChangeArrowheads="1"/>
          </p:cNvSpPr>
          <p:nvPr/>
        </p:nvSpPr>
        <p:spPr bwMode="auto">
          <a:xfrm>
            <a:off x="3759200" y="6096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Cotton Yarn</a:t>
            </a:r>
          </a:p>
        </p:txBody>
      </p:sp>
      <p:pic>
        <p:nvPicPr>
          <p:cNvPr id="17415" name="Picture 36" descr="nylon.JPG"/>
          <p:cNvPicPr>
            <a:picLocks noChangeAspect="1"/>
          </p:cNvPicPr>
          <p:nvPr/>
        </p:nvPicPr>
        <p:blipFill>
          <a:blip r:embed="rId5" cstate="print"/>
          <a:srcRect t="8333" b="9721"/>
          <a:stretch>
            <a:fillRect/>
          </a:stretch>
        </p:blipFill>
        <p:spPr bwMode="auto">
          <a:xfrm>
            <a:off x="6172200" y="914400"/>
            <a:ext cx="25574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Box 37"/>
          <p:cNvSpPr txBox="1">
            <a:spLocks noChangeArrowheads="1"/>
          </p:cNvSpPr>
          <p:nvPr/>
        </p:nvSpPr>
        <p:spPr bwMode="auto">
          <a:xfrm>
            <a:off x="6781800" y="6096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Nylon Rope</a:t>
            </a:r>
          </a:p>
        </p:txBody>
      </p:sp>
      <p:pic>
        <p:nvPicPr>
          <p:cNvPr id="17417" name="Picture 39" descr="poly.JPG"/>
          <p:cNvPicPr>
            <a:picLocks noChangeAspect="1"/>
          </p:cNvPicPr>
          <p:nvPr/>
        </p:nvPicPr>
        <p:blipFill>
          <a:blip r:embed="rId6" cstate="print"/>
          <a:srcRect t="8333" b="9721"/>
          <a:stretch>
            <a:fillRect/>
          </a:stretch>
        </p:blipFill>
        <p:spPr bwMode="auto">
          <a:xfrm>
            <a:off x="304800" y="2667000"/>
            <a:ext cx="25574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40" descr="rayon2.JPG"/>
          <p:cNvPicPr>
            <a:picLocks noChangeAspect="1"/>
          </p:cNvPicPr>
          <p:nvPr/>
        </p:nvPicPr>
        <p:blipFill>
          <a:blip r:embed="rId7" cstate="print"/>
          <a:srcRect l="18384" t="9721" b="23611"/>
          <a:stretch>
            <a:fillRect/>
          </a:stretch>
        </p:blipFill>
        <p:spPr bwMode="auto">
          <a:xfrm>
            <a:off x="3238500" y="2667000"/>
            <a:ext cx="2565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43" descr="wool2.JPG"/>
          <p:cNvPicPr>
            <a:picLocks noChangeAspect="1"/>
          </p:cNvPicPr>
          <p:nvPr/>
        </p:nvPicPr>
        <p:blipFill>
          <a:blip r:embed="rId8" cstate="print"/>
          <a:srcRect t="8333" b="9721"/>
          <a:stretch>
            <a:fillRect/>
          </a:stretch>
        </p:blipFill>
        <p:spPr bwMode="auto">
          <a:xfrm>
            <a:off x="6172200" y="2667000"/>
            <a:ext cx="25574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TextBox 44"/>
          <p:cNvSpPr txBox="1">
            <a:spLocks noChangeArrowheads="1"/>
          </p:cNvSpPr>
          <p:nvPr/>
        </p:nvSpPr>
        <p:spPr bwMode="auto">
          <a:xfrm>
            <a:off x="609600" y="4310063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Polyester Yarn</a:t>
            </a:r>
          </a:p>
        </p:txBody>
      </p:sp>
      <p:sp>
        <p:nvSpPr>
          <p:cNvPr id="17421" name="TextBox 45"/>
          <p:cNvSpPr txBox="1">
            <a:spLocks noChangeArrowheads="1"/>
          </p:cNvSpPr>
          <p:nvPr/>
        </p:nvSpPr>
        <p:spPr bwMode="auto">
          <a:xfrm>
            <a:off x="3759200" y="4310063"/>
            <a:ext cx="152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Rayon Rope</a:t>
            </a:r>
          </a:p>
        </p:txBody>
      </p:sp>
      <p:sp>
        <p:nvSpPr>
          <p:cNvPr id="17422" name="TextBox 46"/>
          <p:cNvSpPr txBox="1">
            <a:spLocks noChangeArrowheads="1"/>
          </p:cNvSpPr>
          <p:nvPr/>
        </p:nvSpPr>
        <p:spPr bwMode="auto">
          <a:xfrm>
            <a:off x="6781800" y="4310063"/>
            <a:ext cx="152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Wool Yarn</a:t>
            </a:r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76200" y="533400"/>
            <a:ext cx="68480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17" name="Rectangle 31"/>
          <p:cNvSpPr>
            <a:spLocks noChangeArrowheads="1"/>
          </p:cNvSpPr>
          <p:nvPr/>
        </p:nvSpPr>
        <p:spPr bwMode="auto">
          <a:xfrm>
            <a:off x="2971800" y="533400"/>
            <a:ext cx="6842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5867400" y="533400"/>
            <a:ext cx="6842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9" name="Rectangle 33"/>
          <p:cNvSpPr>
            <a:spLocks noChangeArrowheads="1"/>
          </p:cNvSpPr>
          <p:nvPr/>
        </p:nvSpPr>
        <p:spPr bwMode="auto">
          <a:xfrm>
            <a:off x="2516187" y="3800475"/>
            <a:ext cx="6842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5564187" y="3800475"/>
            <a:ext cx="6461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E</a:t>
            </a:r>
          </a:p>
        </p:txBody>
      </p:sp>
      <p:sp>
        <p:nvSpPr>
          <p:cNvPr id="21" name="Rectangle 35"/>
          <p:cNvSpPr>
            <a:spLocks noChangeArrowheads="1"/>
          </p:cNvSpPr>
          <p:nvPr/>
        </p:nvSpPr>
        <p:spPr bwMode="auto">
          <a:xfrm>
            <a:off x="8383587" y="3800475"/>
            <a:ext cx="6080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73025" y="3649663"/>
            <a:ext cx="90281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ctr">
            <a:spAutoFit/>
          </a:bodyPr>
          <a:lstStyle/>
          <a:p>
            <a:pPr algn="just"/>
            <a:r>
              <a:rPr lang="en-US" sz="2000">
                <a:latin typeface="Times New Roman" pitchFamily="18" charset="0"/>
              </a:rPr>
              <a:t>Hair </a:t>
            </a:r>
            <a:r>
              <a:rPr lang="en-US" sz="2000" b="1">
                <a:latin typeface="Times New Roman" pitchFamily="18" charset="0"/>
              </a:rPr>
              <a:t>shape</a:t>
            </a:r>
            <a:r>
              <a:rPr lang="en-US" sz="2000">
                <a:latin typeface="Times New Roman" pitchFamily="18" charset="0"/>
              </a:rPr>
              <a:t> (round or oval) and </a:t>
            </a:r>
            <a:r>
              <a:rPr lang="en-US" sz="2000" b="1">
                <a:latin typeface="Times New Roman" pitchFamily="18" charset="0"/>
              </a:rPr>
              <a:t>texture</a:t>
            </a:r>
            <a:r>
              <a:rPr lang="en-US" sz="2000">
                <a:latin typeface="Times New Roman" pitchFamily="18" charset="0"/>
              </a:rPr>
              <a:t> (curly or straight) is influenced heavily by </a:t>
            </a:r>
            <a:r>
              <a:rPr lang="en-US" sz="2000" b="1">
                <a:latin typeface="Times New Roman" pitchFamily="18" charset="0"/>
              </a:rPr>
              <a:t>genes</a:t>
            </a:r>
            <a:r>
              <a:rPr lang="en-US" sz="2000">
                <a:latin typeface="Times New Roman" pitchFamily="18" charset="0"/>
              </a:rPr>
              <a:t>. The physical appearance of hair can be affected by </a:t>
            </a:r>
            <a:r>
              <a:rPr lang="en-US" sz="2000" b="1">
                <a:latin typeface="Times New Roman" pitchFamily="18" charset="0"/>
              </a:rPr>
              <a:t>nutritional</a:t>
            </a:r>
            <a:r>
              <a:rPr lang="en-US" sz="2000">
                <a:latin typeface="Times New Roman" pitchFamily="18" charset="0"/>
              </a:rPr>
              <a:t> status and intentional </a:t>
            </a:r>
            <a:r>
              <a:rPr lang="en-US" sz="2000" b="1">
                <a:latin typeface="Times New Roman" pitchFamily="18" charset="0"/>
              </a:rPr>
              <a:t>alteration</a:t>
            </a:r>
            <a:r>
              <a:rPr lang="en-US" sz="2000">
                <a:latin typeface="Times New Roman" pitchFamily="18" charset="0"/>
              </a:rPr>
              <a:t> (heat curling, perms, straightening, etc.).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53975" y="6523038"/>
            <a:ext cx="9067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latin typeface="Times New Roman" pitchFamily="18" charset="0"/>
              </a:rPr>
              <a:t>Sources: http://library.thinkquest.org/04oct/00206/lesson.htm#t_hair &amp; http://www.fbi.gov/hq/lab/fsc/backissu/july2000/deedric1.htm#Index%20(Hairs)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73025" y="989013"/>
            <a:ext cx="9028113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ctr">
            <a:spAutoFit/>
          </a:bodyPr>
          <a:lstStyle/>
          <a:p>
            <a:endParaRPr lang="en-US" sz="800">
              <a:latin typeface="Times New Roman" pitchFamily="18" charset="0"/>
            </a:endParaRPr>
          </a:p>
          <a:p>
            <a:pPr algn="just"/>
            <a:r>
              <a:rPr lang="en-US" sz="2000">
                <a:latin typeface="Times New Roman" pitchFamily="18" charset="0"/>
              </a:rPr>
              <a:t>Hair is composed of the protein </a:t>
            </a:r>
            <a:r>
              <a:rPr lang="en-US" sz="2000" b="1">
                <a:latin typeface="Times New Roman" pitchFamily="18" charset="0"/>
              </a:rPr>
              <a:t>keratin</a:t>
            </a:r>
            <a:r>
              <a:rPr lang="en-US" sz="2000">
                <a:latin typeface="Times New Roman" pitchFamily="18" charset="0"/>
              </a:rPr>
              <a:t>, which is also the primary component of finger and toe </a:t>
            </a:r>
            <a:r>
              <a:rPr lang="en-US" sz="2000" b="1">
                <a:latin typeface="Times New Roman" pitchFamily="18" charset="0"/>
              </a:rPr>
              <a:t>nails</a:t>
            </a:r>
            <a:r>
              <a:rPr lang="en-US" sz="2000">
                <a:latin typeface="Times New Roman" pitchFamily="18" charset="0"/>
              </a:rPr>
              <a:t>.</a:t>
            </a:r>
          </a:p>
          <a:p>
            <a:pPr algn="just"/>
            <a:endParaRPr lang="en-US">
              <a:latin typeface="Times New Roman" pitchFamily="18" charset="0"/>
            </a:endParaRPr>
          </a:p>
          <a:p>
            <a:pPr algn="just"/>
            <a:r>
              <a:rPr lang="en-US" sz="2000">
                <a:latin typeface="Times New Roman" pitchFamily="18" charset="0"/>
              </a:rPr>
              <a:t>Hair is produced from a structure called the hair </a:t>
            </a:r>
            <a:r>
              <a:rPr lang="en-US" sz="2000" b="1">
                <a:latin typeface="Times New Roman" pitchFamily="18" charset="0"/>
              </a:rPr>
              <a:t>follicle</a:t>
            </a:r>
            <a:r>
              <a:rPr lang="en-US" sz="2000">
                <a:latin typeface="Times New Roman" pitchFamily="18" charset="0"/>
              </a:rPr>
              <a:t>. Humans develop</a:t>
            </a:r>
            <a:r>
              <a:rPr lang="en-US" sz="2000" i="1">
                <a:latin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</a:rPr>
              <a:t>hair follicles during </a:t>
            </a:r>
            <a:r>
              <a:rPr lang="en-US" sz="2000" b="1">
                <a:latin typeface="Times New Roman" pitchFamily="18" charset="0"/>
              </a:rPr>
              <a:t>fetal</a:t>
            </a:r>
            <a:r>
              <a:rPr lang="en-US" sz="2000">
                <a:latin typeface="Times New Roman" pitchFamily="18" charset="0"/>
              </a:rPr>
              <a:t> development, and no new follicles are produced after birth. 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73025" y="2806700"/>
            <a:ext cx="90281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ctr">
            <a:spAutoFit/>
          </a:bodyPr>
          <a:lstStyle/>
          <a:p>
            <a:pPr algn="just"/>
            <a:r>
              <a:rPr lang="en-US" sz="2000">
                <a:latin typeface="Times New Roman" pitchFamily="18" charset="0"/>
              </a:rPr>
              <a:t>Hair color is mostly the result of </a:t>
            </a:r>
            <a:r>
              <a:rPr lang="en-US" sz="2000" b="1">
                <a:latin typeface="Times New Roman" pitchFamily="18" charset="0"/>
              </a:rPr>
              <a:t>pigments</a:t>
            </a:r>
            <a:r>
              <a:rPr lang="en-US" sz="2000">
                <a:latin typeface="Times New Roman" pitchFamily="18" charset="0"/>
              </a:rPr>
              <a:t>, which are chemical compounds that reflect certain wavelengths of visible light. 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15888" y="4795838"/>
            <a:ext cx="90281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ctr">
            <a:spAutoFit/>
          </a:bodyPr>
          <a:lstStyle/>
          <a:p>
            <a:pPr algn="just"/>
            <a:r>
              <a:rPr lang="en-US" sz="2000">
                <a:latin typeface="Times New Roman" pitchFamily="18" charset="0"/>
              </a:rPr>
              <a:t>The </a:t>
            </a:r>
            <a:r>
              <a:rPr lang="en-US" sz="2000" b="1">
                <a:latin typeface="Times New Roman" pitchFamily="18" charset="0"/>
              </a:rPr>
              <a:t>body area</a:t>
            </a:r>
            <a:r>
              <a:rPr lang="en-US" sz="2000">
                <a:latin typeface="Times New Roman" pitchFamily="18" charset="0"/>
              </a:rPr>
              <a:t> (head, arm, leg, back, etc.) from which a hair originated can be determined by the sample’s length, shape, size, color, and other physical characteristics. </a:t>
            </a:r>
          </a:p>
        </p:txBody>
      </p:sp>
      <p:sp>
        <p:nvSpPr>
          <p:cNvPr id="3079" name="Rectangle 8"/>
          <p:cNvSpPr>
            <a:spLocks noChangeArrowheads="1"/>
          </p:cNvSpPr>
          <p:nvPr/>
        </p:nvSpPr>
        <p:spPr bwMode="auto">
          <a:xfrm>
            <a:off x="104775" y="130175"/>
            <a:ext cx="8909050" cy="7635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1430" tIns="45716" rIns="91430" bIns="45716" anchor="ctr"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</a:rPr>
              <a:t>Biology of Hair</a:t>
            </a:r>
          </a:p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15888" y="5943600"/>
            <a:ext cx="9028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ctr">
            <a:spAutoFit/>
          </a:bodyPr>
          <a:lstStyle/>
          <a:p>
            <a:pPr algn="just"/>
            <a:r>
              <a:rPr lang="en-US" sz="2000">
                <a:latin typeface="Times New Roman" pitchFamily="18" charset="0"/>
              </a:rPr>
              <a:t>In order to test hair evidence for DNA, the </a:t>
            </a:r>
            <a:r>
              <a:rPr lang="en-US" sz="2000" b="1">
                <a:latin typeface="Times New Roman" pitchFamily="18" charset="0"/>
              </a:rPr>
              <a:t>root</a:t>
            </a:r>
            <a:r>
              <a:rPr lang="en-US" sz="2000">
                <a:latin typeface="Times New Roman" pitchFamily="18" charset="0"/>
              </a:rPr>
              <a:t> must be present.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9" grpId="0"/>
      <p:bldP spid="6150" grpId="0"/>
      <p:bldP spid="6151" grpId="0"/>
      <p:bldP spid="61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152400"/>
            <a:ext cx="8791575" cy="792163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3600" b="1" smtClean="0">
                <a:latin typeface="Times New Roman" pitchFamily="18" charset="0"/>
              </a:rPr>
              <a:t>Hair Structure</a:t>
            </a: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152400" y="10668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ctr">
            <a:spAutoFit/>
          </a:bodyPr>
          <a:lstStyle/>
          <a:p>
            <a:r>
              <a:rPr lang="en-US" sz="2400" b="1">
                <a:latin typeface="Times New Roman" pitchFamily="18" charset="0"/>
              </a:rPr>
              <a:t>Hair is composed of three principal parts: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42875" y="5367338"/>
            <a:ext cx="8791575" cy="11874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1430" tIns="45716" rIns="91430" bIns="45716" anchor="ctr"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</a:rPr>
              <a:t>The structure of hair has been compared to that of a </a:t>
            </a:r>
            <a:r>
              <a:rPr lang="en-US" sz="2400" b="1">
                <a:latin typeface="Times New Roman" pitchFamily="18" charset="0"/>
              </a:rPr>
              <a:t>pencil</a:t>
            </a:r>
            <a:r>
              <a:rPr lang="en-US" sz="2400">
                <a:latin typeface="Times New Roman" pitchFamily="18" charset="0"/>
              </a:rPr>
              <a:t> with the medulla being the </a:t>
            </a:r>
            <a:r>
              <a:rPr lang="en-US" sz="2400" b="1">
                <a:latin typeface="Times New Roman" pitchFamily="18" charset="0"/>
              </a:rPr>
              <a:t>lead</a:t>
            </a:r>
            <a:r>
              <a:rPr lang="en-US" sz="2400">
                <a:latin typeface="Times New Roman" pitchFamily="18" charset="0"/>
              </a:rPr>
              <a:t>, the cortex being the </a:t>
            </a:r>
            <a:r>
              <a:rPr lang="en-US" sz="2400" b="1">
                <a:latin typeface="Times New Roman" pitchFamily="18" charset="0"/>
              </a:rPr>
              <a:t>wood</a:t>
            </a:r>
            <a:r>
              <a:rPr lang="en-US" sz="2400">
                <a:latin typeface="Times New Roman" pitchFamily="18" charset="0"/>
              </a:rPr>
              <a:t> and the cuticle being the </a:t>
            </a:r>
            <a:r>
              <a:rPr lang="en-US" sz="2400" b="1">
                <a:latin typeface="Times New Roman" pitchFamily="18" charset="0"/>
              </a:rPr>
              <a:t>paint</a:t>
            </a:r>
            <a:r>
              <a:rPr lang="en-US" sz="2400">
                <a:latin typeface="Times New Roman" pitchFamily="18" charset="0"/>
              </a:rPr>
              <a:t> on the outside. </a:t>
            </a:r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4914900" y="6554788"/>
            <a:ext cx="4114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http://library.thinkquest.org/04oct/00206/lesson.htm#t_hair</a:t>
            </a:r>
          </a:p>
        </p:txBody>
      </p:sp>
      <p:grpSp>
        <p:nvGrpSpPr>
          <p:cNvPr id="4102" name="Group 55"/>
          <p:cNvGrpSpPr>
            <a:grpSpLocks/>
          </p:cNvGrpSpPr>
          <p:nvPr/>
        </p:nvGrpSpPr>
        <p:grpSpPr bwMode="auto">
          <a:xfrm>
            <a:off x="1447800" y="2286000"/>
            <a:ext cx="6629400" cy="1524000"/>
            <a:chOff x="912" y="1440"/>
            <a:chExt cx="4176" cy="960"/>
          </a:xfrm>
        </p:grpSpPr>
        <p:grpSp>
          <p:nvGrpSpPr>
            <p:cNvPr id="4137" name="Group 17"/>
            <p:cNvGrpSpPr>
              <a:grpSpLocks/>
            </p:cNvGrpSpPr>
            <p:nvPr/>
          </p:nvGrpSpPr>
          <p:grpSpPr bwMode="auto">
            <a:xfrm>
              <a:off x="912" y="1440"/>
              <a:ext cx="4176" cy="960"/>
              <a:chOff x="1056" y="2736"/>
              <a:chExt cx="3936" cy="768"/>
            </a:xfrm>
          </p:grpSpPr>
          <p:sp>
            <p:nvSpPr>
              <p:cNvPr id="4140" name="Rectangle 10"/>
              <p:cNvSpPr>
                <a:spLocks noChangeArrowheads="1"/>
              </p:cNvSpPr>
              <p:nvPr/>
            </p:nvSpPr>
            <p:spPr bwMode="auto">
              <a:xfrm>
                <a:off x="1056" y="2736"/>
                <a:ext cx="3936" cy="76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1" name="Line 11"/>
              <p:cNvSpPr>
                <a:spLocks noChangeShapeType="1"/>
              </p:cNvSpPr>
              <p:nvPr/>
            </p:nvSpPr>
            <p:spPr bwMode="auto">
              <a:xfrm>
                <a:off x="1622" y="2736"/>
                <a:ext cx="528" cy="7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2" name="Line 12"/>
              <p:cNvSpPr>
                <a:spLocks noChangeShapeType="1"/>
              </p:cNvSpPr>
              <p:nvPr/>
            </p:nvSpPr>
            <p:spPr bwMode="auto">
              <a:xfrm>
                <a:off x="2332" y="2736"/>
                <a:ext cx="528" cy="7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3" name="Line 13"/>
              <p:cNvSpPr>
                <a:spLocks noChangeShapeType="1"/>
              </p:cNvSpPr>
              <p:nvPr/>
            </p:nvSpPr>
            <p:spPr bwMode="auto">
              <a:xfrm>
                <a:off x="3043" y="2736"/>
                <a:ext cx="528" cy="7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4" name="Line 14"/>
              <p:cNvSpPr>
                <a:spLocks noChangeShapeType="1"/>
              </p:cNvSpPr>
              <p:nvPr/>
            </p:nvSpPr>
            <p:spPr bwMode="auto">
              <a:xfrm>
                <a:off x="3753" y="2736"/>
                <a:ext cx="528" cy="7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5" name="Line 15"/>
              <p:cNvSpPr>
                <a:spLocks noChangeShapeType="1"/>
              </p:cNvSpPr>
              <p:nvPr/>
            </p:nvSpPr>
            <p:spPr bwMode="auto">
              <a:xfrm>
                <a:off x="4464" y="2736"/>
                <a:ext cx="528" cy="7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6" name="Line 16"/>
              <p:cNvSpPr>
                <a:spLocks noChangeShapeType="1"/>
              </p:cNvSpPr>
              <p:nvPr/>
            </p:nvSpPr>
            <p:spPr bwMode="auto">
              <a:xfrm>
                <a:off x="1056" y="2976"/>
                <a:ext cx="384" cy="5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38" name="Rectangle 18"/>
            <p:cNvSpPr>
              <a:spLocks noChangeArrowheads="1"/>
            </p:cNvSpPr>
            <p:nvPr/>
          </p:nvSpPr>
          <p:spPr bwMode="auto">
            <a:xfrm>
              <a:off x="912" y="1680"/>
              <a:ext cx="4176" cy="4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9" name="Rectangle 19"/>
            <p:cNvSpPr>
              <a:spLocks noChangeArrowheads="1"/>
            </p:cNvSpPr>
            <p:nvPr/>
          </p:nvSpPr>
          <p:spPr bwMode="auto">
            <a:xfrm>
              <a:off x="912" y="1813"/>
              <a:ext cx="4176" cy="21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3" name="Rectangle 22"/>
          <p:cNvSpPr>
            <a:spLocks noChangeArrowheads="1"/>
          </p:cNvSpPr>
          <p:nvPr/>
        </p:nvSpPr>
        <p:spPr bwMode="auto">
          <a:xfrm>
            <a:off x="1447800" y="16764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ctr">
            <a:spAutoFit/>
          </a:bodyPr>
          <a:lstStyle/>
          <a:p>
            <a:pPr eaLnBrk="0" hangingPunct="0"/>
            <a:r>
              <a:rPr lang="en-US" sz="2400" b="1">
                <a:latin typeface="Times New Roman" pitchFamily="18" charset="0"/>
              </a:rPr>
              <a:t>Cuticle </a:t>
            </a:r>
            <a:r>
              <a:rPr lang="en-US" sz="2400">
                <a:latin typeface="Times New Roman" pitchFamily="18" charset="0"/>
              </a:rPr>
              <a:t>– outer coating composed of overlapping scales</a:t>
            </a:r>
          </a:p>
        </p:txBody>
      </p:sp>
      <p:grpSp>
        <p:nvGrpSpPr>
          <p:cNvPr id="4" name="Group 65"/>
          <p:cNvGrpSpPr>
            <a:grpSpLocks/>
          </p:cNvGrpSpPr>
          <p:nvPr/>
        </p:nvGrpSpPr>
        <p:grpSpPr bwMode="auto">
          <a:xfrm>
            <a:off x="457200" y="2286000"/>
            <a:ext cx="7620000" cy="2574925"/>
            <a:chOff x="288" y="1440"/>
            <a:chExt cx="4800" cy="1622"/>
          </a:xfrm>
        </p:grpSpPr>
        <p:grpSp>
          <p:nvGrpSpPr>
            <p:cNvPr id="4121" name="Group 50"/>
            <p:cNvGrpSpPr>
              <a:grpSpLocks/>
            </p:cNvGrpSpPr>
            <p:nvPr/>
          </p:nvGrpSpPr>
          <p:grpSpPr bwMode="auto">
            <a:xfrm>
              <a:off x="912" y="1440"/>
              <a:ext cx="4176" cy="960"/>
              <a:chOff x="912" y="2699"/>
              <a:chExt cx="4176" cy="960"/>
            </a:xfrm>
          </p:grpSpPr>
          <p:grpSp>
            <p:nvGrpSpPr>
              <p:cNvPr id="4127" name="Group 29"/>
              <p:cNvGrpSpPr>
                <a:grpSpLocks/>
              </p:cNvGrpSpPr>
              <p:nvPr/>
            </p:nvGrpSpPr>
            <p:grpSpPr bwMode="auto">
              <a:xfrm>
                <a:off x="912" y="2699"/>
                <a:ext cx="4176" cy="960"/>
                <a:chOff x="1056" y="2736"/>
                <a:chExt cx="3936" cy="768"/>
              </a:xfrm>
            </p:grpSpPr>
            <p:sp>
              <p:nvSpPr>
                <p:cNvPr id="4130" name="Rectangle 30"/>
                <p:cNvSpPr>
                  <a:spLocks noChangeArrowheads="1"/>
                </p:cNvSpPr>
                <p:nvPr/>
              </p:nvSpPr>
              <p:spPr bwMode="auto">
                <a:xfrm>
                  <a:off x="1056" y="2736"/>
                  <a:ext cx="3936" cy="768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1" name="Line 31"/>
                <p:cNvSpPr>
                  <a:spLocks noChangeShapeType="1"/>
                </p:cNvSpPr>
                <p:nvPr/>
              </p:nvSpPr>
              <p:spPr bwMode="auto">
                <a:xfrm>
                  <a:off x="1622" y="2736"/>
                  <a:ext cx="528" cy="76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2" name="Line 32"/>
                <p:cNvSpPr>
                  <a:spLocks noChangeShapeType="1"/>
                </p:cNvSpPr>
                <p:nvPr/>
              </p:nvSpPr>
              <p:spPr bwMode="auto">
                <a:xfrm>
                  <a:off x="2332" y="2736"/>
                  <a:ext cx="528" cy="76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3" name="Line 33"/>
                <p:cNvSpPr>
                  <a:spLocks noChangeShapeType="1"/>
                </p:cNvSpPr>
                <p:nvPr/>
              </p:nvSpPr>
              <p:spPr bwMode="auto">
                <a:xfrm>
                  <a:off x="3043" y="2736"/>
                  <a:ext cx="528" cy="76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4" name="Line 34"/>
                <p:cNvSpPr>
                  <a:spLocks noChangeShapeType="1"/>
                </p:cNvSpPr>
                <p:nvPr/>
              </p:nvSpPr>
              <p:spPr bwMode="auto">
                <a:xfrm>
                  <a:off x="3753" y="2736"/>
                  <a:ext cx="528" cy="76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5" name="Line 35"/>
                <p:cNvSpPr>
                  <a:spLocks noChangeShapeType="1"/>
                </p:cNvSpPr>
                <p:nvPr/>
              </p:nvSpPr>
              <p:spPr bwMode="auto">
                <a:xfrm>
                  <a:off x="4464" y="2736"/>
                  <a:ext cx="528" cy="76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6" name="Line 36"/>
                <p:cNvSpPr>
                  <a:spLocks noChangeShapeType="1"/>
                </p:cNvSpPr>
                <p:nvPr/>
              </p:nvSpPr>
              <p:spPr bwMode="auto">
                <a:xfrm>
                  <a:off x="1056" y="2976"/>
                  <a:ext cx="384" cy="52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8" name="Rectangle 37"/>
              <p:cNvSpPr>
                <a:spLocks noChangeArrowheads="1"/>
              </p:cNvSpPr>
              <p:nvPr/>
            </p:nvSpPr>
            <p:spPr bwMode="auto">
              <a:xfrm>
                <a:off x="912" y="2939"/>
                <a:ext cx="4176" cy="480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9" name="Rectangle 38"/>
              <p:cNvSpPr>
                <a:spLocks noChangeArrowheads="1"/>
              </p:cNvSpPr>
              <p:nvPr/>
            </p:nvSpPr>
            <p:spPr bwMode="auto">
              <a:xfrm>
                <a:off x="912" y="3072"/>
                <a:ext cx="4176" cy="213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22" name="Group 64"/>
            <p:cNvGrpSpPr>
              <a:grpSpLocks/>
            </p:cNvGrpSpPr>
            <p:nvPr/>
          </p:nvGrpSpPr>
          <p:grpSpPr bwMode="auto">
            <a:xfrm>
              <a:off x="288" y="1728"/>
              <a:ext cx="3120" cy="1334"/>
              <a:chOff x="288" y="1728"/>
              <a:chExt cx="3120" cy="1334"/>
            </a:xfrm>
          </p:grpSpPr>
          <p:sp>
            <p:nvSpPr>
              <p:cNvPr id="4123" name="Rectangle 23"/>
              <p:cNvSpPr>
                <a:spLocks noChangeArrowheads="1"/>
              </p:cNvSpPr>
              <p:nvPr/>
            </p:nvSpPr>
            <p:spPr bwMode="auto">
              <a:xfrm>
                <a:off x="288" y="2544"/>
                <a:ext cx="3120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30" tIns="45716" rIns="91430" bIns="45716" anchor="ctr">
                <a:spAutoFit/>
              </a:bodyPr>
              <a:lstStyle/>
              <a:p>
                <a:pPr eaLnBrk="0" hangingPunct="0"/>
                <a:r>
                  <a:rPr lang="en-US" sz="2400" b="1">
                    <a:latin typeface="Times New Roman" pitchFamily="18" charset="0"/>
                  </a:rPr>
                  <a:t>Cortex</a:t>
                </a:r>
                <a:r>
                  <a:rPr lang="en-US" sz="2400">
                    <a:latin typeface="Times New Roman" pitchFamily="18" charset="0"/>
                  </a:rPr>
                  <a:t> – protein-rich structure around the medulla that contains pigment</a:t>
                </a:r>
              </a:p>
            </p:txBody>
          </p:sp>
          <p:sp>
            <p:nvSpPr>
              <p:cNvPr id="4124" name="Line 28"/>
              <p:cNvSpPr>
                <a:spLocks noChangeShapeType="1"/>
              </p:cNvSpPr>
              <p:nvPr/>
            </p:nvSpPr>
            <p:spPr bwMode="auto">
              <a:xfrm flipV="1">
                <a:off x="672" y="1728"/>
                <a:ext cx="0" cy="8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" name="Line 61"/>
              <p:cNvSpPr>
                <a:spLocks noChangeShapeType="1"/>
              </p:cNvSpPr>
              <p:nvPr/>
            </p:nvSpPr>
            <p:spPr bwMode="auto">
              <a:xfrm>
                <a:off x="672" y="1728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" name="Line 63"/>
              <p:cNvSpPr>
                <a:spLocks noChangeShapeType="1"/>
              </p:cNvSpPr>
              <p:nvPr/>
            </p:nvSpPr>
            <p:spPr bwMode="auto">
              <a:xfrm>
                <a:off x="672" y="2091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60"/>
          <p:cNvGrpSpPr>
            <a:grpSpLocks/>
          </p:cNvGrpSpPr>
          <p:nvPr/>
        </p:nvGrpSpPr>
        <p:grpSpPr bwMode="auto">
          <a:xfrm>
            <a:off x="1447800" y="2286000"/>
            <a:ext cx="7467600" cy="2498725"/>
            <a:chOff x="912" y="1440"/>
            <a:chExt cx="4704" cy="1574"/>
          </a:xfrm>
        </p:grpSpPr>
        <p:sp>
          <p:nvSpPr>
            <p:cNvPr id="4107" name="Rectangle 21"/>
            <p:cNvSpPr>
              <a:spLocks noChangeArrowheads="1"/>
            </p:cNvSpPr>
            <p:nvPr/>
          </p:nvSpPr>
          <p:spPr bwMode="auto">
            <a:xfrm>
              <a:off x="3648" y="2496"/>
              <a:ext cx="1968" cy="5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6" rIns="91430" bIns="45716" anchor="ctr">
              <a:spAutoFit/>
            </a:bodyPr>
            <a:lstStyle/>
            <a:p>
              <a:pPr eaLnBrk="0" hangingPunct="0"/>
              <a:r>
                <a:rPr lang="en-US" sz="2400" b="1">
                  <a:latin typeface="Times New Roman" pitchFamily="18" charset="0"/>
                </a:rPr>
                <a:t>Medulla</a:t>
              </a:r>
              <a:r>
                <a:rPr lang="en-US" sz="2400">
                  <a:latin typeface="Times New Roman" pitchFamily="18" charset="0"/>
                </a:rPr>
                <a:t> – central core</a:t>
              </a:r>
              <a:br>
                <a:rPr lang="en-US" sz="2400">
                  <a:latin typeface="Times New Roman" pitchFamily="18" charset="0"/>
                </a:rPr>
              </a:br>
              <a:r>
                <a:rPr lang="en-US" sz="2400">
                  <a:latin typeface="Times New Roman" pitchFamily="18" charset="0"/>
                </a:rPr>
                <a:t>(may be absent)</a:t>
              </a:r>
            </a:p>
          </p:txBody>
        </p:sp>
        <p:grpSp>
          <p:nvGrpSpPr>
            <p:cNvPr id="4108" name="Group 58"/>
            <p:cNvGrpSpPr>
              <a:grpSpLocks/>
            </p:cNvGrpSpPr>
            <p:nvPr/>
          </p:nvGrpSpPr>
          <p:grpSpPr bwMode="auto">
            <a:xfrm>
              <a:off x="912" y="1440"/>
              <a:ext cx="4176" cy="1104"/>
              <a:chOff x="912" y="1440"/>
              <a:chExt cx="4176" cy="1104"/>
            </a:xfrm>
          </p:grpSpPr>
          <p:grpSp>
            <p:nvGrpSpPr>
              <p:cNvPr id="4109" name="Group 51"/>
              <p:cNvGrpSpPr>
                <a:grpSpLocks/>
              </p:cNvGrpSpPr>
              <p:nvPr/>
            </p:nvGrpSpPr>
            <p:grpSpPr bwMode="auto">
              <a:xfrm>
                <a:off x="912" y="1440"/>
                <a:ext cx="4176" cy="960"/>
                <a:chOff x="1344" y="3360"/>
                <a:chExt cx="4176" cy="960"/>
              </a:xfrm>
            </p:grpSpPr>
            <p:grpSp>
              <p:nvGrpSpPr>
                <p:cNvPr id="4111" name="Group 39"/>
                <p:cNvGrpSpPr>
                  <a:grpSpLocks/>
                </p:cNvGrpSpPr>
                <p:nvPr/>
              </p:nvGrpSpPr>
              <p:grpSpPr bwMode="auto">
                <a:xfrm>
                  <a:off x="1344" y="3360"/>
                  <a:ext cx="4176" cy="960"/>
                  <a:chOff x="1056" y="2736"/>
                  <a:chExt cx="3936" cy="768"/>
                </a:xfrm>
              </p:grpSpPr>
              <p:sp>
                <p:nvSpPr>
                  <p:cNvPr id="4114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2736"/>
                    <a:ext cx="3936" cy="768"/>
                  </a:xfrm>
                  <a:prstGeom prst="rect">
                    <a:avLst/>
                  </a:prstGeom>
                  <a:solidFill>
                    <a:srgbClr val="FFFF00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5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622" y="2736"/>
                    <a:ext cx="528" cy="76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6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2332" y="2736"/>
                    <a:ext cx="528" cy="76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7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043" y="2736"/>
                    <a:ext cx="528" cy="76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8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753" y="2736"/>
                    <a:ext cx="528" cy="76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9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736"/>
                    <a:ext cx="528" cy="76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0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056" y="2976"/>
                    <a:ext cx="384" cy="52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12" name="Rectangle 47"/>
                <p:cNvSpPr>
                  <a:spLocks noChangeArrowheads="1"/>
                </p:cNvSpPr>
                <p:nvPr/>
              </p:nvSpPr>
              <p:spPr bwMode="auto">
                <a:xfrm>
                  <a:off x="1344" y="3600"/>
                  <a:ext cx="4176" cy="480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3" name="Rectangle 48"/>
                <p:cNvSpPr>
                  <a:spLocks noChangeArrowheads="1"/>
                </p:cNvSpPr>
                <p:nvPr/>
              </p:nvSpPr>
              <p:spPr bwMode="auto">
                <a:xfrm>
                  <a:off x="1344" y="3733"/>
                  <a:ext cx="4176" cy="213"/>
                </a:xfrm>
                <a:prstGeom prst="rect">
                  <a:avLst/>
                </a:prstGeom>
                <a:solidFill>
                  <a:srgbClr val="CC3300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10" name="Line 26"/>
              <p:cNvSpPr>
                <a:spLocks noChangeShapeType="1"/>
              </p:cNvSpPr>
              <p:nvPr/>
            </p:nvSpPr>
            <p:spPr bwMode="auto">
              <a:xfrm flipH="1" flipV="1">
                <a:off x="3840" y="1920"/>
                <a:ext cx="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106" name="Line 24"/>
          <p:cNvSpPr>
            <a:spLocks noChangeShapeType="1"/>
          </p:cNvSpPr>
          <p:nvPr/>
        </p:nvSpPr>
        <p:spPr bwMode="auto">
          <a:xfrm>
            <a:off x="1981200" y="2057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52400" y="5029200"/>
            <a:ext cx="8839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</a:rPr>
              <a:t>Characteristics of the cuticle may be important in distinguishing between hairs of different </a:t>
            </a:r>
            <a:r>
              <a:rPr lang="en-US" sz="2400" b="1">
                <a:latin typeface="Times New Roman" pitchFamily="18" charset="0"/>
              </a:rPr>
              <a:t>species</a:t>
            </a:r>
            <a:r>
              <a:rPr lang="en-US" sz="2400">
                <a:latin typeface="Times New Roman" pitchFamily="18" charset="0"/>
              </a:rPr>
              <a:t> but are often not useful in distinguishing between different </a:t>
            </a:r>
            <a:r>
              <a:rPr lang="en-US" sz="2400" b="1">
                <a:latin typeface="Times New Roman" pitchFamily="18" charset="0"/>
              </a:rPr>
              <a:t>people</a:t>
            </a:r>
            <a:r>
              <a:rPr lang="en-US" sz="2400">
                <a:latin typeface="Times New Roman" pitchFamily="18" charset="0"/>
              </a:rPr>
              <a:t>. </a:t>
            </a:r>
          </a:p>
        </p:txBody>
      </p:sp>
      <p:grpSp>
        <p:nvGrpSpPr>
          <p:cNvPr id="5123" name="Group 4"/>
          <p:cNvGrpSpPr>
            <a:grpSpLocks/>
          </p:cNvGrpSpPr>
          <p:nvPr/>
        </p:nvGrpSpPr>
        <p:grpSpPr bwMode="auto">
          <a:xfrm>
            <a:off x="3886200" y="152400"/>
            <a:ext cx="4953000" cy="914400"/>
            <a:chOff x="2208" y="240"/>
            <a:chExt cx="3120" cy="576"/>
          </a:xfrm>
        </p:grpSpPr>
        <p:grpSp>
          <p:nvGrpSpPr>
            <p:cNvPr id="5128" name="Group 5"/>
            <p:cNvGrpSpPr>
              <a:grpSpLocks/>
            </p:cNvGrpSpPr>
            <p:nvPr/>
          </p:nvGrpSpPr>
          <p:grpSpPr bwMode="auto">
            <a:xfrm>
              <a:off x="2208" y="240"/>
              <a:ext cx="3120" cy="576"/>
              <a:chOff x="1056" y="2736"/>
              <a:chExt cx="3936" cy="768"/>
            </a:xfrm>
          </p:grpSpPr>
          <p:sp>
            <p:nvSpPr>
              <p:cNvPr id="5131" name="Rectangle 6"/>
              <p:cNvSpPr>
                <a:spLocks noChangeArrowheads="1"/>
              </p:cNvSpPr>
              <p:nvPr/>
            </p:nvSpPr>
            <p:spPr bwMode="auto">
              <a:xfrm>
                <a:off x="1056" y="2736"/>
                <a:ext cx="3936" cy="76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2" name="Line 7"/>
              <p:cNvSpPr>
                <a:spLocks noChangeShapeType="1"/>
              </p:cNvSpPr>
              <p:nvPr/>
            </p:nvSpPr>
            <p:spPr bwMode="auto">
              <a:xfrm>
                <a:off x="1622" y="2736"/>
                <a:ext cx="528" cy="7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" name="Line 8"/>
              <p:cNvSpPr>
                <a:spLocks noChangeShapeType="1"/>
              </p:cNvSpPr>
              <p:nvPr/>
            </p:nvSpPr>
            <p:spPr bwMode="auto">
              <a:xfrm>
                <a:off x="2332" y="2736"/>
                <a:ext cx="528" cy="7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" name="Line 9"/>
              <p:cNvSpPr>
                <a:spLocks noChangeShapeType="1"/>
              </p:cNvSpPr>
              <p:nvPr/>
            </p:nvSpPr>
            <p:spPr bwMode="auto">
              <a:xfrm>
                <a:off x="3043" y="2736"/>
                <a:ext cx="528" cy="7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" name="Line 10"/>
              <p:cNvSpPr>
                <a:spLocks noChangeShapeType="1"/>
              </p:cNvSpPr>
              <p:nvPr/>
            </p:nvSpPr>
            <p:spPr bwMode="auto">
              <a:xfrm>
                <a:off x="3753" y="2736"/>
                <a:ext cx="528" cy="7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6" name="Line 11"/>
              <p:cNvSpPr>
                <a:spLocks noChangeShapeType="1"/>
              </p:cNvSpPr>
              <p:nvPr/>
            </p:nvSpPr>
            <p:spPr bwMode="auto">
              <a:xfrm>
                <a:off x="4464" y="2736"/>
                <a:ext cx="528" cy="7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7" name="Line 12"/>
              <p:cNvSpPr>
                <a:spLocks noChangeShapeType="1"/>
              </p:cNvSpPr>
              <p:nvPr/>
            </p:nvSpPr>
            <p:spPr bwMode="auto">
              <a:xfrm>
                <a:off x="1056" y="2976"/>
                <a:ext cx="384" cy="5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29" name="Rectangle 13"/>
            <p:cNvSpPr>
              <a:spLocks noChangeArrowheads="1"/>
            </p:cNvSpPr>
            <p:nvPr/>
          </p:nvSpPr>
          <p:spPr bwMode="auto">
            <a:xfrm>
              <a:off x="2208" y="384"/>
              <a:ext cx="3120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" name="Rectangle 14"/>
            <p:cNvSpPr>
              <a:spLocks noChangeArrowheads="1"/>
            </p:cNvSpPr>
            <p:nvPr/>
          </p:nvSpPr>
          <p:spPr bwMode="auto">
            <a:xfrm>
              <a:off x="2208" y="464"/>
              <a:ext cx="3120" cy="128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4" name="Text Box 15"/>
          <p:cNvSpPr txBox="1">
            <a:spLocks noChangeArrowheads="1"/>
          </p:cNvSpPr>
          <p:nvPr/>
        </p:nvSpPr>
        <p:spPr bwMode="auto">
          <a:xfrm>
            <a:off x="228600" y="6400800"/>
            <a:ext cx="868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Info: http://library.thinkquest.org/04oct/00206/lesson.htm#t_hair                                         Image: http://www.hairdressersus.com/micro/Image5b.jpg</a:t>
            </a:r>
          </a:p>
        </p:txBody>
      </p:sp>
      <p:pic>
        <p:nvPicPr>
          <p:cNvPr id="5125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057400"/>
            <a:ext cx="2962275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17"/>
          <p:cNvSpPr>
            <a:spLocks noGrp="1" noChangeArrowheads="1"/>
          </p:cNvSpPr>
          <p:nvPr>
            <p:ph type="title"/>
          </p:nvPr>
        </p:nvSpPr>
        <p:spPr>
          <a:xfrm>
            <a:off x="177800" y="152400"/>
            <a:ext cx="3457575" cy="792163"/>
          </a:xfrm>
          <a:solidFill>
            <a:schemeClr val="hlink"/>
          </a:solidFill>
        </p:spPr>
        <p:txBody>
          <a:bodyPr/>
          <a:lstStyle/>
          <a:p>
            <a:pPr algn="l" eaLnBrk="1" hangingPunct="1"/>
            <a:r>
              <a:rPr lang="en-US" sz="4000" b="1" smtClean="0">
                <a:latin typeface="Times New Roman" pitchFamily="18" charset="0"/>
              </a:rPr>
              <a:t>Hair Structure</a:t>
            </a:r>
          </a:p>
        </p:txBody>
      </p:sp>
      <p:sp>
        <p:nvSpPr>
          <p:cNvPr id="5127" name="Rectangle 18"/>
          <p:cNvSpPr>
            <a:spLocks noChangeArrowheads="1"/>
          </p:cNvSpPr>
          <p:nvPr/>
        </p:nvSpPr>
        <p:spPr bwMode="auto">
          <a:xfrm>
            <a:off x="152400" y="1219200"/>
            <a:ext cx="6119813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600" b="1">
                <a:latin typeface="Times New Roman" pitchFamily="18" charset="0"/>
              </a:rPr>
              <a:t>Cuticle</a:t>
            </a:r>
          </a:p>
          <a:p>
            <a:endParaRPr lang="en-US" sz="1400" b="1">
              <a:latin typeface="Times New Roman" pitchFamily="18" charset="0"/>
            </a:endParaRPr>
          </a:p>
          <a:p>
            <a:pPr algn="just"/>
            <a:r>
              <a:rPr lang="en-US" sz="2400">
                <a:latin typeface="Times New Roman" pitchFamily="18" charset="0"/>
              </a:rPr>
              <a:t>The cuticle varies in:</a:t>
            </a:r>
          </a:p>
          <a:p>
            <a:pPr lvl="1" algn="just">
              <a:buFontTx/>
              <a:buChar char="•"/>
            </a:pPr>
            <a:r>
              <a:rPr lang="en-US" sz="2400">
                <a:latin typeface="Times New Roman" pitchFamily="18" charset="0"/>
              </a:rPr>
              <a:t> Its </a:t>
            </a:r>
            <a:r>
              <a:rPr lang="en-US" sz="2400" b="1">
                <a:latin typeface="Times New Roman" pitchFamily="18" charset="0"/>
              </a:rPr>
              <a:t>scales,</a:t>
            </a:r>
            <a:r>
              <a:rPr lang="en-US" sz="2400">
                <a:latin typeface="Times New Roman" pitchFamily="18" charset="0"/>
              </a:rPr>
              <a:t> </a:t>
            </a:r>
          </a:p>
          <a:p>
            <a:pPr lvl="1" algn="just"/>
            <a:r>
              <a:rPr lang="en-US">
                <a:latin typeface="Times New Roman" pitchFamily="18" charset="0"/>
              </a:rPr>
              <a:t>	How many there are per centimeter, </a:t>
            </a:r>
          </a:p>
          <a:p>
            <a:pPr lvl="1" algn="just"/>
            <a:r>
              <a:rPr lang="en-US">
                <a:latin typeface="Times New Roman" pitchFamily="18" charset="0"/>
              </a:rPr>
              <a:t>	How much they overlap, </a:t>
            </a:r>
          </a:p>
          <a:p>
            <a:pPr lvl="1" algn="just"/>
            <a:r>
              <a:rPr lang="en-US">
                <a:latin typeface="Times New Roman" pitchFamily="18" charset="0"/>
              </a:rPr>
              <a:t>	Their overall shape, and </a:t>
            </a:r>
          </a:p>
          <a:p>
            <a:pPr lvl="1" algn="just"/>
            <a:r>
              <a:rPr lang="en-US">
                <a:latin typeface="Times New Roman" pitchFamily="18" charset="0"/>
              </a:rPr>
              <a:t>	How much they protrude from the surface</a:t>
            </a:r>
          </a:p>
          <a:p>
            <a:pPr lvl="1" algn="just">
              <a:buFontTx/>
              <a:buChar char="•"/>
            </a:pPr>
            <a:r>
              <a:rPr lang="en-US" sz="2400">
                <a:latin typeface="Times New Roman" pitchFamily="18" charset="0"/>
              </a:rPr>
              <a:t> Its </a:t>
            </a:r>
            <a:r>
              <a:rPr lang="en-US" sz="2400" b="1">
                <a:latin typeface="Times New Roman" pitchFamily="18" charset="0"/>
              </a:rPr>
              <a:t>thickness</a:t>
            </a:r>
            <a:r>
              <a:rPr lang="en-US" sz="2400">
                <a:latin typeface="Times New Roman" pitchFamily="18" charset="0"/>
              </a:rPr>
              <a:t>, and </a:t>
            </a:r>
          </a:p>
          <a:p>
            <a:pPr lvl="1" algn="just">
              <a:buFontTx/>
              <a:buChar char="•"/>
            </a:pPr>
            <a:r>
              <a:rPr lang="en-US" sz="2400">
                <a:latin typeface="Times New Roman" pitchFamily="18" charset="0"/>
              </a:rPr>
              <a:t> Whether or not it contains </a:t>
            </a:r>
            <a:r>
              <a:rPr lang="en-US" sz="2400" b="1">
                <a:latin typeface="Times New Roman" pitchFamily="18" charset="0"/>
              </a:rPr>
              <a:t>pigment</a:t>
            </a:r>
            <a:r>
              <a:rPr lang="en-US" sz="2400">
                <a:latin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28588" y="1149350"/>
            <a:ext cx="883920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3600" b="1">
                <a:latin typeface="Times New Roman" pitchFamily="18" charset="0"/>
              </a:rPr>
              <a:t>Cortex</a:t>
            </a:r>
          </a:p>
          <a:p>
            <a:pPr algn="just"/>
            <a:endParaRPr lang="en-US" sz="2400">
              <a:latin typeface="Times New Roman" pitchFamily="18" charset="0"/>
            </a:endParaRPr>
          </a:p>
          <a:p>
            <a:pPr algn="just"/>
            <a:r>
              <a:rPr lang="en-US" sz="2400">
                <a:latin typeface="Times New Roman" pitchFamily="18" charset="0"/>
              </a:rPr>
              <a:t>The cortex varies in:</a:t>
            </a:r>
          </a:p>
          <a:p>
            <a:pPr lvl="1" algn="just">
              <a:buFontTx/>
              <a:buChar char="•"/>
            </a:pPr>
            <a:r>
              <a:rPr lang="en-US" sz="2400">
                <a:latin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</a:rPr>
              <a:t>Thickness</a:t>
            </a:r>
          </a:p>
          <a:p>
            <a:pPr lvl="1" algn="just">
              <a:buFontTx/>
              <a:buChar char="•"/>
            </a:pPr>
            <a:r>
              <a:rPr lang="en-US" sz="2400">
                <a:latin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</a:rPr>
              <a:t>Texture</a:t>
            </a:r>
          </a:p>
          <a:p>
            <a:pPr lvl="1" algn="just">
              <a:buFontTx/>
              <a:buChar char="•"/>
            </a:pPr>
            <a:r>
              <a:rPr lang="en-US" sz="2400">
                <a:latin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</a:rPr>
              <a:t>Color</a:t>
            </a:r>
          </a:p>
          <a:p>
            <a:pPr lvl="1" algn="just">
              <a:buFontTx/>
              <a:buChar char="•"/>
            </a:pPr>
            <a:endParaRPr lang="en-US" sz="2400" b="1">
              <a:latin typeface="Times New Roman" pitchFamily="18" charset="0"/>
            </a:endParaRPr>
          </a:p>
          <a:p>
            <a:pPr lvl="1" algn="just">
              <a:buFontTx/>
              <a:buChar char="•"/>
            </a:pPr>
            <a:endParaRPr lang="en-US" sz="2400" b="1">
              <a:latin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en-US" sz="2400">
                <a:latin typeface="Times New Roman" pitchFamily="18" charset="0"/>
              </a:rPr>
              <a:t> Distribution of the cortex is perhaps the </a:t>
            </a:r>
            <a:r>
              <a:rPr lang="en-US" sz="2400" u="sng">
                <a:latin typeface="Times New Roman" pitchFamily="18" charset="0"/>
              </a:rPr>
              <a:t>most important component in determining from which individual a </a:t>
            </a:r>
            <a:r>
              <a:rPr lang="en-US" sz="2400" b="1" u="sng">
                <a:latin typeface="Times New Roman" pitchFamily="18" charset="0"/>
              </a:rPr>
              <a:t>human</a:t>
            </a:r>
            <a:r>
              <a:rPr lang="en-US" sz="2400" u="sng">
                <a:latin typeface="Times New Roman" pitchFamily="18" charset="0"/>
              </a:rPr>
              <a:t> hair may have come</a:t>
            </a:r>
            <a:r>
              <a:rPr lang="en-US" sz="2400">
                <a:latin typeface="Times New Roman" pitchFamily="18" charset="0"/>
              </a:rPr>
              <a:t>. </a:t>
            </a:r>
          </a:p>
          <a:p>
            <a:pPr algn="just"/>
            <a:endParaRPr lang="en-US" sz="2400">
              <a:latin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en-US" sz="2400">
                <a:latin typeface="Times New Roman" pitchFamily="18" charset="0"/>
              </a:rPr>
              <a:t> Microscopic examination can also reveal the condition and shape of the </a:t>
            </a:r>
            <a:r>
              <a:rPr lang="en-US" sz="2400" b="1">
                <a:latin typeface="Times New Roman" pitchFamily="18" charset="0"/>
              </a:rPr>
              <a:t>root</a:t>
            </a:r>
            <a:r>
              <a:rPr lang="en-US" sz="2400">
                <a:latin typeface="Times New Roman" pitchFamily="18" charset="0"/>
              </a:rPr>
              <a:t> and </a:t>
            </a:r>
            <a:r>
              <a:rPr lang="en-US" sz="2400" b="1">
                <a:latin typeface="Times New Roman" pitchFamily="18" charset="0"/>
              </a:rPr>
              <a:t>tip</a:t>
            </a:r>
            <a:r>
              <a:rPr lang="en-US" sz="2400">
                <a:latin typeface="Times New Roman" pitchFamily="18" charset="0"/>
              </a:rPr>
              <a:t>. 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52400" y="6554788"/>
            <a:ext cx="8877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Info: http://library.thinkquest.org/04oct/00206/lesson.htm#t_hair                                          Image: http://www.extrapersonality.com/hair.html</a:t>
            </a: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3886200" y="152400"/>
            <a:ext cx="4953000" cy="914400"/>
            <a:chOff x="2352" y="240"/>
            <a:chExt cx="3120" cy="576"/>
          </a:xfrm>
        </p:grpSpPr>
        <p:grpSp>
          <p:nvGrpSpPr>
            <p:cNvPr id="6151" name="Group 5"/>
            <p:cNvGrpSpPr>
              <a:grpSpLocks/>
            </p:cNvGrpSpPr>
            <p:nvPr/>
          </p:nvGrpSpPr>
          <p:grpSpPr bwMode="auto">
            <a:xfrm>
              <a:off x="2352" y="240"/>
              <a:ext cx="3120" cy="576"/>
              <a:chOff x="1056" y="2736"/>
              <a:chExt cx="3936" cy="768"/>
            </a:xfrm>
          </p:grpSpPr>
          <p:sp>
            <p:nvSpPr>
              <p:cNvPr id="6154" name="Rectangle 6"/>
              <p:cNvSpPr>
                <a:spLocks noChangeArrowheads="1"/>
              </p:cNvSpPr>
              <p:nvPr/>
            </p:nvSpPr>
            <p:spPr bwMode="auto">
              <a:xfrm>
                <a:off x="1056" y="2736"/>
                <a:ext cx="3936" cy="76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5" name="Line 7"/>
              <p:cNvSpPr>
                <a:spLocks noChangeShapeType="1"/>
              </p:cNvSpPr>
              <p:nvPr/>
            </p:nvSpPr>
            <p:spPr bwMode="auto">
              <a:xfrm>
                <a:off x="1622" y="2736"/>
                <a:ext cx="528" cy="7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6" name="Line 8"/>
              <p:cNvSpPr>
                <a:spLocks noChangeShapeType="1"/>
              </p:cNvSpPr>
              <p:nvPr/>
            </p:nvSpPr>
            <p:spPr bwMode="auto">
              <a:xfrm>
                <a:off x="2332" y="2736"/>
                <a:ext cx="528" cy="7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7" name="Line 9"/>
              <p:cNvSpPr>
                <a:spLocks noChangeShapeType="1"/>
              </p:cNvSpPr>
              <p:nvPr/>
            </p:nvSpPr>
            <p:spPr bwMode="auto">
              <a:xfrm>
                <a:off x="3043" y="2736"/>
                <a:ext cx="528" cy="7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8" name="Line 10"/>
              <p:cNvSpPr>
                <a:spLocks noChangeShapeType="1"/>
              </p:cNvSpPr>
              <p:nvPr/>
            </p:nvSpPr>
            <p:spPr bwMode="auto">
              <a:xfrm>
                <a:off x="3753" y="2736"/>
                <a:ext cx="528" cy="7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9" name="Line 11"/>
              <p:cNvSpPr>
                <a:spLocks noChangeShapeType="1"/>
              </p:cNvSpPr>
              <p:nvPr/>
            </p:nvSpPr>
            <p:spPr bwMode="auto">
              <a:xfrm>
                <a:off x="4464" y="2736"/>
                <a:ext cx="528" cy="7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0" name="Line 12"/>
              <p:cNvSpPr>
                <a:spLocks noChangeShapeType="1"/>
              </p:cNvSpPr>
              <p:nvPr/>
            </p:nvSpPr>
            <p:spPr bwMode="auto">
              <a:xfrm>
                <a:off x="1056" y="2976"/>
                <a:ext cx="384" cy="5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52" name="Rectangle 13"/>
            <p:cNvSpPr>
              <a:spLocks noChangeArrowheads="1"/>
            </p:cNvSpPr>
            <p:nvPr/>
          </p:nvSpPr>
          <p:spPr bwMode="auto">
            <a:xfrm>
              <a:off x="2352" y="384"/>
              <a:ext cx="3120" cy="28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Rectangle 14"/>
            <p:cNvSpPr>
              <a:spLocks noChangeArrowheads="1"/>
            </p:cNvSpPr>
            <p:nvPr/>
          </p:nvSpPr>
          <p:spPr bwMode="auto">
            <a:xfrm>
              <a:off x="2352" y="464"/>
              <a:ext cx="3120" cy="128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149" name="Picture 15"/>
          <p:cNvPicPr>
            <a:picLocks noChangeAspect="1" noChangeArrowheads="1"/>
          </p:cNvPicPr>
          <p:nvPr/>
        </p:nvPicPr>
        <p:blipFill>
          <a:blip r:embed="rId2" cstate="print"/>
          <a:srcRect t="28273" b="15182"/>
          <a:stretch>
            <a:fillRect/>
          </a:stretch>
        </p:blipFill>
        <p:spPr bwMode="auto">
          <a:xfrm>
            <a:off x="3962400" y="1905000"/>
            <a:ext cx="4786313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16"/>
          <p:cNvSpPr>
            <a:spLocks noGrp="1" noChangeArrowheads="1"/>
          </p:cNvSpPr>
          <p:nvPr>
            <p:ph type="title"/>
          </p:nvPr>
        </p:nvSpPr>
        <p:spPr>
          <a:xfrm>
            <a:off x="177800" y="152400"/>
            <a:ext cx="3457575" cy="792163"/>
          </a:xfrm>
          <a:solidFill>
            <a:schemeClr val="hlink"/>
          </a:solidFill>
        </p:spPr>
        <p:txBody>
          <a:bodyPr/>
          <a:lstStyle/>
          <a:p>
            <a:pPr algn="l" eaLnBrk="1" hangingPunct="1"/>
            <a:r>
              <a:rPr lang="en-US" sz="4000" b="1" smtClean="0">
                <a:latin typeface="Times New Roman" pitchFamily="18" charset="0"/>
              </a:rPr>
              <a:t>Hair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71450" y="1101725"/>
            <a:ext cx="8763000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600" b="1">
                <a:latin typeface="Times New Roman" pitchFamily="18" charset="0"/>
              </a:rPr>
              <a:t>Medulla</a:t>
            </a:r>
          </a:p>
          <a:p>
            <a:endParaRPr lang="en-US" sz="1400" b="1">
              <a:latin typeface="Times New Roman" pitchFamily="18" charset="0"/>
            </a:endParaRPr>
          </a:p>
          <a:p>
            <a:pPr algn="just"/>
            <a:r>
              <a:rPr lang="en-US" sz="2400">
                <a:latin typeface="Times New Roman" pitchFamily="18" charset="0"/>
              </a:rPr>
              <a:t>The medulla may vary in:</a:t>
            </a:r>
          </a:p>
          <a:p>
            <a:pPr lvl="1" algn="just">
              <a:buFontTx/>
              <a:buChar char="•"/>
            </a:pPr>
            <a:r>
              <a:rPr lang="en-US" sz="2400">
                <a:latin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</a:rPr>
              <a:t>Thickness</a:t>
            </a:r>
          </a:p>
          <a:p>
            <a:pPr lvl="1">
              <a:buFontTx/>
              <a:buChar char="•"/>
            </a:pPr>
            <a:r>
              <a:rPr lang="en-US" sz="2400">
                <a:latin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</a:rPr>
              <a:t>Continuity</a:t>
            </a:r>
            <a:r>
              <a:rPr lang="en-US" sz="2400">
                <a:latin typeface="Times New Roman" pitchFamily="18" charset="0"/>
              </a:rPr>
              <a:t> - one continuous structure </a:t>
            </a:r>
            <a:br>
              <a:rPr lang="en-US" sz="2400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>or broken into pieces</a:t>
            </a:r>
          </a:p>
          <a:p>
            <a:pPr lvl="1">
              <a:buFontTx/>
              <a:buChar char="•"/>
            </a:pPr>
            <a:r>
              <a:rPr lang="en-US" sz="2400">
                <a:latin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</a:rPr>
              <a:t>Opacity</a:t>
            </a:r>
            <a:r>
              <a:rPr lang="en-US" sz="2400">
                <a:latin typeface="Times New Roman" pitchFamily="18" charset="0"/>
              </a:rPr>
              <a:t> - how much light is able to </a:t>
            </a:r>
            <a:br>
              <a:rPr lang="en-US" sz="2400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>pass through it</a:t>
            </a:r>
          </a:p>
          <a:p>
            <a:pPr lvl="1" algn="just"/>
            <a:endParaRPr lang="en-US" sz="1400">
              <a:latin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en-US" sz="2400">
                <a:latin typeface="Times New Roman" pitchFamily="18" charset="0"/>
              </a:rPr>
              <a:t> It may also be </a:t>
            </a:r>
            <a:r>
              <a:rPr lang="en-US" sz="2400" b="1">
                <a:latin typeface="Times New Roman" pitchFamily="18" charset="0"/>
              </a:rPr>
              <a:t>absent</a:t>
            </a:r>
            <a:r>
              <a:rPr lang="en-US" sz="2400">
                <a:latin typeface="Times New Roman" pitchFamily="18" charset="0"/>
              </a:rPr>
              <a:t> in some species. 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52400" y="6543675"/>
            <a:ext cx="411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http://library.thinkquest.org/04oct/00206/lesson.htm#t_hair</a:t>
            </a:r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3886200" y="152400"/>
            <a:ext cx="4953000" cy="914400"/>
            <a:chOff x="2352" y="240"/>
            <a:chExt cx="3120" cy="576"/>
          </a:xfrm>
        </p:grpSpPr>
        <p:grpSp>
          <p:nvGrpSpPr>
            <p:cNvPr id="7179" name="Group 5"/>
            <p:cNvGrpSpPr>
              <a:grpSpLocks/>
            </p:cNvGrpSpPr>
            <p:nvPr/>
          </p:nvGrpSpPr>
          <p:grpSpPr bwMode="auto">
            <a:xfrm>
              <a:off x="2352" y="240"/>
              <a:ext cx="3120" cy="576"/>
              <a:chOff x="1056" y="2736"/>
              <a:chExt cx="3936" cy="768"/>
            </a:xfrm>
          </p:grpSpPr>
          <p:sp>
            <p:nvSpPr>
              <p:cNvPr id="7182" name="Rectangle 6"/>
              <p:cNvSpPr>
                <a:spLocks noChangeArrowheads="1"/>
              </p:cNvSpPr>
              <p:nvPr/>
            </p:nvSpPr>
            <p:spPr bwMode="auto">
              <a:xfrm>
                <a:off x="1056" y="2736"/>
                <a:ext cx="3936" cy="76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3" name="Line 7"/>
              <p:cNvSpPr>
                <a:spLocks noChangeShapeType="1"/>
              </p:cNvSpPr>
              <p:nvPr/>
            </p:nvSpPr>
            <p:spPr bwMode="auto">
              <a:xfrm>
                <a:off x="1622" y="2736"/>
                <a:ext cx="528" cy="7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4" name="Line 8"/>
              <p:cNvSpPr>
                <a:spLocks noChangeShapeType="1"/>
              </p:cNvSpPr>
              <p:nvPr/>
            </p:nvSpPr>
            <p:spPr bwMode="auto">
              <a:xfrm>
                <a:off x="2332" y="2736"/>
                <a:ext cx="528" cy="7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5" name="Line 9"/>
              <p:cNvSpPr>
                <a:spLocks noChangeShapeType="1"/>
              </p:cNvSpPr>
              <p:nvPr/>
            </p:nvSpPr>
            <p:spPr bwMode="auto">
              <a:xfrm>
                <a:off x="3043" y="2736"/>
                <a:ext cx="528" cy="7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6" name="Line 10"/>
              <p:cNvSpPr>
                <a:spLocks noChangeShapeType="1"/>
              </p:cNvSpPr>
              <p:nvPr/>
            </p:nvSpPr>
            <p:spPr bwMode="auto">
              <a:xfrm>
                <a:off x="3753" y="2736"/>
                <a:ext cx="528" cy="7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7" name="Line 11"/>
              <p:cNvSpPr>
                <a:spLocks noChangeShapeType="1"/>
              </p:cNvSpPr>
              <p:nvPr/>
            </p:nvSpPr>
            <p:spPr bwMode="auto">
              <a:xfrm>
                <a:off x="4464" y="2736"/>
                <a:ext cx="528" cy="7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8" name="Line 12"/>
              <p:cNvSpPr>
                <a:spLocks noChangeShapeType="1"/>
              </p:cNvSpPr>
              <p:nvPr/>
            </p:nvSpPr>
            <p:spPr bwMode="auto">
              <a:xfrm>
                <a:off x="1056" y="2976"/>
                <a:ext cx="384" cy="5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80" name="Rectangle 13"/>
            <p:cNvSpPr>
              <a:spLocks noChangeArrowheads="1"/>
            </p:cNvSpPr>
            <p:nvPr/>
          </p:nvSpPr>
          <p:spPr bwMode="auto">
            <a:xfrm>
              <a:off x="2352" y="384"/>
              <a:ext cx="3120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" name="Rectangle 14"/>
            <p:cNvSpPr>
              <a:spLocks noChangeArrowheads="1"/>
            </p:cNvSpPr>
            <p:nvPr/>
          </p:nvSpPr>
          <p:spPr bwMode="auto">
            <a:xfrm>
              <a:off x="2352" y="464"/>
              <a:ext cx="3120" cy="128"/>
            </a:xfrm>
            <a:prstGeom prst="rect">
              <a:avLst/>
            </a:prstGeom>
            <a:solidFill>
              <a:srgbClr val="CC33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173" name="Group 15"/>
          <p:cNvGrpSpPr>
            <a:grpSpLocks/>
          </p:cNvGrpSpPr>
          <p:nvPr/>
        </p:nvGrpSpPr>
        <p:grpSpPr bwMode="auto">
          <a:xfrm>
            <a:off x="266700" y="4864100"/>
            <a:ext cx="8686800" cy="1609725"/>
            <a:chOff x="144" y="2737"/>
            <a:chExt cx="5472" cy="1014"/>
          </a:xfrm>
        </p:grpSpPr>
        <p:pic>
          <p:nvPicPr>
            <p:cNvPr id="7177" name="Picture 1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" y="2737"/>
              <a:ext cx="1584" cy="1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8" name="Rectangle 17"/>
            <p:cNvSpPr>
              <a:spLocks noChangeArrowheads="1"/>
            </p:cNvSpPr>
            <p:nvPr/>
          </p:nvSpPr>
          <p:spPr bwMode="auto">
            <a:xfrm>
              <a:off x="1728" y="2831"/>
              <a:ext cx="3888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just"/>
              <a:r>
                <a:rPr lang="en-US" sz="2000">
                  <a:latin typeface="Times New Roman" pitchFamily="18" charset="0"/>
                </a:rPr>
                <a:t>Like the cuticle, the medulla can be important for distinguishing between hairs of different </a:t>
              </a:r>
              <a:r>
                <a:rPr lang="en-US" sz="2000" b="1">
                  <a:latin typeface="Times New Roman" pitchFamily="18" charset="0"/>
                </a:rPr>
                <a:t>species</a:t>
              </a:r>
              <a:r>
                <a:rPr lang="en-US" sz="2000">
                  <a:latin typeface="Times New Roman" pitchFamily="18" charset="0"/>
                </a:rPr>
                <a:t>, but often does not lend much important information to the differentiation between hairs from different </a:t>
              </a:r>
              <a:r>
                <a:rPr lang="en-US" sz="2000" b="1">
                  <a:latin typeface="Times New Roman" pitchFamily="18" charset="0"/>
                </a:rPr>
                <a:t>people</a:t>
              </a:r>
              <a:r>
                <a:rPr lang="en-US" sz="2000">
                  <a:latin typeface="Times New Roman" pitchFamily="18" charset="0"/>
                </a:rPr>
                <a:t>. </a:t>
              </a:r>
            </a:p>
          </p:txBody>
        </p:sp>
      </p:grpSp>
      <p:sp>
        <p:nvSpPr>
          <p:cNvPr id="7174" name="Rectangle 18"/>
          <p:cNvSpPr>
            <a:spLocks noGrp="1" noChangeArrowheads="1"/>
          </p:cNvSpPr>
          <p:nvPr>
            <p:ph type="title"/>
          </p:nvPr>
        </p:nvSpPr>
        <p:spPr>
          <a:xfrm>
            <a:off x="177800" y="152400"/>
            <a:ext cx="3457575" cy="792163"/>
          </a:xfrm>
          <a:solidFill>
            <a:schemeClr val="hlink"/>
          </a:solidFill>
        </p:spPr>
        <p:txBody>
          <a:bodyPr/>
          <a:lstStyle/>
          <a:p>
            <a:pPr algn="l" eaLnBrk="1" hangingPunct="1"/>
            <a:r>
              <a:rPr lang="en-US" sz="4000" b="1" smtClean="0">
                <a:latin typeface="Times New Roman" pitchFamily="18" charset="0"/>
              </a:rPr>
              <a:t>Hair Structure</a:t>
            </a:r>
          </a:p>
        </p:txBody>
      </p:sp>
      <p:pic>
        <p:nvPicPr>
          <p:cNvPr id="7175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828800"/>
            <a:ext cx="3200400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20"/>
          <p:cNvSpPr txBox="1">
            <a:spLocks noChangeArrowheads="1"/>
          </p:cNvSpPr>
          <p:nvPr/>
        </p:nvSpPr>
        <p:spPr bwMode="auto">
          <a:xfrm>
            <a:off x="4733925" y="6543675"/>
            <a:ext cx="434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latin typeface="Times New Roman" pitchFamily="18" charset="0"/>
              </a:rPr>
              <a:t>http://www.bfro.net/images/whatis/figures/Fig.%203%20with%20caption.jpg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15963"/>
          </a:xfrm>
          <a:solidFill>
            <a:srgbClr val="FFFF00"/>
          </a:solidFill>
        </p:spPr>
        <p:txBody>
          <a:bodyPr/>
          <a:lstStyle/>
          <a:p>
            <a:r>
              <a:rPr lang="en-US" sz="4000" b="1" smtClean="0">
                <a:latin typeface="Times New Roman" pitchFamily="18" charset="0"/>
              </a:rPr>
              <a:t>Fiber Evidence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52400" y="990600"/>
            <a:ext cx="86868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A </a:t>
            </a:r>
            <a:r>
              <a:rPr lang="en-US" sz="2000" b="1">
                <a:latin typeface="Times New Roman" pitchFamily="18" charset="0"/>
              </a:rPr>
              <a:t>fiber</a:t>
            </a:r>
            <a:r>
              <a:rPr lang="en-US" sz="2000">
                <a:latin typeface="Times New Roman" pitchFamily="18" charset="0"/>
              </a:rPr>
              <a:t> is the smallest unit of a textile material that has a </a:t>
            </a:r>
            <a:r>
              <a:rPr lang="en-US" sz="2000" b="1">
                <a:latin typeface="Times New Roman" pitchFamily="18" charset="0"/>
              </a:rPr>
              <a:t>length</a:t>
            </a:r>
            <a:r>
              <a:rPr lang="en-US" sz="2000">
                <a:latin typeface="Times New Roman" pitchFamily="18" charset="0"/>
              </a:rPr>
              <a:t> many times greater than its </a:t>
            </a:r>
            <a:r>
              <a:rPr lang="en-US" sz="2000" b="1">
                <a:latin typeface="Times New Roman" pitchFamily="18" charset="0"/>
              </a:rPr>
              <a:t>diameter</a:t>
            </a:r>
            <a:r>
              <a:rPr lang="en-US" sz="2000">
                <a:latin typeface="Times New Roman" pitchFamily="18" charset="0"/>
              </a:rPr>
              <a:t>. A fiber can be spun with other fibers to form a </a:t>
            </a:r>
            <a:r>
              <a:rPr lang="en-US" sz="2000" b="1">
                <a:latin typeface="Times New Roman" pitchFamily="18" charset="0"/>
              </a:rPr>
              <a:t>yarn</a:t>
            </a:r>
            <a:r>
              <a:rPr lang="en-US" sz="2000">
                <a:latin typeface="Times New Roman" pitchFamily="18" charset="0"/>
              </a:rPr>
              <a:t> that can be woven or knitted to form a fabric. </a:t>
            </a:r>
          </a:p>
          <a:p>
            <a:pPr algn="just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The </a:t>
            </a:r>
            <a:r>
              <a:rPr lang="en-US" sz="2000" b="1">
                <a:latin typeface="Times New Roman" pitchFamily="18" charset="0"/>
              </a:rPr>
              <a:t>type</a:t>
            </a:r>
            <a:r>
              <a:rPr lang="en-US" sz="2000">
                <a:latin typeface="Times New Roman" pitchFamily="18" charset="0"/>
              </a:rPr>
              <a:t> and length of fiber used, the type of </a:t>
            </a:r>
            <a:r>
              <a:rPr lang="en-US" sz="2000" b="1">
                <a:latin typeface="Times New Roman" pitchFamily="18" charset="0"/>
              </a:rPr>
              <a:t>spinning</a:t>
            </a:r>
            <a:r>
              <a:rPr lang="en-US" sz="2000">
                <a:latin typeface="Times New Roman" pitchFamily="18" charset="0"/>
              </a:rPr>
              <a:t> method, and the type of </a:t>
            </a:r>
            <a:r>
              <a:rPr lang="en-US" sz="2000" b="1">
                <a:latin typeface="Times New Roman" pitchFamily="18" charset="0"/>
              </a:rPr>
              <a:t>fabric</a:t>
            </a:r>
            <a:r>
              <a:rPr lang="en-US" sz="2000">
                <a:latin typeface="Times New Roman" pitchFamily="18" charset="0"/>
              </a:rPr>
              <a:t> construction all affect the transfer of fibers and the significance of fiber associations. This becomes very important when there is a possibility of fiber </a:t>
            </a:r>
            <a:r>
              <a:rPr lang="en-US" sz="2000" b="1">
                <a:latin typeface="Times New Roman" pitchFamily="18" charset="0"/>
              </a:rPr>
              <a:t>transfer</a:t>
            </a:r>
            <a:r>
              <a:rPr lang="en-US" sz="2000">
                <a:latin typeface="Times New Roman" pitchFamily="18" charset="0"/>
              </a:rPr>
              <a:t> between a suspect and a victim during the commission of a crime. 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2590800" y="6553200"/>
            <a:ext cx="647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http://www.fbi.gov/hq/lab/fsc/backissu/july2000/deedric3.htm#Fiber%20Evidence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52400" y="3489325"/>
            <a:ext cx="86868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just"/>
            <a:r>
              <a:rPr lang="en-US" sz="2000">
                <a:latin typeface="Times New Roman" pitchFamily="18" charset="0"/>
                <a:cs typeface="Times New Roman" pitchFamily="18" charset="0"/>
              </a:rPr>
              <a:t>Matching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unique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fibers on the clothing of a victim to fibers on a suspect’s clothing can be very helpful to an investigation, whereas the matching of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common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fibers such as white cotton or blue denim fibers would be less helpful. </a:t>
            </a:r>
          </a:p>
          <a:p>
            <a:pPr algn="just"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The discovery of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cross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transfers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>
                <a:latin typeface="Times New Roman" pitchFamily="18" charset="0"/>
              </a:rPr>
              <a:t>multiple fiber transfers between the suspect's clothing and the victim's clothing dramatically </a:t>
            </a:r>
            <a:r>
              <a:rPr lang="en-US" sz="2000" b="1">
                <a:latin typeface="Times New Roman" pitchFamily="18" charset="0"/>
              </a:rPr>
              <a:t>increases</a:t>
            </a:r>
            <a:r>
              <a:rPr lang="en-US" sz="2000">
                <a:latin typeface="Times New Roman" pitchFamily="18" charset="0"/>
              </a:rPr>
              <a:t> the likelihood that these two individuals had physical contact.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07963" y="1127125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Many different </a:t>
            </a:r>
            <a:r>
              <a:rPr lang="en-US" sz="2000" b="1">
                <a:latin typeface="Times New Roman" pitchFamily="18" charset="0"/>
              </a:rPr>
              <a:t>natural</a:t>
            </a:r>
            <a:r>
              <a:rPr lang="en-US" sz="2000">
                <a:latin typeface="Times New Roman" pitchFamily="18" charset="0"/>
              </a:rPr>
              <a:t> fibers that come from plants and animals are used in the production of fabric. 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590800" y="6507163"/>
            <a:ext cx="6477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latin typeface="Times New Roman" pitchFamily="18" charset="0"/>
              </a:rPr>
              <a:t>http://www.fireflydiapers.com/articles/diaperarticle_naturalfibersabsorb.htm</a:t>
            </a:r>
          </a:p>
        </p:txBody>
      </p:sp>
      <p:sp>
        <p:nvSpPr>
          <p:cNvPr id="9220" name="Text Box 12"/>
          <p:cNvSpPr txBox="1">
            <a:spLocks noChangeArrowheads="1"/>
          </p:cNvSpPr>
          <p:nvPr/>
        </p:nvSpPr>
        <p:spPr bwMode="auto">
          <a:xfrm>
            <a:off x="2743200" y="2438400"/>
            <a:ext cx="586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Cotton</a:t>
            </a:r>
            <a:r>
              <a:rPr lang="en-US" sz="2000">
                <a:latin typeface="Times New Roman" pitchFamily="18" charset="0"/>
              </a:rPr>
              <a:t> fibers are the plant fibers most commonly used in textile materials </a:t>
            </a:r>
          </a:p>
        </p:txBody>
      </p:sp>
      <p:sp>
        <p:nvSpPr>
          <p:cNvPr id="9221" name="Line 13"/>
          <p:cNvSpPr>
            <a:spLocks noChangeShapeType="1"/>
          </p:cNvSpPr>
          <p:nvPr/>
        </p:nvSpPr>
        <p:spPr bwMode="auto">
          <a:xfrm flipH="1">
            <a:off x="2514600" y="24384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2" name="Text Box 17"/>
          <p:cNvSpPr txBox="1">
            <a:spLocks noChangeArrowheads="1"/>
          </p:cNvSpPr>
          <p:nvPr/>
        </p:nvSpPr>
        <p:spPr bwMode="auto">
          <a:xfrm>
            <a:off x="457200" y="4556125"/>
            <a:ext cx="5562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The animal fiber most frequently used in the production of textile materials is </a:t>
            </a:r>
            <a:r>
              <a:rPr lang="en-US" sz="2000" b="1">
                <a:latin typeface="Times New Roman" pitchFamily="18" charset="0"/>
              </a:rPr>
              <a:t>wool</a:t>
            </a:r>
            <a:r>
              <a:rPr lang="en-US" sz="2000">
                <a:latin typeface="Times New Roman" pitchFamily="18" charset="0"/>
              </a:rPr>
              <a:t>, and the most common wool fibers originate from sheep. </a:t>
            </a:r>
          </a:p>
        </p:txBody>
      </p:sp>
      <p:sp>
        <p:nvSpPr>
          <p:cNvPr id="9223" name="Line 18"/>
          <p:cNvSpPr>
            <a:spLocks noChangeShapeType="1"/>
          </p:cNvSpPr>
          <p:nvPr/>
        </p:nvSpPr>
        <p:spPr bwMode="auto">
          <a:xfrm>
            <a:off x="4800600" y="4556125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4" name="Rectangle 19"/>
          <p:cNvSpPr>
            <a:spLocks noChangeArrowheads="1"/>
          </p:cNvSpPr>
          <p:nvPr/>
        </p:nvSpPr>
        <p:spPr bwMode="auto">
          <a:xfrm>
            <a:off x="228600" y="152400"/>
            <a:ext cx="8686800" cy="715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1430" tIns="45716" rIns="91430" bIns="45716" anchor="ctr"/>
          <a:lstStyle/>
          <a:p>
            <a:pPr algn="ctr"/>
            <a:r>
              <a:rPr lang="en-US" sz="4000" b="1">
                <a:solidFill>
                  <a:schemeClr val="tx2"/>
                </a:solidFill>
                <a:latin typeface="Times New Roman" pitchFamily="18" charset="0"/>
              </a:rPr>
              <a:t>Natural Fibers</a:t>
            </a:r>
          </a:p>
        </p:txBody>
      </p:sp>
      <p:pic>
        <p:nvPicPr>
          <p:cNvPr id="9225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038600"/>
            <a:ext cx="27717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133600"/>
            <a:ext cx="18478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5"/>
          <p:cNvSpPr txBox="1">
            <a:spLocks noChangeArrowheads="1"/>
          </p:cNvSpPr>
          <p:nvPr/>
        </p:nvSpPr>
        <p:spPr bwMode="auto">
          <a:xfrm>
            <a:off x="152400" y="6248400"/>
            <a:ext cx="8839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latin typeface="Times New Roman" pitchFamily="18" charset="0"/>
              </a:rPr>
              <a:t>Images: http://www.trashforteaching.org/phpstore/product_images/YarnWS.JPG   </a:t>
            </a:r>
            <a:br>
              <a:rPr lang="en-US" sz="1000">
                <a:latin typeface="Times New Roman" pitchFamily="18" charset="0"/>
              </a:rPr>
            </a:br>
            <a:r>
              <a:rPr lang="en-US" sz="1000">
                <a:latin typeface="Times New Roman" pitchFamily="18" charset="0"/>
              </a:rPr>
              <a:t>http://www.fbi.gov/hq/lab/fsc/backissu/july2000/deedric3.htm#Fiber%20Evidence</a:t>
            </a:r>
            <a:br>
              <a:rPr lang="en-US" sz="1000">
                <a:latin typeface="Times New Roman" pitchFamily="18" charset="0"/>
              </a:rPr>
            </a:br>
            <a:r>
              <a:rPr lang="en-US" sz="1000">
                <a:latin typeface="Times New Roman" pitchFamily="18" charset="0"/>
              </a:rPr>
              <a:t>http://www.jivepuppi.com/images/fiber_evidence.jpg</a:t>
            </a:r>
          </a:p>
        </p:txBody>
      </p:sp>
      <p:sp>
        <p:nvSpPr>
          <p:cNvPr id="10243" name="Text Box 12"/>
          <p:cNvSpPr txBox="1">
            <a:spLocks noChangeArrowheads="1"/>
          </p:cNvSpPr>
          <p:nvPr/>
        </p:nvSpPr>
        <p:spPr bwMode="auto">
          <a:xfrm>
            <a:off x="2438400" y="1466850"/>
            <a:ext cx="65532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More than half of all fibers used in the production of textile materials are synthetic or </a:t>
            </a:r>
            <a:r>
              <a:rPr lang="en-US" sz="2000" b="1">
                <a:latin typeface="Times New Roman" pitchFamily="18" charset="0"/>
              </a:rPr>
              <a:t>man-made</a:t>
            </a:r>
            <a:r>
              <a:rPr lang="en-US" sz="2000">
                <a:latin typeface="Times New Roman" pitchFamily="18" charset="0"/>
              </a:rPr>
              <a:t>. </a:t>
            </a:r>
          </a:p>
          <a:p>
            <a:pPr algn="just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Nylon, rayon, and polyester are all examples of </a:t>
            </a:r>
            <a:r>
              <a:rPr lang="en-US" sz="2000" b="1">
                <a:latin typeface="Times New Roman" pitchFamily="18" charset="0"/>
              </a:rPr>
              <a:t>synthetic</a:t>
            </a:r>
            <a:r>
              <a:rPr lang="en-US" sz="2000">
                <a:latin typeface="Times New Roman" pitchFamily="18" charset="0"/>
              </a:rPr>
              <a:t> fibers. </a:t>
            </a:r>
          </a:p>
        </p:txBody>
      </p:sp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916363"/>
            <a:ext cx="18288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17"/>
          <p:cNvSpPr txBox="1">
            <a:spLocks noChangeArrowheads="1"/>
          </p:cNvSpPr>
          <p:nvPr/>
        </p:nvSpPr>
        <p:spPr bwMode="auto">
          <a:xfrm>
            <a:off x="2514600" y="5135563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Cross-section of a man-made fiber</a:t>
            </a:r>
          </a:p>
        </p:txBody>
      </p:sp>
      <p:sp>
        <p:nvSpPr>
          <p:cNvPr id="10246" name="Rectangle 23"/>
          <p:cNvSpPr>
            <a:spLocks noChangeArrowheads="1"/>
          </p:cNvSpPr>
          <p:nvPr/>
        </p:nvSpPr>
        <p:spPr bwMode="auto">
          <a:xfrm>
            <a:off x="152400" y="152400"/>
            <a:ext cx="8763000" cy="715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1430" tIns="45716" rIns="91430" bIns="45716" anchor="ctr"/>
          <a:lstStyle/>
          <a:p>
            <a:pPr algn="ctr"/>
            <a:r>
              <a:rPr lang="en-US" sz="4000" b="1">
                <a:solidFill>
                  <a:schemeClr val="tx2"/>
                </a:solidFill>
                <a:latin typeface="Times New Roman" pitchFamily="18" charset="0"/>
              </a:rPr>
              <a:t>Synthetic Fibers</a:t>
            </a:r>
          </a:p>
        </p:txBody>
      </p:sp>
      <p:pic>
        <p:nvPicPr>
          <p:cNvPr id="10247" name="Picture 24"/>
          <p:cNvPicPr>
            <a:picLocks noChangeAspect="1" noChangeArrowheads="1"/>
          </p:cNvPicPr>
          <p:nvPr/>
        </p:nvPicPr>
        <p:blipFill>
          <a:blip r:embed="rId3" cstate="print"/>
          <a:srcRect r="2609"/>
          <a:stretch>
            <a:fillRect/>
          </a:stretch>
        </p:blipFill>
        <p:spPr bwMode="auto">
          <a:xfrm>
            <a:off x="228600" y="1238250"/>
            <a:ext cx="21336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8" name="Group 28"/>
          <p:cNvGrpSpPr>
            <a:grpSpLocks/>
          </p:cNvGrpSpPr>
          <p:nvPr/>
        </p:nvGrpSpPr>
        <p:grpSpPr bwMode="auto">
          <a:xfrm>
            <a:off x="4876800" y="3840163"/>
            <a:ext cx="2286000" cy="1798637"/>
            <a:chOff x="3120" y="2304"/>
            <a:chExt cx="1440" cy="1133"/>
          </a:xfrm>
        </p:grpSpPr>
        <p:pic>
          <p:nvPicPr>
            <p:cNvPr id="10249" name="Picture 26"/>
            <p:cNvPicPr>
              <a:picLocks noChangeAspect="1" noChangeArrowheads="1"/>
            </p:cNvPicPr>
            <p:nvPr/>
          </p:nvPicPr>
          <p:blipFill>
            <a:blip r:embed="rId4" cstate="print"/>
            <a:srcRect r="5333"/>
            <a:stretch>
              <a:fillRect/>
            </a:stretch>
          </p:blipFill>
          <p:spPr bwMode="auto">
            <a:xfrm rot="-5400000">
              <a:off x="3414" y="2058"/>
              <a:ext cx="852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0" name="Text Box 27"/>
            <p:cNvSpPr txBox="1">
              <a:spLocks noChangeArrowheads="1"/>
            </p:cNvSpPr>
            <p:nvPr/>
          </p:nvSpPr>
          <p:spPr bwMode="auto">
            <a:xfrm>
              <a:off x="3120" y="3264"/>
              <a:ext cx="14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Fibers under a microscope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1141</Words>
  <Application>Microsoft Office PowerPoint</Application>
  <PresentationFormat>On-screen Show (4:3)</PresentationFormat>
  <Paragraphs>157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Arial Narrow</vt:lpstr>
      <vt:lpstr>Cooper Black</vt:lpstr>
      <vt:lpstr>Default Design</vt:lpstr>
      <vt:lpstr>Slide 1</vt:lpstr>
      <vt:lpstr>Slide 2</vt:lpstr>
      <vt:lpstr>Hair Structure</vt:lpstr>
      <vt:lpstr>Hair Structure</vt:lpstr>
      <vt:lpstr>Hair Structure</vt:lpstr>
      <vt:lpstr>Hair Structure</vt:lpstr>
      <vt:lpstr>Fiber Evidence</vt:lpstr>
      <vt:lpstr>Slide 8</vt:lpstr>
      <vt:lpstr>Slide 9</vt:lpstr>
      <vt:lpstr>Slide 10</vt:lpstr>
      <vt:lpstr>Slide 11</vt:lpstr>
      <vt:lpstr>Can you identify the animal hairs shown?</vt:lpstr>
      <vt:lpstr>Can you identify the types of fibers shown?</vt:lpstr>
      <vt:lpstr>Slide 14</vt:lpstr>
      <vt:lpstr>Types of Animal Hairs - Key</vt:lpstr>
      <vt:lpstr>Types of Fibers - Key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Tracy Trimpe</dc:creator>
  <cp:lastModifiedBy>CSH</cp:lastModifiedBy>
  <cp:revision>187</cp:revision>
  <dcterms:created xsi:type="dcterms:W3CDTF">2007-01-26T00:21:10Z</dcterms:created>
  <dcterms:modified xsi:type="dcterms:W3CDTF">2011-09-21T12:45:23Z</dcterms:modified>
</cp:coreProperties>
</file>