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activeX/activeX8.xml" ContentType="application/vnd.ms-office.activeX+xml"/>
  <Override PartName="/ppt/activeX/activeX9.xml" ContentType="application/vnd.ms-office.activeX+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4" r:id="rId5"/>
    <p:sldId id="288" r:id="rId6"/>
    <p:sldId id="289" r:id="rId7"/>
    <p:sldId id="290" r:id="rId8"/>
    <p:sldId id="291" r:id="rId9"/>
    <p:sldId id="292" r:id="rId10"/>
    <p:sldId id="293" r:id="rId11"/>
    <p:sldId id="256" r:id="rId12"/>
    <p:sldId id="259" r:id="rId13"/>
    <p:sldId id="269" r:id="rId14"/>
    <p:sldId id="260" r:id="rId15"/>
    <p:sldId id="261" r:id="rId16"/>
    <p:sldId id="262" r:id="rId17"/>
    <p:sldId id="268" r:id="rId18"/>
    <p:sldId id="263" r:id="rId19"/>
    <p:sldId id="264" r:id="rId20"/>
    <p:sldId id="265" r:id="rId21"/>
    <p:sldId id="266" r:id="rId22"/>
    <p:sldId id="267" r:id="rId23"/>
    <p:sldId id="270" r:id="rId24"/>
    <p:sldId id="271" r:id="rId25"/>
    <p:sldId id="272" r:id="rId26"/>
    <p:sldId id="273" r:id="rId27"/>
    <p:sldId id="257" r:id="rId28"/>
    <p:sldId id="274" r:id="rId29"/>
    <p:sldId id="275" r:id="rId30"/>
    <p:sldId id="276" r:id="rId31"/>
    <p:sldId id="277" r:id="rId32"/>
    <p:sldId id="278" r:id="rId33"/>
    <p:sldId id="279" r:id="rId34"/>
    <p:sldId id="280" r:id="rId35"/>
    <p:sldId id="281" r:id="rId36"/>
    <p:sldId id="282"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3.xml><?xml version="1.0" encoding="utf-8"?>
<ax:ocx xmlns:ax="http://schemas.microsoft.com/office/2006/activeX" xmlns:r="http://schemas.openxmlformats.org/officeDocument/2006/relationships" ax:classid="{5512D11C-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C-5CC6-11CF-8D67-00AA00BDCE1D}" ax:persistence="persistStream" r:id="rId1"/>
</file>

<file path=ppt/activeX/activeX6.xml><?xml version="1.0" encoding="utf-8"?>
<ax:ocx xmlns:ax="http://schemas.microsoft.com/office/2006/activeX" xmlns:r="http://schemas.openxmlformats.org/officeDocument/2006/relationships" ax:classid="{5512D11C-5CC6-11CF-8D67-00AA00BDCE1D}" ax:persistence="persistStream" r:id="rId1"/>
</file>

<file path=ppt/activeX/activeX7.xml><?xml version="1.0" encoding="utf-8"?>
<ax:ocx xmlns:ax="http://schemas.microsoft.com/office/2006/activeX" xmlns:r="http://schemas.openxmlformats.org/officeDocument/2006/relationships" ax:classid="{5512D11C-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AE8DA-E822-41B8-8299-881F556B3DA0}"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AE8DA-E822-41B8-8299-881F556B3DA0}"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AE8DA-E822-41B8-8299-881F556B3DA0}"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AE8DA-E822-41B8-8299-881F556B3DA0}"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0AE8DA-E822-41B8-8299-881F556B3DA0}"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AE8DA-E822-41B8-8299-881F556B3DA0}"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AE8DA-E822-41B8-8299-881F556B3DA0}" type="datetimeFigureOut">
              <a:rPr lang="en-US" smtClean="0"/>
              <a:pPr/>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0AE8DA-E822-41B8-8299-881F556B3DA0}" type="datetimeFigureOut">
              <a:rPr lang="en-US" smtClean="0"/>
              <a:pPr/>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AE8DA-E822-41B8-8299-881F556B3DA0}" type="datetimeFigureOut">
              <a:rPr lang="en-US" smtClean="0"/>
              <a:pPr/>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AE8DA-E822-41B8-8299-881F556B3DA0}"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AE8DA-E822-41B8-8299-881F556B3DA0}"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68144-6B83-44FC-9F23-16E5988183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AE8DA-E822-41B8-8299-881F556B3DA0}" type="datetimeFigureOut">
              <a:rPr lang="en-US" smtClean="0"/>
              <a:pPr/>
              <a:t>9/15/2011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68144-6B83-44FC-9F23-16E5988183B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ontrol" Target="../activeX/activeX7.xml"/><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image" Target="../media/image28.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slideLayout" Target="../slideLayouts/slideLayout6.xml"/><Relationship Id="rId5" Type="http://schemas.openxmlformats.org/officeDocument/2006/relationships/control" Target="../activeX/activeX4.xml"/><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en.wikipedia.org/wiki/File:Braque.woman.400pix.jp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gif"/><Relationship Id="rId2" Type="http://schemas.openxmlformats.org/officeDocument/2006/relationships/hyperlink" Target="http://char.txa.cornell.edu/language/element/wright.gif" TargetMode="External"/><Relationship Id="rId1" Type="http://schemas.openxmlformats.org/officeDocument/2006/relationships/slideLayout" Target="../slideLayouts/slideLayout7.xml"/><Relationship Id="rId6" Type="http://schemas.openxmlformats.org/officeDocument/2006/relationships/hyperlink" Target="http://char.txa.cornell.edu/language/element/dancer.gif" TargetMode="External"/><Relationship Id="rId5" Type="http://schemas.openxmlformats.org/officeDocument/2006/relationships/image" Target="../media/image2.gif"/><Relationship Id="rId4" Type="http://schemas.openxmlformats.org/officeDocument/2006/relationships/hyperlink" Target="http://char.txa.cornell.edu/language/element/cathedra.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hc.edu/media/5565/pen-and-ink-drawing_262x349.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Mrs. McLaughlin</a:t>
            </a:r>
            <a:endParaRPr lang="en-US" dirty="0"/>
          </a:p>
        </p:txBody>
      </p:sp>
      <p:sp>
        <p:nvSpPr>
          <p:cNvPr id="4" name="Title 3"/>
          <p:cNvSpPr>
            <a:spLocks noGrp="1"/>
          </p:cNvSpPr>
          <p:nvPr>
            <p:ph type="ctrTitle"/>
          </p:nvPr>
        </p:nvSpPr>
        <p:spPr/>
        <p:txBody>
          <a:bodyPr/>
          <a:lstStyle/>
          <a:p>
            <a:r>
              <a:rPr lang="en-US" dirty="0" smtClean="0"/>
              <a:t>The Elements of </a:t>
            </a:r>
            <a:r>
              <a:rPr lang="en-US" dirty="0" smtClean="0"/>
              <a:t>Art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Organic Shape</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Abstract or non-objective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http://www.designbyhumans.com/designs/full/38370.jpg?1228330862"/>
          <p:cNvPicPr>
            <a:picLocks noChangeAspect="1" noChangeArrowheads="1"/>
          </p:cNvPicPr>
          <p:nvPr/>
        </p:nvPicPr>
        <p:blipFill>
          <a:blip r:embed="rId2" cstate="print"/>
          <a:srcRect/>
          <a:stretch>
            <a:fillRect/>
          </a:stretch>
        </p:blipFill>
        <p:spPr bwMode="auto">
          <a:xfrm>
            <a:off x="4495800" y="1295400"/>
            <a:ext cx="4381500" cy="3505200"/>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304800" y="3352800"/>
            <a:ext cx="4973282" cy="3200399"/>
          </a:xfrm>
          <a:prstGeom prst="rect">
            <a:avLst/>
          </a:prstGeom>
          <a:noFill/>
          <a:ln w="9525">
            <a:noFill/>
            <a:miter lim="800000"/>
            <a:headEnd/>
            <a:tailEnd/>
          </a:ln>
        </p:spPr>
      </p:pic>
      <p:sp>
        <p:nvSpPr>
          <p:cNvPr id="6" name="TextBox 5"/>
          <p:cNvSpPr txBox="1"/>
          <p:nvPr/>
        </p:nvSpPr>
        <p:spPr>
          <a:xfrm>
            <a:off x="990600" y="1905000"/>
            <a:ext cx="2590800" cy="923330"/>
          </a:xfrm>
          <a:prstGeom prst="rect">
            <a:avLst/>
          </a:prstGeom>
          <a:noFill/>
        </p:spPr>
        <p:txBody>
          <a:bodyPr wrap="square" rtlCol="0">
            <a:spAutoFit/>
          </a:bodyPr>
          <a:lstStyle/>
          <a:p>
            <a:r>
              <a:rPr lang="en-US" dirty="0" smtClean="0"/>
              <a:t>Organic Shapes – curvilinear</a:t>
            </a:r>
            <a:br>
              <a:rPr lang="en-US" dirty="0" smtClean="0"/>
            </a:br>
            <a:r>
              <a:rPr lang="en-US" dirty="0" smtClean="0"/>
              <a:t>or Geometric - rectilinear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0" y="1676400"/>
            <a:ext cx="4953000" cy="1219200"/>
          </a:xfrm>
        </p:spPr>
        <p:txBody>
          <a:bodyPr>
            <a:normAutofit/>
          </a:bodyPr>
          <a:lstStyle/>
          <a:p>
            <a:r>
              <a:rPr lang="en-US" sz="2800" dirty="0" smtClean="0"/>
              <a:t>Positive and Negative Shapes</a:t>
            </a:r>
            <a:endParaRPr lang="en-US" sz="2800" dirty="0"/>
          </a:p>
        </p:txBody>
      </p:sp>
      <p:pic>
        <p:nvPicPr>
          <p:cNvPr id="12290" name="Picture 2" descr="http://z.about.com/d/drawsketch/1/0/F/B/keys-sketch.jpg"/>
          <p:cNvPicPr>
            <a:picLocks noChangeAspect="1" noChangeArrowheads="1"/>
          </p:cNvPicPr>
          <p:nvPr/>
        </p:nvPicPr>
        <p:blipFill>
          <a:blip r:embed="rId2" cstate="print"/>
          <a:srcRect/>
          <a:stretch>
            <a:fillRect/>
          </a:stretch>
        </p:blipFill>
        <p:spPr bwMode="auto">
          <a:xfrm>
            <a:off x="4800600" y="2743200"/>
            <a:ext cx="3810000" cy="3695701"/>
          </a:xfrm>
          <a:prstGeom prst="rect">
            <a:avLst/>
          </a:prstGeom>
          <a:noFill/>
        </p:spPr>
      </p:pic>
      <p:sp>
        <p:nvSpPr>
          <p:cNvPr id="6" name="TextBox 5"/>
          <p:cNvSpPr txBox="1"/>
          <p:nvPr/>
        </p:nvSpPr>
        <p:spPr>
          <a:xfrm>
            <a:off x="304800" y="5943600"/>
            <a:ext cx="4572000" cy="523220"/>
          </a:xfrm>
          <a:prstGeom prst="rect">
            <a:avLst/>
          </a:prstGeom>
          <a:noFill/>
        </p:spPr>
        <p:txBody>
          <a:bodyPr wrap="square" rtlCol="0">
            <a:spAutoFit/>
          </a:bodyPr>
          <a:lstStyle/>
          <a:p>
            <a:r>
              <a:rPr lang="en-US" sz="2800" dirty="0" smtClean="0"/>
              <a:t>Hatching and cross-Hatching</a:t>
            </a:r>
            <a:endParaRPr lang="en-US" sz="2800" dirty="0"/>
          </a:p>
        </p:txBody>
      </p:sp>
      <p:pic>
        <p:nvPicPr>
          <p:cNvPr id="12292" name="Picture 4" descr="http://monkeybridgearts.files.wordpress.com/2010/03/scratchboard.jpg"/>
          <p:cNvPicPr>
            <a:picLocks noChangeAspect="1" noChangeArrowheads="1"/>
          </p:cNvPicPr>
          <p:nvPr/>
        </p:nvPicPr>
        <p:blipFill>
          <a:blip r:embed="rId3" cstate="print"/>
          <a:srcRect/>
          <a:stretch>
            <a:fillRect/>
          </a:stretch>
        </p:blipFill>
        <p:spPr bwMode="auto">
          <a:xfrm>
            <a:off x="457200" y="0"/>
            <a:ext cx="3881903" cy="5318125"/>
          </a:xfrm>
          <a:prstGeom prst="rect">
            <a:avLst/>
          </a:prstGeom>
          <a:noFill/>
        </p:spPr>
      </p:pic>
      <p:pic>
        <p:nvPicPr>
          <p:cNvPr id="12294" name="Picture 6" descr="Negative Drawing 4"/>
          <p:cNvPicPr>
            <a:picLocks noChangeAspect="1" noChangeArrowheads="1"/>
          </p:cNvPicPr>
          <p:nvPr/>
        </p:nvPicPr>
        <p:blipFill>
          <a:blip r:embed="rId4" cstate="print"/>
          <a:srcRect/>
          <a:stretch>
            <a:fillRect/>
          </a:stretch>
        </p:blipFill>
        <p:spPr bwMode="auto">
          <a:xfrm>
            <a:off x="6019800" y="228600"/>
            <a:ext cx="2917082" cy="167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944562"/>
          </a:xfrm>
        </p:spPr>
        <p:txBody>
          <a:bodyPr>
            <a:normAutofit fontScale="90000"/>
          </a:bodyPr>
          <a:lstStyle/>
          <a:p>
            <a:pPr algn="l"/>
            <a:r>
              <a:rPr lang="en-US" dirty="0" smtClean="0"/>
              <a:t>Non-representational (abstract) Shapes </a:t>
            </a:r>
            <a:r>
              <a:rPr lang="en-US" sz="2000" dirty="0" smtClean="0"/>
              <a:t>– </a:t>
            </a:r>
            <a:r>
              <a:rPr lang="en-US" sz="2200" dirty="0" smtClean="0"/>
              <a:t>reducing to its simplest form</a:t>
            </a:r>
            <a:endParaRPr lang="en-US" sz="2200" dirty="0"/>
          </a:p>
        </p:txBody>
      </p:sp>
      <p:pic>
        <p:nvPicPr>
          <p:cNvPr id="16386" name="Picture 2" descr="http://rlv.zcache.com/dancing_abstract_shapes_print-p228931059491586612qzz0_400.jpg"/>
          <p:cNvPicPr>
            <a:picLocks noChangeAspect="1" noChangeArrowheads="1"/>
          </p:cNvPicPr>
          <p:nvPr/>
        </p:nvPicPr>
        <p:blipFill>
          <a:blip r:embed="rId2" cstate="print"/>
          <a:srcRect l="2000" t="14000" r="4000" b="16000"/>
          <a:stretch>
            <a:fillRect/>
          </a:stretch>
        </p:blipFill>
        <p:spPr bwMode="auto">
          <a:xfrm>
            <a:off x="838200" y="1447800"/>
            <a:ext cx="3581400" cy="2667000"/>
          </a:xfrm>
          <a:prstGeom prst="rect">
            <a:avLst/>
          </a:prstGeom>
          <a:noFill/>
        </p:spPr>
      </p:pic>
      <p:sp>
        <p:nvSpPr>
          <p:cNvPr id="4" name="TextBox 3"/>
          <p:cNvSpPr txBox="1"/>
          <p:nvPr/>
        </p:nvSpPr>
        <p:spPr>
          <a:xfrm>
            <a:off x="228600" y="5257800"/>
            <a:ext cx="8610600" cy="1077218"/>
          </a:xfrm>
          <a:prstGeom prst="rect">
            <a:avLst/>
          </a:prstGeom>
          <a:noFill/>
        </p:spPr>
        <p:txBody>
          <a:bodyPr wrap="square" rtlCol="0">
            <a:spAutoFit/>
          </a:bodyPr>
          <a:lstStyle/>
          <a:p>
            <a:r>
              <a:rPr lang="en-US" sz="4000" dirty="0" smtClean="0"/>
              <a:t>Representational</a:t>
            </a:r>
            <a:r>
              <a:rPr lang="en-US" sz="4400" dirty="0" smtClean="0"/>
              <a:t> Shapes </a:t>
            </a:r>
            <a:r>
              <a:rPr lang="en-US" sz="2000" dirty="0" smtClean="0"/>
              <a:t>- able to </a:t>
            </a:r>
          </a:p>
          <a:p>
            <a:r>
              <a:rPr lang="en-US" sz="2000" dirty="0" smtClean="0"/>
              <a:t>recognize objects within the piece of art</a:t>
            </a:r>
            <a:endParaRPr lang="en-US" sz="2000" dirty="0"/>
          </a:p>
        </p:txBody>
      </p:sp>
      <p:sp>
        <p:nvSpPr>
          <p:cNvPr id="16390" name="AutoShape 6" descr="data:image/jpeg;base64,/9j/4AAQSkZJRgABAQAAAQABAAD/2wCEAAkGBhQSERUUExMUFRQWGBoZGBgYFBcXFxgZFhgXGBgaFxgYHCYfGB0jGhcYHy8gIycpLCwsFx4xNTAqNSYrLCkBCQoKBQUFDQUFDSkYEhgpKSkpKSkpKSkpKSkpKSkpKSkpKSkpKSkpKSkpKSkpKSkpKSkpKSkpKSkpKSkpKSkpKf/AABEIAMIBAwMBIgACEQEDEQH/xAAcAAABBQEBAQAAAAAAAAAAAAAGAgMEBQcAAQj/xABBEAABAgMFBQcCBAUDAwUBAAABAhEAAyEEBRIxQQZRYXGREyIygaGx8MHRB0JS4RQjYnLxgpKyJDM0FkOis8IV/8QAFAEBAAAAAAAAAAAAAAAAAAAAAP/EABQRAQAAAAAAAAAAAAAAAAAAAAD/2gAMAwEAAhEDEQA/ANYm30keEE8TQRX2m8lqzLDcKCIa5rRAtNt4wD1otTRRXrMxB93tD0ya8Kl2bFTQwFNJQ5ifZbGy+CvcZ9RXyMOyrFhLHSJhlOmgqO8OadPMOPOAclymhciYArvOz8/mUOIQGd6ZxU2680SpKphd2oNCTlAVu0N8KmdpKlJLBWEqemHUV106xT7MWUi0OpJBSk5jfTPzgkuqWgWZLoLqGM/1OHJOvlwhmxSmBJDH2d3gLYLEerrDclYakOCV5wHITvhxXSFS08IeQhLlz0gGUIcgARMwhAqz/M4jCYQafOcMTrSRnACv4hXk6kSnDs5Y1dWT+Q9YI7hmlNnQhyQACQa1Vzyo3WM3va19tbSoB+8wbcGA+nWDu77R3aijkcWT3P8A8wFnMUA5NANeAjN7xtJtE6ma1MOAJYdBBXtXeoRZyBmvu+WvpTzgY2LsZm2gqaiMt2JVB9YDYNibEJMhS8mDDkkQlFjxkTVK7qhibJsRo/kx84s0SwJIkMR3RjOjHjvMU153gkgoRRCc21w/QQFXfN9yxOEqT/3FEMMwkUxFXkSwzqIlWuQAsgFgMy9OPq8BexSO3t0ycrIEn6/YQbmWT5/PjwEefZB85GHZUhgMhElFnDEQ+JAw6/P8QECYCA0eCmbVy1h+ep6CGsIyz4NAZl+Key+FQtUsd1RCZo3KySo88jxA3xnU0ZR9IWqwonS1S1pdC0lKhwO7cRmOLRgW0lyqss9cleaTQ/qSfCocx6uNICqSmH0SM6gNDUqJMlbE8H9fjwCVS+J9Y8h2XaCAwMdAb1abZuiFUw9ZbCuZ4QTx0ggsGzAzmK8h9zAUlmshJ4wQ2C4FnMYRxz6ReWWwpljupA9+ucSwIAWvy5xLwqDl6Hnp6P0isQpmO6DW8LJ2ktSdSKcxUQFkVgG5pZC05N4eCV+HpVP+mBvaOyg2SZVyBi6EdKRb35aShKVJDmoVuw0I6F/9xhVjsAtKC5AlMO0OdKEpH9Ry4ZwEWTLUlMoEd3AlnegCdOcLVLi3vRioGgQAcI3Di3ykV6liA8kyonJlAAB6b/vEFEyuReH0IaAfKacI5KGqY9JFWOeYbTMQpNTAR8Birvm39nKmKeoSW3OaD1MXkxJLj00/eA7b5eGUlP6leif3IgBfZaymbaBRwFPpTCCp8uHrGjBCRTTpXX1r5wDbDTyhSikVVhTX+pQdqaJBPlBZaF9mhSzoH5nQdTACu2VvCprDJAbzzP28oJvw/uwoloLVUcRLUG5/mkAK0mZMrXvOeNfrGkbAXZOmzivEpMlNJhfumlEJHDN9POAMkzApZFSlCe0UXLrUDRKt4J01ZoD7/nmXImrNCRhG/vGvo5gqm/8AbWoUxzMIA/TLBpyxGAXb2191EvVRf6D3MA5sBZsMhczVZp5n9oJkmj5GIlz3cJdnlAZ4S/mzP0ifLlZvAPSNKRIILE5RFRNwppU/PtDkqcVCsAiax4QwM8olrAIiNAeBbFtYEvxN2V/ibP20sfzZIJ4qRmpPEjxDz3wYJEOJDwHzQmzkQ4lxlmOMFG3+zX8LaSpAaTMdSKUFe8nyJpwIgURJKyAB01gI5BP+Y6CCVcJYPLWTwYD1joD6ZslkYCJ6EQpKIWBAegR7CRSPRAdAnfllwTSQKKqPr6+8Fhio2oljsFTD/wC2Co8gK/OEAG3rLBSkKB/mHCK1PIa6mHLRaTKCJMoBKUAEsaqVqTFBdKpk+cbQtwhAOAE76Bn31i2QM1KzNfvATkTcQ75zHl5xEmyK8GzGQiLbbySju1Kzkkbt50A4mKW1zVTPFUfp/KPL83nAXhveSjOYh92IH2jxF9yllhNQTuxD2zgbM1QoKcqe0NqtJNFVHEOPWAM5SzuiWma2UBdjthR4Dh/pLlHTNHNLcjBFZbbiQldQC9NxBYg8j6EHWAuBOGkZ1+I1reYE/pSOpc/aDAWuu4ekZbtXbcc+YXfvEeQoPaAIdi5DEHRLqP8AcU4R7qiw2rtoZMoVUe8eWSR7+kQ9ncNms6pisu6ANSQnERv8S1dIrbVa3xTV+I5B+jDhSAfumzDtEpA7yi3LUnn7RsFmn9jZlIDUYUpmPXQRn+wtiVaLQFq0ASGFAwr7Rot4WYGfLlJAw90lh+nf0EBDt/cEuX+hAf8AuVU/SM2vVX8RbwkZJISP9ND6vBzftvA7WbzI9kj2gL2Ks5mWhS/01JgD+YgAADQAdIQpR0HnCZiidD83/aHMfdbIcBANkboWkNCCrcGryhyAUKwhSK6xzxylPAJeFBfCEqRrHhTAVW1VzptlnVKLBfiQTRlDLyNQeBjJLns3ZTFFbpwYkrTq5BGFtS+nCNrmyn1gG27uRaWnSh4yyqZLyC/9obnWACbbbCZisUxQLmgLgbmIzprHQ1OvmShRSmTjApiK2Kt5y3vXWOgPq2PYYsM7EhJ1yPMfPWH4D0x48V14XoZa8LAhgeOZ8tIQraCWzsp9zfWAssdWgV/EC2gykWcEPNLqqPAjvEcyrCPIx5bb+mKV3e4OGfWM6vq9DMmrWCSxwpLl91Or/wCowBvLtLSGoQoBnALbmP2iOkICCfEtwEJfxKUWSnr6V0iq/ihLs7FTJSMSn3vQNvJ+sNfhzNNrvHtFlxKQVAaAlkhupMAV3fsPmZ5qakJ1O8nduEWP/pmz5dkPMq+8X02I8APWnYuzqyBSeB+heBi/NilygVJ76N4zHMfWNHaPFy3BByNIDD1yygxNsVsKC/5D4xy/OniBpqARoIutptnDKU+aT4T9Dxges4ZTfPlIAkngISpRrhBPClekZJalEzhqcTsNY0S9LY1iJeuEI6Mj2ECdhscpCFTZildo7BIS4SNXO/lATy6xVKZaEhSsIJCE1dQBUSTUgVJJoN0UilqmTBQtoPm+FXqpSThUSBQ4NxZ2I3h26xY7IWdU6aCck5fT19oDWvw7uvspWI6ByeOsTxPJVNmsKApB3PQN5kdIfkfybJlU5OIiT+5Z0J1Wok+Q+59IAL24tmGUEA1UX8k/uR0h/YGw4ZClHNZA9zA9tXN7S04R+Vk9PF6v0g6ueR2UmWlqM5gJKlHOvpCpqnAhpSe88LUQEqJUwHpAchLh90MWa9041hgQgsSeRdvSBm1bbFIUJQSEu3eBKiTT94TYp5/h1HWYpVf7qE/WANJV5ypgfCMnDEjN2PnQ8jC5aZbnvtXUVqHz5McoG7JOBOEUA04JADf7oXaJhIDFiSSeQISfRPpAEfYNVsSd4PvuhhRBBIpwiJZ7YUjECa/V3+kT02pMwAsASnE++gJfzMBHKh5+kR7xsiZklcpdUrDGu/jofrEhUclb/PjQGDXlslaJU1aOyWrCogKCCQoaEcw0eRtc+eQojCT5/tHQBNYry7OhKQDWpbpv5Qu1bTpFEAq4mg+8Zsi8FdoFqJNa1019IIEqgLK025UxWJWfxojqXEUncT7wjtyOMBHv68Oykk6mg88z09xApJJXOloLYU97LLWvT1MSL5t4nLf8iSya7qk+Z9Ghu5ZZZUweImh3OcPlAMbU21TMaYiVEcASlIPQxdfgnaALZOSTVUlxxwrS/oYoNrbOUzM6YEgf7RFDc1+TLJaET5R76D5EGhB4EGA+oJgiO0Rtm7/l22zIny8lZjVKh4kn5uibNS0A1Hhj08I8CYCuv2yhciYDokkc01+c4yybLZRO76OY1y8S0pf9qvYxjl+WoJxISxUc+A1gItqvLHKSigSitGcqJNTwcxFumeFTy5CkyUqmEtqAAEvvxKHnFNeV5YZRAVUv/nrlyjtnS0pYJIxKSFHNkh1K5uSmm8QEa8pylKJzJUXPE1MaJ+Hl2MlG8lz86wEqImz0pSGTkBSg47yTU/aNd2RsITXQCAttqLbhShCdGiPe9tS2J6S5Y5uA59S0VlutBnWngkOeZ/wYY25aVZ0D8y/oHP0EAJ3RZzOtLkvVzzJjSly+7uakBP4f2N1YjvJ+3t6wb4cTwDC0kNAhthexcywWTR+ef2gvnzwkEnQH0jKL2tuIk6k+8BCmLONhBpZh2clAUCwQDka4vu8UOzliK0paqlKp3X1YUPWDabY5qBhVLRORlRRlL6KxJfk2UBVWO0MSXzCSf9RUo+gTC1rLAHPCx5nCD6k9YfWqQ7LxSCW/7iCkZN4wSg57xHWm5VkY0FKklmIIKaH9QpxzgPVWnuK4pUOoDe8XljmZkHh1CfpAnMVMBZSSxVoNGT9feL+65uJK8/F8HzdAWHbAlnePVHlEaWDUjy4Q+pJgGFkvHR6X+COgAori6s1rxS05v9oHkzwVBIq5A+GLuUsMw0gJ6Z8VN734kJKU+InDuYfmPSg4kR15W/sUFRD1ADbzlAykmbMJOr/7U/v/AMYBcxR7Nt/Kj8IKbrkgMhJDIZzn3gA7cMR9IoZth8LFznyYEmnIesGmzd3MhOIYSw+7qO/KkANbc3YpOGYoeJIB5jJ91PaAJdFZP6xtt6XSZqSkhwoZtXnzeMpvi5pkpZCqEevEQFnsF+IC7tmLQtJmSFl1JFFJIpiTx3jWkbZce11ltiQZM5CifyEhKxzSa9I+Z50s6vEfsyMiQd4zgPrYyuEMz1pQnEtSUJGZUQB1NI+Y7BfFryTaZ4A3TVUodHhuy2W0Wolc2ZNWhHiKlKL/ANIfX2FYDV9sPxGSpKpVmLpyMz9ZeoRuSGqrVuoBY7Mq0TCgGmcxf6QTlxUWp5mIsuzrmLShCe8rupoyUAAa6AD5WChS0WKzKSMw7qbxrIofamgHCACLVY+2tRlSk0KmSBuSac6B95aLK+ZcuSlMqT3gKrX+tZGnD7xVWe9VSsaUeOYkhXBJ05vUHMGJttlUw6AD0b7QC9nUATsSnYNViQ5yyyjXbuvCWJBwrSSxJrUDV05gcYEtlLnUqUkGShQJBPhKj6vxoHiz2tsMpKB2KVSphoUO4xHuVJGIMFEtAP7NkzErmkeMuP7ch6CKTbq8AuYmW74A2eqqn6dIOrru1EuzhJZKUJqQNQK9B7xlk5HaWk1clRJpvyHk/pAHOyVn7OQSBUikXVnnEO+ujR7ctkaWBuHvExFiDu3nADW00/DIWd9Oufo8ZbbZznulxB/traO/2eiA54k/t9Yz60MpbDUgdaQBnsrc6VqlpUHZLkORk2RBoXOcFs6zzJfhmzAkZCantkUALYiRMTn+rQxUbIFGJR7RGIslKcaQrV6Evu6QV244UsTgcgOQwFXrUMCzP/UICqVNW3ekhYqMUlYLtn/LmYT0UYiWex2dSz2ajJmnMJKrPMPNCmC+ihE+VJxJS5oFqCu8SaodRx0OoLl9HiYbDiDK76T+VYCktR6sRlwgK6dZJyKHBNT/AFASljmUJKFcygc4SiYwPcw7xR+oJBHLoInpukppLUuUQKJxdpLNS4CFvho3hKc4r1qzcJ4tlroST5OYBKFlwPakOdprWGlL3M33hK5jB2J3ZOYB0rO4x0MpT/QoeY+8dABN1ozUeQ+p+bjEtayKgxCTa0gAAwqzkrKiSezQHWd40HMmkBHvW3qmYUPz4/4iXZLBhTiY5N0J9YqbE82eSRTMgcdBwYEQTziyWenz6QDd1ySqaWzoHyYHxNxwj1MG1ntPZMyetBrA9s3ZwWW1TnR6ncOTCL2dLOag5OW5uFMhvgLqzW8EgnC7NmG5QMXzYUTnCgCHJB1HLdEpMlzEmbZQRQ5QATff4fhK2lTXDDxBsw7OmKobBTXzl9T9oPlSyKmG7TMCE4s/T4BABatmOzfGsYlB2QnCAAKqUTkOQDnLUwmYlMlACSrERhSgDxYmBJAzJp1EWMxYKipSiQS9TUnIMMmAZh9axYXNdoxdqpwA+EKO/wDNzZwNwgGbmuoWaQVzVjGwKicgBUJGjDfqfKAPaG/DaJhIDIT4Bw1Uebxd7V7RdtM7GUSpIIYJD41OwB4bh+0Qto7pTZbPLlkgzVgrmEEFtEpTwDnmSTyAUu0PNf8AqH/xrBHZ5BmzAkZkxQ3XRzwfqYN9ibA6sZDwB3cllSlLNWjF2aIt82wz7VKllzgJU+EqLAhnZiziLKwWdgogZl9/SKW5FCZbLTOd8JEtPkGPqCfOAJr/AJ/ZWIsoOujZ51OdcqecZ3s7ZjMtBUcsXoP3fpEnbq+FYxLCvCmrb1V9midsXY2GI7vX/MAeWGWyHbX2pEkSydS8UC71KaJ84VN2gwIUvVKSeZAgAraWcTNmHOpD50GXs0CKSEzg/E6NR6l4v7feGIEpBd/80gYvAlUAbXRfciZLAVJKsBcnskzSlzQkeMDiARBFd9skzR/088oP6ELBH+qTMcDyAjGLPalS1hSSUqGoMHFy2qXagEzUJM0ZkgB+I1fWkAdL7RFVS5Ux8zLJlLLZOkkoPVMOWS8pQUylqlO4wzU4A5/qfszX+omBWdLmS6Sp6xl3F/zEVyoo4k+So7/+raEMZkoEaqlKB6y1t6EwGjrokqozEgjLmDA3MUNKxGuhUsy1KlY5eIsqW60JL5ky1uAeKWhxuUAyU1JhQMepLu8IfSAdSkGpPqR6R5HiMtOkewAAmwLmqCQ5PEUHEndWJ19ASLOmSimIuo6qbU+ftBbct1ISgJKg5z1PLiX+UgJ22cWlaX8DJ5akdTARNmwkFaypKQNVEADdUxaW6YWANSdx/LqfYQMybGibZ5qFkpqlQUMwQ+moIJDcRuqQXDYisoR+VISCdQEhgOf7wBTs8kiWCaP1bX5wi9l1QS5OjZ004+URpVnASGGQhQBGUBLUAAGz1hgzixGh4+8RFEuSS5fIUH3hNotQQkqNAG5k1YCA8tNoGEuRQinWKS13mTRAKtAQWAapBOgpnq0Ny7X2pKie67MNGNUvq9IskIBBSAMRzP6UjWAj3dc7kGYolQJUsAdxyBhSkGoYVVzAMV+2e0mAGzy1MSO8zZOAwyfeRwbfEvajaBNjkgI8ZBw6muan1L+rmBrZG4l2lf8AEzqoBdIOSlDXkG8zyMATbE7FCWDPW5Uoky8aQlQSQ2JQcstT5PQHMklhn8S5389QZglISPc+pjUJM2lFU3v94xfbO8BMmqU74lk+Vd8BBuqRiLAeIt5DONRuGydmkUgH2PsOSz8JNfX2jQ7KrjAW8+0iVZ1zT+RJVzI8I8y0DeyFmKbPjUWxkrJ9XJ5PE7a+YTZkyg7zVhJbcnvH1AHnEW9LT2NjABYkBA0505D1gAy2TDNtDnVROWgPwRpNzScEnygAuiRjnA/PmUaSUYUJEAyuWDFNtKvDJI/UQOlfpF4ndEa8bAmanCsUzpmDAZrPtDb+PKINutIIoG5QQXzcSpJrVJyV9DuMDNrlNAVswOfOLawWabjCpYNMiMqRXypeJYEaHcljCZaRQ0r51gI6b4mdmTMSEFNSXdxryiruWzKt804jM7JAcl2qchx16Rd7RXQueJUtDDEXUdAlOp4OoeYgiuW6kWeUJaA4GZ1UTmT83QCbouaVZ37MGu8kn7ekWEx9KQrSke4aPAQphrXoI9w0cQ9ihKjAMAHj1MdD/ZfKx0BCRMILgs3kzQA7STCZ0xz+YwepECF6XHMmWhQSksS75CoGsBTXPIVMV2aA5Jfk2vlnGkXXd6ZKAkZ5k7zrES5bmTISyQ6j4lan7CLVErf+0A+Jg0zjhOaHJVnDOcvmsNqUBkOkAzabQEgqNAKkwNXheIPfmHCCWSnWr1PGJlqtCrQpgR2SD/vUNX3DTrDq7IkYXSkryTStdBu0gItnsTiWhPeVRg53VKuHOLK02hFllKWs5b6FStAN30iXLsiZSSXZTd9T4Rk7D+kb9c4zm+LZMvK0iTIH8tJz0/qWrgPsOYN2ewTLxtZWtQMtLFRBLAaIDjxaUdt510qRJSlISkABIYBqADcNIhXbdUuzy0ykAsM95OpPP9osUJYt9IBi9ZplyJinqEnrkPUxitrlmZNTLqVKZIbedTw18o1jba04bM2qlAeQqfpGfbP2H/qFrmujCGDg0xg97LQZHeoQBZZ7hC5aRLWQEhinIOKu4zeHZYnSVOpJKc6VFOMV8u2mXiwqCgaBQy19YmXXapswhAUTiIDBz7aDMwF/aLKq0TZSu8mWiXjpmVzCC1dyUh+cDW3F4PMSgZIFeav2aDWbQsmiRQbgBT6Rld8zjMnKL+JVPMsIAk2JsjqBPN/X2aDe1Kc8hFJsdZwJZ5U9MouFmu+A8QjdHHjCpSd8LmJgIdssomoUhWR99DGW3tZsCiM2JHQtGp2+1CXLUs/lDjnp6xk95z3JMAxd0l5g5xoVil4UgcoDbls/eHypgzlKDNAXtglOh31LcW/zDgMe2FTS0gc+sOBPGASkCErMeg+UewDBYw4qUwG6FBEepU+f3gGsHysdD4m8BHQFKxJpEqXKbd84RyV6CHUJA8RruEB4pQenTOHe0puENEeXvDUzgS/H6QEr+KJDB+ZoIpb4tJKhKCix8ZG5nwg7yAT/AGgxIm2hTYQDiOT6cSN0NpsjUUlxnieru5eoOdQQQQagwHpUkSsKHYPQACp4xNu67sIxqWCvrhG4aRFstmIJqSNBmBxdg78h1rEHanaX+FkkIAM1QocykZYn0rQNrygKrbXaLFMTZZLqcjtGzz8A4k/KRd7K3CmyymYdoqqyPRIJ0G/XOKnY7ZzAkT5qf5yxrmHcvzIPlBapNID3AM6bocxMPrDeGItvtwlJJJ8IJ+ecAL7Z24LmplnwpYHmqqug9osbtSyStqqLnkch0Yc4EpWKbPBNXJJ88/rBoUFIAyZn/uUH9AX/AMQES0XJJmnvIAJOae6eJpQxMuyxKkrCklBShKgzFLYsyGcEvyj2ylydwAA5n4k9YcRN7rDU+gf55QDd63hgkLL1Zh/qp9XgBsoxzQIutsbSQhKXLkkkcqCnMxXbLyccx+UBplwy8Eri32iSlMNSkgJA+UhkWplEOA5p6fvATFLAhAWTyhCRD6FD4YAb22tATKSgGqy55J/f2jObSxMFO2l4456gMkgJ6Z+pMCqKmAvrjk0eLuVMrEG7JbJDxY2WW6wOIgCmSghIG4D2hcKUGJEIU7UZ6Z8w/o8B6IUExwbfCFTDALKmiPaFlqfN0KhtZBMAgJ4+sewrB8aOgGEg6lhwhwowaN7vxeHJEuPZ66kwCEySc/3iNbJwR7DeTziXMtgCaiKpczEsHU6fb7wEmRK1NTqeO7gBC0El05DU8YsE2zChm75FMmGnsIYTMCAVL5n5rAVd63oiySytWgYA6mKTZuyG1KNonhysucQJ8J7iUA0ASKk6ktpEi+dk7Ra7TLUtk2ZnYK7yWzBG80DinSCWeEoSlCEhKQwAAoABpALSgR4pQhOGPcEA3aJuHKqjA3tdOUlASwGKudWGXr7QTkjmfX9oB9q7SVT1D9LAcgPuTAP7GGQkKVOWlKioeIt3RoCaEl/aC+8LMmYUAEd4lRINK1Wx1oQB/cd0ZneKU/wiWWkqUshSQQVAAg97d4RnvhF0TpwWlMhawVd1gf1Z93LXdAajdlgThStfhJVMI0IIKZY/4nkqB21Wtpy0AnAmlW016v0gjkW1kgEPllwDD2T/ALRFXfNgEwYgQlSdd4ALuYAC2ltuOaoP4QBz1PqYvdiLDkW49YCppUqaAQxUr3NY1PZWyYZbwF5NTxplFNa5bzRSgq538/OLZUyECUDANWdTDPrDtrtgRLUvcCft6wwJReKfa62YJIR+o+if3bpABF4z3JOpd4TddmxKAyo/nEW0THMXWzlmxLgCORZDhESrpk/zeT/WGStqfWLC5jmry+dIC7nF1EjKGlKrDK5m8+QrCHLwEsLcV3UZh5nfCFphrEYnFWNIIzyb3gIcJUmoPWHp0tjThCRSA7sx8f7x0e9t8aOgGZilEDCwrnw1hu1rSBU/dzDdotgQkklgIpDefaq3AZA+5gLFC8VFZEFhu/f6wuwWMpU7unME58jDSJoDVGLOv13RLkBw+R3PlALxl+MVarxMyclDKwAu41UK03gNTManQxMtElcwKEujDvE5b8OeZGeVOYjpEnCgDw8HcDgC2XCAtpN51750agyA3AREXMxKJGURDODuAVeg6w9Z3w1400gHzO3B+H7w4zsD6QhCIdIgElLQNbXWVIlYsPfKmpyLv0gkWDFZfl09uEgrYAkmju7ZCAzaxLMyWU4O6mYVFTZlQYDyAfzgu2QucpJmrDNROYO4/OcENmu9EtGBKQEj65k7yd5j0zAPKAeky6t7xCv60YJC2zbC/FVPZ4lJmRR7YzQmUlL1JxEcBQfXpADl1XWZ0/uh8Na04RokixmVLoNwGKj0r6j1ig/D27yolbUUc6/lbrrBpfQdkBTFLF86nfloPWAgQvBSG0SyDqeJbj0h4GAbSIBdsrXinFOiQB5mp9/SD0iMuv6cVLWp81E+sBTJDr9YJ7mtCJMvGpQTz4wMSRU10hvbOQpE1CS4l9mgo3KcAqPPE48oA+l2xMwYkEK4gwQ3bZh2YJGcZjsHKWZjVwmnDRo1mSlgOApAeqSAKRHKq1hc2Y8NBMAvF0hyStmOlPeFS7OWFM/pCpkrCASCHyoawD5TiBI+CGHYs0PWRTcB1jy0AafBvMBHIMeQlU2sdADG1Sj2aK/m9kqIiru406fSOjoCzuxTrS9f8wSEU+b46OgF2X/x08SX4945xBm1mJBqN2mkdHQEhCc4clmgjo6AkohlRjo6AcOQ5Q0fnpHsdAeIzPzSK6Z4z81jo6AdRl5mBPbE9/8A0j/kY9joAy/DkfyZflFhbP8AyJvNH/1pjo6ASMoUk0jo6AZtav5Z/tPsYye2R0dAQJGZ8vrGlGzImWGTjSlbLYYkhTDDkHjo6Aj3bKCZyQAAACwAAA5QTHw/N0ex0BDOcSUisdHQFiT3Ecj/AMoj3ie8n5qY6OgPFeEc/pEa8SyS24fWOjoCteOjo6A//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2" name="Picture 8" descr="http://www.elisamcleod.moonfruit.com/communities/9/004/005/512/379/images/4512028920.jpg"/>
          <p:cNvPicPr>
            <a:picLocks noChangeAspect="1" noChangeArrowheads="1"/>
          </p:cNvPicPr>
          <p:nvPr/>
        </p:nvPicPr>
        <p:blipFill>
          <a:blip r:embed="rId3" cstate="print"/>
          <a:srcRect/>
          <a:stretch>
            <a:fillRect/>
          </a:stretch>
        </p:blipFill>
        <p:spPr bwMode="auto">
          <a:xfrm>
            <a:off x="4648200" y="1828800"/>
            <a:ext cx="4267200" cy="32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400" dirty="0" smtClean="0"/>
              <a:t>Still Life with Silver Pitcher</a:t>
            </a:r>
            <a:br>
              <a:rPr lang="en-US" sz="2400" dirty="0" smtClean="0"/>
            </a:br>
            <a:r>
              <a:rPr lang="en-US" sz="2400" dirty="0" smtClean="0"/>
              <a:t>1972</a:t>
            </a:r>
            <a:br>
              <a:rPr lang="en-US" sz="2400" dirty="0" smtClean="0"/>
            </a:br>
            <a:r>
              <a:rPr lang="en-US" sz="2400" dirty="0" smtClean="0"/>
              <a:t>Oil and Magna on canvas </a:t>
            </a:r>
            <a:br>
              <a:rPr lang="en-US" sz="2400" dirty="0" smtClean="0"/>
            </a:br>
            <a:r>
              <a:rPr lang="en-US" sz="2400" dirty="0" smtClean="0"/>
              <a:t>Roy Lichtenstein</a:t>
            </a:r>
            <a:endParaRPr lang="en-US" sz="2400" dirty="0"/>
          </a:p>
        </p:txBody>
      </p:sp>
      <p:pic>
        <p:nvPicPr>
          <p:cNvPr id="26628" name="Picture 4" descr="http://www.artchive.com/artchive/l/lichtenstein/lichtenstein_silver_pitcher.jpg"/>
          <p:cNvPicPr>
            <a:picLocks noChangeAspect="1" noChangeArrowheads="1"/>
          </p:cNvPicPr>
          <p:nvPr/>
        </p:nvPicPr>
        <p:blipFill>
          <a:blip r:embed="rId2" cstate="print"/>
          <a:srcRect/>
          <a:stretch>
            <a:fillRect/>
          </a:stretch>
        </p:blipFill>
        <p:spPr bwMode="auto">
          <a:xfrm>
            <a:off x="1828800" y="1752600"/>
            <a:ext cx="5410200" cy="45480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fontScale="90000"/>
          </a:bodyPr>
          <a:lstStyle/>
          <a:p>
            <a:r>
              <a:rPr lang="en-US" sz="8000" dirty="0" smtClean="0"/>
              <a:t>Form</a:t>
            </a:r>
            <a:br>
              <a:rPr lang="en-US" sz="8000" dirty="0" smtClean="0"/>
            </a:br>
            <a:r>
              <a:rPr lang="en-US" sz="8000" dirty="0"/>
              <a:t/>
            </a:r>
            <a:br>
              <a:rPr lang="en-US" sz="8000" dirty="0"/>
            </a:br>
            <a:r>
              <a:rPr lang="en-US" dirty="0" smtClean="0"/>
              <a:t/>
            </a:r>
            <a:br>
              <a:rPr lang="en-US" dirty="0" smtClean="0"/>
            </a:br>
            <a:r>
              <a:rPr lang="en-US" dirty="0" smtClean="0"/>
              <a:t>Describes volume and mass, or the 3-dimensional aspects of objects that take up space.  Forms can and should be viewed from many angles.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Organic Forms </a:t>
            </a:r>
            <a:r>
              <a:rPr lang="en-US" sz="2000" dirty="0" smtClean="0"/>
              <a:t>– rounded and flowing</a:t>
            </a:r>
            <a:endParaRPr lang="en-US" sz="2000" dirty="0"/>
          </a:p>
        </p:txBody>
      </p:sp>
      <p:pic>
        <p:nvPicPr>
          <p:cNvPr id="17410" name="Picture 2" descr="http://www.arielasteif.com/blog/wp-content/uploads/2008/12/image00012.jpg"/>
          <p:cNvPicPr>
            <a:picLocks noChangeAspect="1" noChangeArrowheads="1"/>
          </p:cNvPicPr>
          <p:nvPr/>
        </p:nvPicPr>
        <p:blipFill>
          <a:blip r:embed="rId2" cstate="print"/>
          <a:srcRect/>
          <a:stretch>
            <a:fillRect/>
          </a:stretch>
        </p:blipFill>
        <p:spPr bwMode="auto">
          <a:xfrm>
            <a:off x="381000" y="1219201"/>
            <a:ext cx="4546766" cy="3124200"/>
          </a:xfrm>
          <a:prstGeom prst="rect">
            <a:avLst/>
          </a:prstGeom>
          <a:noFill/>
        </p:spPr>
      </p:pic>
      <p:sp>
        <p:nvSpPr>
          <p:cNvPr id="4" name="TextBox 3"/>
          <p:cNvSpPr txBox="1"/>
          <p:nvPr/>
        </p:nvSpPr>
        <p:spPr>
          <a:xfrm>
            <a:off x="762000" y="5029200"/>
            <a:ext cx="7620000" cy="1015663"/>
          </a:xfrm>
          <a:prstGeom prst="rect">
            <a:avLst/>
          </a:prstGeom>
          <a:noFill/>
        </p:spPr>
        <p:txBody>
          <a:bodyPr wrap="square" rtlCol="0">
            <a:spAutoFit/>
          </a:bodyPr>
          <a:lstStyle/>
          <a:p>
            <a:r>
              <a:rPr lang="en-US" sz="4000" dirty="0" smtClean="0"/>
              <a:t>Geometric forms </a:t>
            </a:r>
            <a:r>
              <a:rPr lang="en-US" dirty="0" smtClean="0"/>
              <a:t>– </a:t>
            </a:r>
          </a:p>
          <a:p>
            <a:r>
              <a:rPr lang="en-US" sz="2000" dirty="0" smtClean="0"/>
              <a:t>Angular forms having straight edges</a:t>
            </a:r>
            <a:endParaRPr lang="en-US" sz="2000" dirty="0"/>
          </a:p>
        </p:txBody>
      </p:sp>
      <p:pic>
        <p:nvPicPr>
          <p:cNvPr id="17412" name="Picture 4" descr="http://www.artoneacademy.com/wp-content/uploads/2009/06/drawing2.jpg"/>
          <p:cNvPicPr>
            <a:picLocks noChangeAspect="1" noChangeArrowheads="1"/>
          </p:cNvPicPr>
          <p:nvPr/>
        </p:nvPicPr>
        <p:blipFill>
          <a:blip r:embed="rId3" cstate="print"/>
          <a:srcRect/>
          <a:stretch>
            <a:fillRect/>
          </a:stretch>
        </p:blipFill>
        <p:spPr bwMode="auto">
          <a:xfrm>
            <a:off x="5181600" y="2209800"/>
            <a:ext cx="3810000" cy="42862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19800" cy="1066800"/>
          </a:xfrm>
        </p:spPr>
        <p:txBody>
          <a:bodyPr/>
          <a:lstStyle/>
          <a:p>
            <a:r>
              <a:rPr lang="en-US" sz="4000" dirty="0" smtClean="0"/>
              <a:t>Natural Forms </a:t>
            </a:r>
            <a:r>
              <a:rPr lang="en-US" sz="2000" dirty="0" smtClean="0"/>
              <a:t>– forms from nature</a:t>
            </a:r>
            <a:endParaRPr lang="en-US" sz="2000" dirty="0"/>
          </a:p>
        </p:txBody>
      </p:sp>
      <p:pic>
        <p:nvPicPr>
          <p:cNvPr id="19458" name="Picture 2" descr="http://www.saatchi-gallery.co.uk/portfolio_images/thumbnail.php/i2c8i6k200724120124pupil_art.jpg"/>
          <p:cNvPicPr>
            <a:picLocks noChangeAspect="1" noChangeArrowheads="1"/>
          </p:cNvPicPr>
          <p:nvPr/>
        </p:nvPicPr>
        <p:blipFill>
          <a:blip r:embed="rId2" cstate="print"/>
          <a:srcRect/>
          <a:stretch>
            <a:fillRect/>
          </a:stretch>
        </p:blipFill>
        <p:spPr bwMode="auto">
          <a:xfrm>
            <a:off x="228600" y="1294888"/>
            <a:ext cx="3962400" cy="5201162"/>
          </a:xfrm>
          <a:prstGeom prst="rect">
            <a:avLst/>
          </a:prstGeom>
          <a:noFill/>
        </p:spPr>
      </p:pic>
      <p:sp>
        <p:nvSpPr>
          <p:cNvPr id="4" name="TextBox 3"/>
          <p:cNvSpPr txBox="1"/>
          <p:nvPr/>
        </p:nvSpPr>
        <p:spPr>
          <a:xfrm>
            <a:off x="4953000" y="5486400"/>
            <a:ext cx="3886200" cy="1015663"/>
          </a:xfrm>
          <a:prstGeom prst="rect">
            <a:avLst/>
          </a:prstGeom>
          <a:noFill/>
        </p:spPr>
        <p:txBody>
          <a:bodyPr wrap="square" rtlCol="0">
            <a:spAutoFit/>
          </a:bodyPr>
          <a:lstStyle/>
          <a:p>
            <a:r>
              <a:rPr lang="en-US" sz="4000" dirty="0" smtClean="0"/>
              <a:t>Abstract Forms </a:t>
            </a:r>
            <a:r>
              <a:rPr lang="en-US" dirty="0" smtClean="0"/>
              <a:t>– </a:t>
            </a:r>
            <a:r>
              <a:rPr lang="en-US" sz="2000" dirty="0" smtClean="0"/>
              <a:t>simplify natural form</a:t>
            </a:r>
            <a:endParaRPr lang="en-US" sz="2000" dirty="0"/>
          </a:p>
        </p:txBody>
      </p:sp>
      <p:pic>
        <p:nvPicPr>
          <p:cNvPr id="19460" name="Picture 4" descr="http://dragonworld.com/wordpress/wp-content/uploads/2010/01/10_01_28_daily_abstract.jpg"/>
          <p:cNvPicPr>
            <a:picLocks noChangeAspect="1" noChangeArrowheads="1"/>
          </p:cNvPicPr>
          <p:nvPr/>
        </p:nvPicPr>
        <p:blipFill>
          <a:blip r:embed="rId3" cstate="print"/>
          <a:srcRect l="17874" r="24638"/>
          <a:stretch>
            <a:fillRect/>
          </a:stretch>
        </p:blipFill>
        <p:spPr bwMode="auto">
          <a:xfrm>
            <a:off x="5334000" y="1143000"/>
            <a:ext cx="3200400" cy="4114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Pablo Picasso</a:t>
            </a:r>
            <a:br>
              <a:rPr lang="en-US" sz="2000" dirty="0" smtClean="0"/>
            </a:br>
            <a:r>
              <a:rPr lang="en-US" sz="2000" dirty="0" smtClean="0"/>
              <a:t>Metal</a:t>
            </a:r>
            <a:br>
              <a:rPr lang="en-US" sz="2000" dirty="0" smtClean="0"/>
            </a:br>
            <a:r>
              <a:rPr lang="en-US" sz="2000" dirty="0" smtClean="0"/>
              <a:t>(Critics speculate that this abstract work is intended to be a sculpture of a woman.  Picasso himself never explained his intentions).</a:t>
            </a:r>
            <a:br>
              <a:rPr lang="en-US" sz="2000" dirty="0" smtClean="0"/>
            </a:br>
            <a:endParaRPr lang="en-US" sz="2000" dirty="0"/>
          </a:p>
        </p:txBody>
      </p:sp>
      <p:pic>
        <p:nvPicPr>
          <p:cNvPr id="25613" name="Picture 13" descr="Chicago_Federal_Building_Sculpture"/>
          <p:cNvPicPr>
            <a:picLocks noChangeAspect="1" noChangeArrowheads="1"/>
          </p:cNvPicPr>
          <p:nvPr/>
        </p:nvPicPr>
        <p:blipFill>
          <a:blip r:embed="rId12" cstate="print"/>
          <a:srcRect/>
          <a:stretch>
            <a:fillRect/>
          </a:stretch>
        </p:blipFill>
        <p:spPr bwMode="auto">
          <a:xfrm>
            <a:off x="1066800" y="1752600"/>
            <a:ext cx="6821959" cy="4543426"/>
          </a:xfrm>
          <a:prstGeom prst="rect">
            <a:avLst/>
          </a:prstGeom>
          <a:noFill/>
        </p:spPr>
      </p:pic>
    </p:spTree>
    <p:controls>
      <p:control spid="25603" name="DefaultOcx" r:id="rId2" imgW="914400" imgH="228600"/>
      <p:control spid="25604" name="HTMLHidden1" r:id="rId3" imgW="914400" imgH="228600"/>
      <p:control spid="25605" name="HTMLHidden2" r:id="rId4" imgW="914400" imgH="228600"/>
      <p:control spid="25606" name="HTMLHidden3" r:id="rId5" imgW="914400" imgH="228600"/>
      <p:control spid="25607" name="HTMLHidden4" r:id="rId6" imgW="914400" imgH="228600"/>
      <p:control spid="25608" name="HTMLHidden5" r:id="rId7" imgW="914400" imgH="228600"/>
      <p:control spid="25609" name="HTMLHidden6" r:id="rId8" imgW="914400" imgH="228600"/>
      <p:control spid="25610" name="HTMLHidden7" r:id="rId9" imgW="914400" imgH="228600"/>
      <p:control spid="25611" name="HTMLHidden8" r:id="rId10" imgW="914400" imgH="228600"/>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6600" dirty="0" smtClean="0"/>
              <a:t>Color</a:t>
            </a:r>
            <a:r>
              <a:rPr lang="en-US" dirty="0" smtClean="0"/>
              <a:t/>
            </a:r>
            <a:br>
              <a:rPr lang="en-US" dirty="0" smtClean="0"/>
            </a:br>
            <a:r>
              <a:rPr lang="en-US" dirty="0" smtClean="0"/>
              <a:t/>
            </a:r>
            <a:br>
              <a:rPr lang="en-US" dirty="0" smtClean="0"/>
            </a:br>
            <a:r>
              <a:rPr lang="en-US" dirty="0" smtClean="0"/>
              <a:t>A product of light.  The whiter the light, the more true the colors will be.  A yellow light will change the appearance of all the colors creating a warmer palette.</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color wheel</a:t>
            </a:r>
            <a:br>
              <a:rPr lang="en-US" dirty="0" smtClean="0"/>
            </a:br>
            <a:endParaRPr lang="en-US" dirty="0"/>
          </a:p>
        </p:txBody>
      </p:sp>
      <p:pic>
        <p:nvPicPr>
          <p:cNvPr id="20484" name="Picture 4" descr="http://www.pagethinker.com/images/color-wheel.gif"/>
          <p:cNvPicPr>
            <a:picLocks noChangeAspect="1" noChangeArrowheads="1"/>
          </p:cNvPicPr>
          <p:nvPr/>
        </p:nvPicPr>
        <p:blipFill>
          <a:blip r:embed="rId2" cstate="print"/>
          <a:srcRect t="13620"/>
          <a:stretch>
            <a:fillRect/>
          </a:stretch>
        </p:blipFill>
        <p:spPr bwMode="auto">
          <a:xfrm>
            <a:off x="1752600" y="1143000"/>
            <a:ext cx="5334000" cy="5111498"/>
          </a:xfrm>
          <a:prstGeom prst="rect">
            <a:avLst/>
          </a:prstGeom>
          <a:noFill/>
        </p:spPr>
      </p:pic>
      <p:sp>
        <p:nvSpPr>
          <p:cNvPr id="5" name="TextBox 4"/>
          <p:cNvSpPr txBox="1"/>
          <p:nvPr/>
        </p:nvSpPr>
        <p:spPr>
          <a:xfrm>
            <a:off x="7162800" y="609600"/>
            <a:ext cx="1447800" cy="923330"/>
          </a:xfrm>
          <a:prstGeom prst="rect">
            <a:avLst/>
          </a:prstGeom>
          <a:noFill/>
        </p:spPr>
        <p:txBody>
          <a:bodyPr wrap="square" rtlCol="0">
            <a:spAutoFit/>
          </a:bodyPr>
          <a:lstStyle/>
          <a:p>
            <a:r>
              <a:rPr lang="en-US" b="1" dirty="0" smtClean="0"/>
              <a:t>Primary – </a:t>
            </a:r>
            <a:r>
              <a:rPr lang="en-US" dirty="0" smtClean="0"/>
              <a:t>yellow, red &amp; blue</a:t>
            </a:r>
            <a:endParaRPr lang="en-US" dirty="0"/>
          </a:p>
        </p:txBody>
      </p:sp>
      <p:sp>
        <p:nvSpPr>
          <p:cNvPr id="6" name="TextBox 5"/>
          <p:cNvSpPr txBox="1"/>
          <p:nvPr/>
        </p:nvSpPr>
        <p:spPr>
          <a:xfrm>
            <a:off x="7162800" y="2057400"/>
            <a:ext cx="1676400" cy="923330"/>
          </a:xfrm>
          <a:prstGeom prst="rect">
            <a:avLst/>
          </a:prstGeom>
          <a:noFill/>
        </p:spPr>
        <p:txBody>
          <a:bodyPr wrap="square" rtlCol="0">
            <a:spAutoFit/>
          </a:bodyPr>
          <a:lstStyle/>
          <a:p>
            <a:r>
              <a:rPr lang="en-US" b="1" dirty="0" smtClean="0"/>
              <a:t>Secondary – </a:t>
            </a:r>
            <a:r>
              <a:rPr lang="en-US" dirty="0" smtClean="0"/>
              <a:t>orange, green &amp; purple</a:t>
            </a:r>
            <a:endParaRPr lang="en-US" dirty="0"/>
          </a:p>
        </p:txBody>
      </p:sp>
      <p:sp>
        <p:nvSpPr>
          <p:cNvPr id="7" name="TextBox 6"/>
          <p:cNvSpPr txBox="1"/>
          <p:nvPr/>
        </p:nvSpPr>
        <p:spPr>
          <a:xfrm>
            <a:off x="7162800" y="3505200"/>
            <a:ext cx="1676400" cy="2031325"/>
          </a:xfrm>
          <a:prstGeom prst="rect">
            <a:avLst/>
          </a:prstGeom>
          <a:noFill/>
        </p:spPr>
        <p:txBody>
          <a:bodyPr wrap="square" rtlCol="0">
            <a:spAutoFit/>
          </a:bodyPr>
          <a:lstStyle/>
          <a:p>
            <a:r>
              <a:rPr lang="en-US" b="1" dirty="0" smtClean="0"/>
              <a:t>Tertiary – </a:t>
            </a:r>
            <a:r>
              <a:rPr lang="en-US" dirty="0" smtClean="0"/>
              <a:t>yellow-orange, yellow-green, blue-green, blue-violet, </a:t>
            </a:r>
          </a:p>
          <a:p>
            <a:r>
              <a:rPr lang="en-US" dirty="0" smtClean="0"/>
              <a:t>red-violet, </a:t>
            </a:r>
          </a:p>
          <a:p>
            <a:r>
              <a:rPr lang="en-US" dirty="0" smtClean="0"/>
              <a:t>red-orange</a:t>
            </a:r>
            <a:endParaRPr lang="en-US" dirty="0"/>
          </a:p>
        </p:txBody>
      </p:sp>
      <p:sp>
        <p:nvSpPr>
          <p:cNvPr id="8" name="TextBox 7"/>
          <p:cNvSpPr txBox="1"/>
          <p:nvPr/>
        </p:nvSpPr>
        <p:spPr>
          <a:xfrm>
            <a:off x="304800" y="3429000"/>
            <a:ext cx="1371600" cy="1200329"/>
          </a:xfrm>
          <a:prstGeom prst="rect">
            <a:avLst/>
          </a:prstGeom>
          <a:noFill/>
        </p:spPr>
        <p:txBody>
          <a:bodyPr wrap="square" rtlCol="0">
            <a:spAutoFit/>
          </a:bodyPr>
          <a:lstStyle/>
          <a:p>
            <a:r>
              <a:rPr lang="en-US" b="1" dirty="0" smtClean="0"/>
              <a:t>Tint –</a:t>
            </a:r>
          </a:p>
          <a:p>
            <a:r>
              <a:rPr lang="en-US" dirty="0" smtClean="0"/>
              <a:t>Adding white to a color</a:t>
            </a:r>
            <a:endParaRPr lang="en-US" dirty="0"/>
          </a:p>
        </p:txBody>
      </p:sp>
      <p:sp>
        <p:nvSpPr>
          <p:cNvPr id="9" name="TextBox 8"/>
          <p:cNvSpPr txBox="1"/>
          <p:nvPr/>
        </p:nvSpPr>
        <p:spPr>
          <a:xfrm>
            <a:off x="304800" y="1905000"/>
            <a:ext cx="1371600" cy="1200329"/>
          </a:xfrm>
          <a:prstGeom prst="rect">
            <a:avLst/>
          </a:prstGeom>
          <a:noFill/>
        </p:spPr>
        <p:txBody>
          <a:bodyPr wrap="square" rtlCol="0">
            <a:spAutoFit/>
          </a:bodyPr>
          <a:lstStyle/>
          <a:p>
            <a:r>
              <a:rPr lang="en-US" b="1" dirty="0" smtClean="0"/>
              <a:t>Shade –</a:t>
            </a:r>
          </a:p>
          <a:p>
            <a:r>
              <a:rPr lang="en-US" dirty="0" smtClean="0"/>
              <a:t>Adding Black to a color</a:t>
            </a:r>
            <a:endParaRPr lang="en-US" dirty="0"/>
          </a:p>
        </p:txBody>
      </p:sp>
      <p:sp>
        <p:nvSpPr>
          <p:cNvPr id="10" name="TextBox 9"/>
          <p:cNvSpPr txBox="1"/>
          <p:nvPr/>
        </p:nvSpPr>
        <p:spPr>
          <a:xfrm>
            <a:off x="304800" y="4953000"/>
            <a:ext cx="1447800" cy="923330"/>
          </a:xfrm>
          <a:prstGeom prst="rect">
            <a:avLst/>
          </a:prstGeom>
          <a:noFill/>
        </p:spPr>
        <p:txBody>
          <a:bodyPr wrap="square" rtlCol="0">
            <a:spAutoFit/>
          </a:bodyPr>
          <a:lstStyle/>
          <a:p>
            <a:r>
              <a:rPr lang="en-US" b="1" dirty="0" smtClean="0"/>
              <a:t>Intensity – </a:t>
            </a:r>
            <a:r>
              <a:rPr lang="en-US" dirty="0" smtClean="0"/>
              <a:t>purity of a color or hue</a:t>
            </a:r>
            <a:endParaRPr lang="en-US" dirty="0"/>
          </a:p>
        </p:txBody>
      </p:sp>
      <p:sp>
        <p:nvSpPr>
          <p:cNvPr id="11" name="TextBox 10"/>
          <p:cNvSpPr txBox="1"/>
          <p:nvPr/>
        </p:nvSpPr>
        <p:spPr>
          <a:xfrm>
            <a:off x="304800" y="457200"/>
            <a:ext cx="1676400" cy="1200329"/>
          </a:xfrm>
          <a:prstGeom prst="rect">
            <a:avLst/>
          </a:prstGeom>
          <a:noFill/>
        </p:spPr>
        <p:txBody>
          <a:bodyPr wrap="square" rtlCol="0">
            <a:spAutoFit/>
          </a:bodyPr>
          <a:lstStyle/>
          <a:p>
            <a:r>
              <a:rPr lang="en-US" b="1" dirty="0" smtClean="0"/>
              <a:t>Value –</a:t>
            </a:r>
          </a:p>
          <a:p>
            <a:r>
              <a:rPr lang="en-US" dirty="0" smtClean="0"/>
              <a:t>Lightness or darkness of a hue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fontScale="90000"/>
          </a:bodyPr>
          <a:lstStyle/>
          <a:p>
            <a:r>
              <a:rPr lang="en-US" dirty="0" smtClean="0"/>
              <a:t>What are they?</a:t>
            </a:r>
            <a:br>
              <a:rPr lang="en-US" dirty="0" smtClean="0"/>
            </a:br>
            <a:r>
              <a:rPr lang="en-US" dirty="0" smtClean="0"/>
              <a:t/>
            </a:r>
            <a:br>
              <a:rPr lang="en-US" dirty="0" smtClean="0"/>
            </a:br>
            <a:r>
              <a:rPr lang="en-US" dirty="0" smtClean="0"/>
              <a:t>Line</a:t>
            </a:r>
            <a:br>
              <a:rPr lang="en-US" dirty="0" smtClean="0"/>
            </a:br>
            <a:r>
              <a:rPr lang="en-US" dirty="0" smtClean="0"/>
              <a:t>Shape</a:t>
            </a:r>
            <a:br>
              <a:rPr lang="en-US" dirty="0" smtClean="0"/>
            </a:br>
            <a:r>
              <a:rPr lang="en-US" dirty="0" smtClean="0"/>
              <a:t>Form</a:t>
            </a:r>
            <a:br>
              <a:rPr lang="en-US" dirty="0" smtClean="0"/>
            </a:br>
            <a:r>
              <a:rPr lang="en-US" dirty="0" smtClean="0"/>
              <a:t>Color</a:t>
            </a:r>
            <a:br>
              <a:rPr lang="en-US" dirty="0" smtClean="0"/>
            </a:br>
            <a:r>
              <a:rPr lang="en-US" dirty="0" smtClean="0"/>
              <a:t>Value</a:t>
            </a:r>
            <a:br>
              <a:rPr lang="en-US" dirty="0" smtClean="0"/>
            </a:br>
            <a:r>
              <a:rPr lang="en-US" dirty="0" smtClean="0"/>
              <a:t>Texture</a:t>
            </a:r>
            <a:br>
              <a:rPr lang="en-US" dirty="0" smtClean="0"/>
            </a:br>
            <a:r>
              <a:rPr lang="en-US" dirty="0" smtClean="0"/>
              <a:t>Space</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dirty="0" smtClean="0"/>
              <a:t>Complementary colors </a:t>
            </a:r>
            <a:r>
              <a:rPr lang="en-US" dirty="0" smtClean="0"/>
              <a:t>– </a:t>
            </a:r>
            <a:r>
              <a:rPr lang="en-US" sz="2200" dirty="0" smtClean="0"/>
              <a:t>using a complementary colors can make each color look brighter and more intense.  </a:t>
            </a:r>
            <a:endParaRPr lang="en-US" sz="2200" dirty="0"/>
          </a:p>
        </p:txBody>
      </p:sp>
      <p:pic>
        <p:nvPicPr>
          <p:cNvPr id="22530" name="Picture 2" descr="http://www.schoolofeclecticart.com/images/08-05PeggyLComplementary.jpg"/>
          <p:cNvPicPr>
            <a:picLocks noChangeAspect="1" noChangeArrowheads="1"/>
          </p:cNvPicPr>
          <p:nvPr/>
        </p:nvPicPr>
        <p:blipFill>
          <a:blip r:embed="rId2" cstate="print"/>
          <a:srcRect/>
          <a:stretch>
            <a:fillRect/>
          </a:stretch>
        </p:blipFill>
        <p:spPr bwMode="auto">
          <a:xfrm>
            <a:off x="228600" y="1371600"/>
            <a:ext cx="4906442" cy="3581400"/>
          </a:xfrm>
          <a:prstGeom prst="rect">
            <a:avLst/>
          </a:prstGeom>
          <a:noFill/>
        </p:spPr>
      </p:pic>
      <p:pic>
        <p:nvPicPr>
          <p:cNvPr id="22532" name="Picture 4" descr="http://www.schoolofeclecticart.com/images/08-05BevLComplementary.jpg"/>
          <p:cNvPicPr>
            <a:picLocks noChangeAspect="1" noChangeArrowheads="1"/>
          </p:cNvPicPr>
          <p:nvPr/>
        </p:nvPicPr>
        <p:blipFill>
          <a:blip r:embed="rId3" cstate="print"/>
          <a:srcRect/>
          <a:stretch>
            <a:fillRect/>
          </a:stretch>
        </p:blipFill>
        <p:spPr bwMode="auto">
          <a:xfrm>
            <a:off x="5410200" y="1447800"/>
            <a:ext cx="3479460" cy="5127625"/>
          </a:xfrm>
          <a:prstGeom prst="rect">
            <a:avLst/>
          </a:prstGeom>
          <a:noFill/>
        </p:spPr>
      </p:pic>
      <p:sp>
        <p:nvSpPr>
          <p:cNvPr id="5" name="TextBox 4"/>
          <p:cNvSpPr txBox="1"/>
          <p:nvPr/>
        </p:nvSpPr>
        <p:spPr>
          <a:xfrm>
            <a:off x="304800" y="5334000"/>
            <a:ext cx="4495800" cy="646331"/>
          </a:xfrm>
          <a:prstGeom prst="rect">
            <a:avLst/>
          </a:prstGeom>
          <a:noFill/>
        </p:spPr>
        <p:txBody>
          <a:bodyPr wrap="square" rtlCol="0">
            <a:spAutoFit/>
          </a:bodyPr>
          <a:lstStyle/>
          <a:p>
            <a:r>
              <a:rPr lang="en-US" dirty="0" smtClean="0"/>
              <a:t>If you mix complementary colors you can neutralize them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Warm Colors – </a:t>
            </a:r>
            <a:r>
              <a:rPr lang="en-US" sz="2200" dirty="0" smtClean="0"/>
              <a:t>Using reds, yellows, oranges and browns create a particular mood.</a:t>
            </a:r>
            <a:endParaRPr lang="en-US" sz="2200" dirty="0"/>
          </a:p>
        </p:txBody>
      </p:sp>
      <p:sp>
        <p:nvSpPr>
          <p:cNvPr id="23554" name="AutoShape 2" descr="data:image/jpeg;base64,/9j/4AAQSkZJRgABAQAAAQABAAD/2wCEAAkGBhMSERUUExQWFRQVFx8XGBcXGBcaGhgYGBkaGRsYFxgcGyYeGBojHRgXHy8gIycpLSwsGCAxNTAqNSYrLCkBCQoKDgwOGg8PGiwlHyQvLC0vLCwsLCwsLCwsLCwsLDQsLCwsLCwsLCwsLCwsLCwsLCwsLCwsLCwsLCwsLCwsLP/AABEIAOIA3wMBIgACEQEDEQH/xAAcAAABBQEBAQAAAAAAAAAAAAAFAQIDBAYABwj/xAA/EAABAgMFBQYFAwMEAQUBAAABAhEAAyEEEjFBUQVhcYHwBhMikaGxMsHR4fEHQlIUI3JigpKyMxZDosLSFf/EABoBAAIDAQEAAAAAAAAAAAAAAAIDAAEEBQb/xAAwEQACAgEEAQEGBQQDAAAAAAAAAQIRAwQSITFRQRMiYXGBwQUykbHwI6HR4RRC8f/aAAwDAQACEQMRAD8A8ZSisTS5D4ae8KtO7eaZ1yiaWqvL2gyUP7gDJ4abKdBh9PrE4nM3XWUPvgvTWCCpFA2Td19INbLm3EsMDkDnTF/lrFGYGYDd88dPvwi5LUwp984hEqLsqdjm+IfSr4QwzHr75dNFYryf09IYqYc/PLrGDstssKHIfXDhDiogYg5YdaRAZvKJQs8eHHTnEsEeFjOrfX8RJ3nBn09HiKYOenAn6PDJiWwNPv6YiIXZMpYPDDh184hI0Oemf4iNzSjOPLA/aGd8M+Xpi3OKK3EiFU+KvAUGkJn5afmIpSW1Ffr6w8AjPAZ58YNC3yPlnP23QhTxf6QxClbvnkKHPH0h4J0bcOe6LBFu8a8fpyiQUfrI/RojSW3V0GbNhxiREx6YcBi+XGKLskCvSFvDCmvXKIkzhkca4fbp4Tvwc+fnu68ohdk5IoWen59maODYsOHRiITuGnvTDHCIlTCeR0yZRPL7RTaRFbLDt16wilUrqOmiFEzU5a5Yv1uhvevkRnrvrWvDdFOZdF/ZoYk0NWFfPcfvBDvAmlGpXXjAmx2wJS1Xxo9avrXhFhU4Fzi+9mz13iLTVFoBKs4yGXQ3YPziRFlFcDjv6+0TTJXLlr16RYQirCuNYUaNvIPMg0G/rrSIJ6buWL9aaQRZqh3dhj9d8QWlIauO7DTWkQFxB/eKpWv2y1x9Ysy7WzDDF3O+GSZZJLB+OdYeqSMwOVddOIirApk19wXL445Pr1nDzMLPzc/VunikEMA3lSukSJmv9+b9boIl+S2qZUcvb7esOl4hiRur9MYjEz5NvPQh6VnX14gRdl0PTM1ccj59aQ9M3Hh58NcIiriPrpEd9sPKnr59ZyyOyaeeT7saY9aRAtFcM3y39eUIhYVTFtG9N9IlQmjmrOfb7xLBqyILepPpw+TxJ3g1Bc+3494jmECgxr1SI0JJDP8AYMcdcom4raWU8H4bvtHFT4t00MTJD1w3Y866mON0tUgnyYwSkA4slls/k+mX0MKFht3T5wxKaYuPvj1puo5JIOPpBWDQ5K3z6p9xDgfMdViFQbMNwPWQ8oUY44bqZ7+EWUPQz0O84ZYCvB/zDijEjF25NHIR7HlQt1xiRb5DdgKk5+g6pA9jFwRTV1Ztff3+scJeGuvAcNflCKmORhXhuyzruicI1yrFUSyFMoUAw+pNBTR4euzgimQpw8Ogwr7xJKSXc4atnj1xiVmBLU48IuiIopLE/bjFlNMOHti26KwBJbn6ROpTDHrWFWb0hk1TDF6v7feB06c+eHGLU1RbKK6pBfDCKsXLkYRRhrUa4/jyht4ON1KPqT840Gw+yNotTiUh2+IqUEpGgJNLxFWxjUWf9JLR4SqZJOqApf8A27sDOFOaSsDajzq/r1l0IcQC3WLx6T2n/T6zWKTLnK76YCQiYBcCUqN1lAJAKQ94fuxAcFicJMlBS2vC6PhUGoMRRsKmKjmTdIqgfcbfz4+eXrEstbnEuOvnFi27OmSVd3NTdWGLUdlBweFX4GK5SMuhSm7CHpp8lV4Hu74vhlX60BiNcwafmhq3Axy0EfnPXXOOmEEZatz+kQljZYavy3msTTJhIIHDR9OFfbhEZckZRKlDlsK+nREWURsz9YuC8OdnfLXn9okuPQY/XFqawi1XQNdPLzrEKECCakhi3mwhyZVAcBqRqGp6w2zkqNMg51AAqwyZs4vosSlgqCFKQl00HhD0ZKmDq3VPGkLlljENYpPlFLvK8M/tljCAkNUU4bqNniY1Fi7NqMxN6UooV8XhCSARQuS4ahY8GOd+29m7KHCVrvD+KaeofEeTaVzS1uJOv25KUGzD3qDOnDTLOEEw4EVw9M/OD03stU3Vlwc0hOeBxbP1itM2GtDUTlhjWgo2JLYO8PhqIT6YGxr0BqyrHf5BhhXFvlq8SC1FmLnIYl8td/VIK7S7MWiTK72YhXdsDeagvpBqWcDJ8iwo8BVyy9KVd20aGxkpK4splpBCgAH14cdMREihlrq3vA9BOANdTlRjnQUbnE8u1PjgPduMGpeQaLyhTA9GK1tXlVhod4YY6uYk/r0F2Jcj55ecVp3iUGzctu54VME34LLC7P4gG3npt0OMgY67jlyh06YHem/rnEJnMT8t+8wk6LoaqTk3PJogKrrjE/y83A55xYvMBr8orzA+o4dcIGrAZZ2XtyfZzekzFIGJAJZTV8QGOnpG1l/qyoAHuBjUBamIxoSKFs2q2FaefIy30/G6kcVuOG5soqWNPliz0fb36kItVkmyf6ZZCkglRU4R40kKLJbFgCSHNIxez5KHC6FqtQgihwP+3ygv2MtbLKHcH4k3L14EHHgUgsxzORbTdpdhJnSz3KQmfLF9ASGvAuSgtQhRdtFDQknK5KMnCq+IW1UBdszBbbKHT/es6HQQACpCXvIL4ABiGOWHhrgQ5UNaNhy64Ro9k7SJVeDA3ndh8VMaYKDpIarl4l7U9mP6dMuajxSZwKkqAoCkl5eAZSRlnUh2LVil7N7H9ClFNmcE5ssKevVIWzzAkm8lKnBHiDgXksDjiHBTvDw4j5kefkcIhVJ0OBfDVnyw+UbG3RNqvkg74u79BouidkznPy+0VkAUfTlgKemOcXZMkZ1pT7wO5oOGHexillqD60zozdcYiEh9X6Y8BWLMw4tpi/n6QW7P7ICzeUHQkih/eohwnW6A5Iq4DZwnJm2xcpDpYIx6DPZzsnKupmz3Uk1Et2vYhKphd2LkhOhrpGpn7RBASAlLUAAZsvCP20bDIQPnTTrhhvJrEUhLFy7nDSOBkcsr3T/TwPx4OLYQ7xRDdeUNnSAtLF6s5zd311akPEwADU4cIYhZLVLjqkBCPqW1YNtGzlJYFQUnI3S+ZAIdmfMN54uk7PSq5eQJiSoFcskgqRfS4SoHHOuWcFlJcEF238x8zEQF3iB6aULO4eHxyu79UK9knwa+3WFEuUmfY0pAkh1SUJTdmywPHLuj/wBwCoOJIANDTxHtKuQu0TFWVxIJvJCgUteF4gJyD3gAdBHrGy9qlJJGJGGSsfZ4fZLBYVveskq8ohSlXEM4pjkM2DZ6x1MeshHlowTwyjweILSSS2WYHF8PnDU2fzoa5/Z2j2TbnZ6TOKpaLLJQLhurRdCiohwaYAHJvFeyq/ka2SSCGLsRgX0bHGkbMOaOVOvQS1RWCGy/NKtCiYoYDIZE5ClMnhwSSHALVfB6B8YklyEhNXwHywDcYdXgi54HTFOfSEWhjRmfUREqYSaceL/iLhlnHWvvAm7sZM5Ui/2b7PKtc26lV1KUupWLPQUzJO/IxRtKhlmBmdOhHo36fWMJsveZzVE8gbo9AT/ugJSqJTKdr7FWaRZlqIUtSUKUVlRFUgq8KRRIoE4Gm+secSpSlqCUAqWfCAMSXaPVe3e0BLscxyxmNLTxUXP/AMUqjO/pts9JmmYQCtKFVcuLzJwwqCr/AIxSlSsBjewveWe1KkT5ZQqal03h4gUvm7MQVO2YjfLlvXMUBwxam/Xoxiu0U2adr2YSklRloSsjIJ7xV41IHw/LHCPQ7VYyhCTRz7s+MYMsXKe5eC00uDy3tNYRZbUtbEy7QCtJP7Zl68tIY4OXLjCYGweC2ztsy50pUiYRdLVIwN4i8KgOnHLPVivbPYa5qlTVTSJEuWVJQACrvWIITgADdlkklnJYE0gF2L7PrtdouXylCBemKDEgDAJf9xIYULBycGhs8aypO+S+KBidgT1zu5lyyubV0oD3SSakuyUsAXLBjB8/pLbrhV/ZvM9zvC5P8Qbt1/8Ac1Mc40+3P1Ak2Ers9lkBSpbIUpRIReTQu3imFLEElQqDU1gKj9XrXeT/AG5N0F1JCV+IVzvG7RqjBqvhGlOlyB78ukYi27KmyS05CpdSPGkpcjEBwxaI5STVqivyzJpH0JsrtrZbRIK2UmWlF5fepNxIwIJIuKzHhKnYxhP1R2VZns5s8lMtc0KUVSxdQZaQlgbrJqVhiz5OxipUlYzFke7bXJ52iU5+ID7HcT6QZ2btISWBYhIODCqmxc40A5CCEnZstKGu1IxOLN7n5w9ez0rFwpS+RFFORWufN8Y5k9TCfutcHX/4k2rst7HmqtkwS5SFKXQUqkClVKB8Kd54BzjAraqULKbwLOHR4gSMWUMQ+BgvsvZE8CVZ0TJlmkLQqZOmJT45iiTcllY+ECXdarfE4dQEGdldiNnpZ0qmqfFcxTvh8KClI4NDfYY6tujnSzzi9pl5e1UqwVV6Cr7vnXdBGTavCK0w669416Oz9gAYWeW3+NeN57w84H27shJoZCloL4XgpIZsUqL8wpxvhb08HxCSKWov88WBu9JpXoDDM5w66+eNOveOt+y58ipQpaP5S/EOYFRkKiKlktoICgaH3Dj0LiM08Mo9o0RkpcxYQlLAAwZ+da66wRlrBq/k1RwBoXgU4Y1A3V3YV3RGueUuEm7iHc0PxCo4Y8c2Y8a5pgThatDtrdqjInywPEDRTHSocAlsGduDxiO1Fgli1TFpHgmETEirC+kKUMAaKcNuiXbdqEwqaoQMal95Pnx9B1qsi12dMy6fBQ0oEqvFPJ846mnxrG1LzwzlZHy0CVVSRVs/IRDLULg4AUG7KmEWAXcOa7tRnFJTXN76ZdP5RvkDDsZZZb54wVZk0Gfv+VesDJUwpI8/tjvi+JtH8+Nd+vVYSdJIhtCHA8jxFY9b7PSwmySAMO7BrTEPhzjyxIvSppFSkg+Qc+jx6J2Jt3eWOW5cpFzkCQkHk0Ict1rwyssNqT88/Yzn6o2wjuZeRvLPEMkV4FdN/CLH6V1lz9byWrkysn1MCf1TSf6iU+HdU4313vdMJ+mW1Si093+2YMGwIIIL+fmYKvcM7fIZ7WWwWS3SLSpKiDImS2SwdSSSkKf9v9wYNkcmj0Pv++sqJgHxy5cxsWvJB5sFR5/+rNmPc2daXfvVJwDeJAIyd/ArNt2mg7A9pwrZh7wOuzDulJcOoCkvw6FJSHON0wvalG2R+9W3szvaPbylrXKs6bxlg31/xIcMk4PjXHTWAln2baLMFTkTCiYUlPg+IlYCSyjQfEfFiHpUiC1kliWkIGl5RAa8o/Ept5JYZCmUQ7ZllaCfEpgyJY/cs+EUHxKKlBhHKWrlvUY8L9zsPQ7Ic9+vgxsuXMWq6ApaiWYC8pSiRhmouY9M7OdhESQFTwmbaD+zwqRKJGChgpbHOgyH7oZsayJ2c6JUkWq33f7pvNLkEh+6vticGDE5lILQf7LJnqmTDabgWudfuo+FKVIQkAVyKd9SS5eOxCeN5PZuSvwcmbk42ujIdvu108qXZEhCZKChK7tVukIWQ+AAWlmAHw1xgl2hnNZtnpWf7v8ATuaFroRJqXGPhw3K55a3bFnzp1stFxpaZs6YSoF1BK5ilJSAKkJfdvxjc7Y7OGanZiZjpCWlzSP2gykqu3snVLug6qDVMDKssZpPoZCSwyg/50Rdl+zYnm/MB7tJYAOCtTYPkkZkV9W3CNkyggoEtKUKBBupA4HCpGLku4jOdru039OqRY7MUonTlpQSAD3EtRABCclG94XySToYMdpe11msXdImq8UxbEAuZaLqv7qhiUgpA3uSHZoXiwLGq9StRqcmaV+noh+x0JSDLWQSlRSFUqRiG/aQxpBGfsxCw6khQPz9o8y2x2tTJ2msIUlcqYEXwkgpMwICDUUvBh4h/iXbw7mw7VLJIN5ChQ0cYUJD6jzh/EI89GWUW3fksTNmADw6YFzXjjGW2vte0ykMiQFTc/EClg3iRUFafIijgRuEzgcc/t6xWt9kC0vR8vblnWM+TBCauFX/AG+oUMri6n0eYWP9Sp8pd21SW4OlSasVFCviwOmBxglb+7WBaZQuy1G7MrVK1NdXizKdnepbGI+03ZpM0t+9JdCnIcOHQTpVRGhMGuzezUpWvu0gSJssJUlKipKZiMReKiSClVNwSYrT7M6caprtfE0ZrwSU48p9PygCF+DHJt7b+s4itE13NNWd2qxYh9fnwMq7Kz/HdCSlwEAKZVUuWBYMGYVwbe2et6FSryFi6oMCDQij61x37ozPFLG6Ztx5IzVpgoSFKvMfiOFBmRzLHrGNfY9i2dFj7qaogkX5i3UbuFQ2PwsAARQ1IEA9lpITfIoCOJJqAmrkmuFQBA7tJtldZZUoFRcuGF2iSlNagNiNGzMNSllkoxdGDUJWBFpF43SSgKLEhiUv4SQ9CxqN8DLVQqGpfEQRUGAc1IcNhQkUruzitbsiBuY5NxPyjsS6MkUMTKxOkSTpRCa5aQ+VOCTVqHMt6vu9YbabdLqCoP8AThGdPg6+SKTHdnbUROKcLyX4lP2eNWuwWyVZ5c6yNcTMKbmbTClGB8JlghKS5DUIYBx5+LXcUFJFQQQcI9b7I9pUBACie6WXScbho4UNNW9QXjLkqGVSfT4+vxKSllwOEeXF39PWgzZezX9RZym2hC1qC0BQSHQFOAtDiimZQI3aRjuzf6Yzkd7MMwJnyVqTJAa6paC4UtRFEqIDAVZTk5R6miYFAEMQcCGII3Q1EoAlQDFTORm1A+tKOcgBkI0dddHKcmZnbezRbrAUhIE26FpSr9s+W4Ms737yUX13R592WspRLUvBUwtvYDA83cbt0etJkhJWoUvqKyHLXiA5Aychy2JJOcYO0LvKUeQZqZABsmpHP189sFHydn8IhvyNv0IgA5PJ+tINdnbCHM017uqP8yCAr/aHPFoDhGLRoAvurMkD4ll/PoRyIy2vcvT9/Q7OqTlFQX/Z1/n+xIZl0EJ19TXzJq/GCmycQTiT8x94CWcOAcz0Ot8G9mDxAfxNeQc/OE6HjVQ+ZzNZFRxOJWtiyqaaO9K1cHEc8Io/qJOu7NdJL35V1TlwUlwXxfw46mJJlruAr0qOPRiTaplzEWeUtAU0sTrpAI+G4HBo7rUeKXyjd+Hah445ssuev1bM2oxuUscV/KR5rs/s5bFqRPCC5WJoKlpC1EKvE1LlZpUs74vFTtH2gXbLSuevFVAk/tSHZNBRq78Y9RlqN6lST61MeYbd2SpFrmy0pLXyU1fwKBUC+jK9N0a9FrnnlJTpVyDlxbKYLZ8NK+gI+2+N32D7TXD3cxQuFkeJ2ClfCQTg5JByqd0YqbYloPiQQP5M4ZTEPlnSHbL2dMmqKZabxCScf40odS1NS0dPfFLdfAiUd3B7dZ9oKQsy5hwqC2X2zguuaWD5GMdsbaBtNilTyxmI8CjqxatKOGPHzjT7NtgUkZ0auscyV4srhffKJKKlBSS64ZT29ZWImD/E13ukjfiP926H9n1OlTgBmNAPFeBqc3oRwI0izaHUkouFQIZ3AANCHJNDmCBQiKmx0lBZSSH3ZMouatoOJESGSMNXGd1ad/Rff7FSe7TOHh2vkP7QqIuEEiuRO4+f0gFtWSu1IDMqZLJIFHUg1Ul6XmLKANWKsSz6DbibyUJSkqUV0bAeFTkl2Aq1dYhs+xLjKW+TD6Zn2pG/VajCk+b+X84EYbSsZsvZ4lpEtISpYYrKsLzCp1VmGw1EQdstlrm2NYl+KZLaYigfwveCP4qKXZqkpAzgsWNSM8c8Nx+cPnrI+HEqHrzpxjy0MzjlU/WxjZ4EDgacR+d8LPF6l7IFtPXdB7t/YZcm2zEyksPCtScAFLSFEJ0SaK3FRGAEASrCop96b8Y9jCW6Ka9ScNGaExSlC8SX3xPKSHw19jDZLPvY9ekSKw655b4WPUKVjUjzf5wR2XtWZJIuHwlnSfhOAwGB3isDtRVut0OvkYaNygpRUlTQqM5QdxfJ6JsTt8mW12YE3sZa3IBf0O8YvURs7D2/lLa8kuc0lKh8jHz4udU9dYwR2ZMmA3krKMAwxIOQ+/zjP7J44+7Lj48/7HLJ/wArJUsdvyuP9H0Db9qy1yJi0LBZB+EuQSGDgOQXIGFM4xSBTn7RipKpwVJmrUVpK6C8aEOACMBUPTSNzNSwjm62Tk42dn8LwrGppX6djJSXIG9vl8oM7bWHQBgEgcMftA3ZaXmpB1LcWLesXO0IPeJ0KQfUgj0HnGCvdf8AP52PyS/rxXwZLY5rJBOX3MWrHbbsqarMJV5qcfMQDRO8DbosSlXpU5IxZ/Jv/wAwvTx25Ny75M2fEmrflfuVrbbL4CHYKIHBz61MGtq2gd8vRLIH+KKN5lR5xle88QzYj3D/ADgparSVLUr+SifMw2SSxbF6tP8AQe9OnNfBP+9f4CdgnVBMda9jSVrE1SfGGrqxeuuA5UzMVJCyEkg4GkSKtijniAfKkYKkpXF0Klp98nYG7ZSCJaUSgSZi2ugOSQxGAfJ+UO7L9k1yDfUrxXALoZsSS+8Miu5VMIOS7OL4fHLc4UPYmCFH8jDnq5xxeyX1+JllgUJWgT2SWHtsl8FlSRowc86jdhBjZs9nGocbm6MCtmWFUvaV+ndzkLDZuEJo28gZ5to5GyJ8TdaRu1eS4Ys0fFfp/wCsz41704v4MM2BV5NpQSDgsB38K5bAYU8clZEAkBSVApUoNgzH3pk8HbJIuziT8K5YGWKF4YaLUeZ0gChDJAOHn+YHXtrY/wCehjx9tF6RtWY2CScHumm9nY+TboIS5j449ecCbLLq4q3pvgmFRypTbVMt0XESSrzccnrpEy7M3ic06+cPsqMzj+PvC25SUC/MISmWFKUSzBIDqL6AAxqw4rYls8Q7cWq/tCeTgFBAp/BCUtxpAMKoz4btfbCJLZalTVqmK+JalLLjNRvH1pEaDSmJ9q7+mj2UY0ki0wGBU8N2Jh+W9oSXiqr4Q7eD100KXZsa90VKMzr184csebeusK1IbMVrDTMUbPJcl8Lz8esIvS1MN7/f5RBZyycvPnC3tKn0DvU68ITPng06asa3I2Oz5t6yzQkG8HLZhQAV8ung7YdoCdKRMGC0vwIxHmIxXZW23JtxXwzAzlviehJ8/SNVZJXczTLA/tzHWhsEqFSkUzDnlxjkanFTa+q+529PqXklu9Hw/n6BILKVBSaEENyrBnbExK5CV4EkED/IOoDdQHkIAK9It2zaYVZbqgykAMQcSlwk+RY6h8C0ZcfKcbC1UHujNLr9iC8BTdFnZk7+4oap+3sT5RRK8WOFIdZVG+TR7tNchAQ912FOKlGSIbKh1gaOr/jX3Ai8mW/DGIdky3UonJJ9TBMyWD6/iF5J0zV12RpNG5w2Wt1JHH3iRseEQWRTq4O3nCvRgNcBNCHmVFABd4gtD1zAQWzJbzhkxV3HG6Pn94jsPwjrOM9cWZKbV+KIe1W0TZzZ5qSfBPBOTpuqKgWyIS34gsicBMvD4VcqGMV+o1tSZkuXjdSVnIeJ0h/+Ko0XZ+b3kmSo4qQkniRX1MdCUduijfm/3OZFf1G/ga2bP8JLVCSOubQEmM+GEE7T8B0+9PUwJvOfrGPPmeVpvwY9qiTptASmgrn59Viva9ud3NlJLKM1d0A4hlJCi2Y8Q5wxcxiM69PGLk37VbQoAlCJrJF5ylCFOWGDKIKuKm0h+jwLLJ7ukrYuXwPbZaKjR4AfqLNI2faSC3hSnzmIBGObkc8DB9MxISVlgPQUrHk/bvtMq1f2pd8SklzQC8oO5IJe6HDYc3pu0OJymn9RKTbMStWH1+p/1Q2UcKgfjjDryWclQpo7s2DcIfKSghwoU46kdcY9IGkApId+I1jn9GhLOceTecKUVDwhdmyX5B+R1w+XKI5zV5+0SDCta06aI5oxHH2GB4wxszxRXulmGHX0iRKG+f0h0tPX1h9w1hdjtvA281czplw0jZbB20J6Ahf/AJEVSrVsG31bmYx6ZbnPjoHiWUSCCHBGDODhrjvhWXEskaYzDNwla6PRP6hLhBJBOAY11AOZphDFppTP1H1jN2ftIkpuT0Xx/IGu7DPe8GrJtCSUgCYKAYqrTDFi8cmenlD0Oxj1ccnEiNCFoJCVO5cXic8Uv7aPnFyWo3gpqj2wIiwmS4cVBzAziKbKUKivoYS3fZqxxxrot7PDKmK/brvdyPeLkq0hY4dPAazTDepxbM8olCykuIROFsNxQWXVKg+Tc8AMeMVrGGIGmMVhaScyOMSy5xpUmB20miq91ryXrZNvqCU5UJ3/AGgns6zVCQHIcgZlgSW1OPGBEtYSX37ovGYe7VMpLRLBPeLe6ks16lSRkACXpnCXByqMVwZ81Qx0nwjz3tPM7+3TAk/vEpJD/tZGmoJ5x6dsWx3boAZKEgB65Z+RjCbFsNgUs3bTNTOQL0tVoTLlyVL08N4oqQanPAs0ei2y2Js6WUQpZD6AguAzn4aEPmxwEb/xHHJQhCK4So4ntYpPyx1vm0ujidcCw8nPOBUxYT19orWba/e3lggoc+LJRrV8wPeB22LcyFKfcz0LvQ1DVbpo56wtyUWZpMG9ptsEC4ksTQkGrZsGoQQ3PhGh/TXYAAvkBj+7MtkNw63YCy2c2ibTWpd2Aepc/PWN/L7byrNZld0C6fBKf4VFnUsPUgOSTnQUviO7LD7PGsUFy+wJLikTfqN2vuqTZpZIArNUCOUvXS8d7VrHnEy3LaiiAcQS4fUvrFe32tUw3iXUS5UTUnMku7/WKUtRH+OHlzjo6fGsaom3aqRbNpURkGBbA448YpTp5phSLSqs1Rr+DnhEE0HDr3jSA7aKcos4fpzHH2HtCpx13+scpIY78OMKXZtl+U5Rp1vhik1YZ+1Xh98cHDw6SlqjPDgMoubAxRsRIFMesYVaS7Ze/XyhQnQbo1vZLsHNto7x0okoVdUXZSj4SpKPCQ4ScVMHLVYwtDMklFcmQEthrWp+UHOzvZObbD4GRLD/ANxQN0kNRIFVKrlQa5H0qT2Ts8hZuSUBSaEl1lsmKySAaGjQVkSwlhhoBkNw0xjRHF6syT1PFRRiLF+mkuSoqnr71P7QApD636kgDRKq7sCUmdjLHO8Pdd0zsZRungXcK5jg0GrZM8Tbuut0JZkk1HCLpKXRn3SauzGK/TS6vwWtYS/8GU2dRMZ2YO3LKNFY9gS5IJKp8ylBMmFXkAEuTveDAspa81MObQ7+mKmYkBO8V0frOMGtzQxQd9hxnP0ZjZmx59oKzLCLMULBluVkrAvAuzsnDEGL9j2HNmIvTUpRMBIISXBYsFDR8eY4Db7PsLMohxoWL8usIsTLFLVgLp1H0wMcfHqsU4pZY18jVHWZ4PiX6mFmbCmBPhZR0BuvzNPaC6eyUpIvKtQb/A48LzwZOzGD96Dn8BA/7GMztPtXZpK1S5kxKrtFXUqLK/iXo4zrjQsaRtxY9Nk4jy/jf+g3+I6mXr+iX+C5YdiSTOAVPlGV/vSsnIVF1I1Ln5gJtpc22LKCO5sqFMiUHCjcUQCtLMDSgPw0o7k1ZvbKyrPh8IBxY+LewwGOMOR2hkEf+VA4lvQtC5RlhuMI/VX9zZj/AKtTnJv4OvsQyezEhBdTr3Fh/wBQHintHYi5igmUgS5YxdTA44JqcNYvr7QyBjOTyevkDEH/AKus2SlFtEqryIEDF5rumxzjiquArZZakoSl3uhqBsIE7YsSpn/lmCXJTiAanIOTQZ68NK0/tmDSXLJ3qKRzzphpAG1bTMys2ugG8+305weHTSUtzVGWXso/lQRtW0EkXZQKJKXTShma6GtHOLcRASfbSo1rp6YB6DCnQjn2wrZywFAMhubzr9Irkng34jp48agZZSt2OC393w0+g8o5gQMfP1x3QrNT6fXqsdMJDZn7ZVhyQDdDZc1lgAOHr+YfaUep6zh0mztjXX13w+0qDNl9znlBpCWUJeR+W7hC3uWXtD0qBLn1wzip/wD0EvgeTQv1NjkkuWSyw+LsMYmQM9/rlFIW4MwBL4+WsSHaIDeE+Y619NIGVsvFOEVTZsf082fJm2tp6DMQmWSBii8SkAzGLgVIG9nzMeu7E2PIsqFpkAoQpd+4VFQBNCxJcBrob/SI8A2L2kXZ5neSyxLAgsxSCCytxbEVj0zYnbaXbj3cuYuRNAJCFXFBWpAI8TMDQpU2bQcIp/Myal7pWnwFO3PaOZZSiYiT3stQuKVea7MfwOWJYpvDD9uOUec2vtbaFT+/TeQkkgAE3brgmWVUvZOzHDAuY0XaLZm1LULswSShJdKZawASzXjfN450OD4aWf6ORPQiwzHlrly0FIcO9wgqSxZZBKiRm5LNUM958AxcILy/sYtPbS1uXmX7yr3iSCxpQMzJoKBgGozl9j2Ht1qnlU6YtJlPc7shg4CTeS3w4s2bl2o4ix/pnO79pqkdyDVSFeJY0CSDcJwL4f6qRtzJl2WQyQEoQKBwHPE4k6nGE5N6Xurkk5wfCCUslRDmkWL4HP66Zx47t39Q5xmqTKWLqJjpUAoOEkMCH8QLEKBoXowDmBHbmeuaFKWpKFXe8Sk/FcU9BkSCEkjEYxwc+h1GaW6bLiuOD2NdvVcJlkYOCcNQWYwDt/aq0o7uWhMqbPmUSGXU18RF7wSxiSdGDu4w8/t2ruhKkykoQlLMS4AoS4YAuXzzMAp+25hvG86lghVSHT/HGg1zNHcUgMH4fNO5hbGzfdpu31yX3EqYFzSGmzkABCSce6D1YOKu2ZJjz0rvfCaOfc1wxc4GKBWSSMMmi7Z89eIY8so7OLDHEqQ7FHkk7sDGjcOENv4UpwP0hsxV4tQAGtak6QhA9vQdeUaEhkslPgffbnmw4NXKGLW4LlXD54w5KcKHHfCiXXDHWCUULc5tdkSSU0aj4kccfOFUt8+t8TJQKYeY1H1iOajRhg/WMXQu2uBqhj5O0KKZPr08chb0z08oQryzfKIU5J9CmYw3vFmRZSPEcdK0GecdZ7KUsVVIIwywwpV9Ynz158NIJIr5jXpx++hinaPFo+45efDyixOUOYq1NKdb4qzkb2IzwMQGTB20JwJKU4DE64xTKGiRKftx1hRLyzw9oWFK5O2Nly/LqkSFHrEwAbdr7mGlOdYpcjHBJDZicAM4fZZl1QViAacRpXXfEbHmeuUSPQRYurYcs+2pq3SZ80A/6145Uf6ekMmpUpd5Sr6v5FbFxgXNXAZuEDpIYcfb5xYM/wALV6ygGn5HxgkjQ2XtXbENdmqUDkvu5nqfF5thA7tXt+0T0gTlMP2pAup0JZy5wdyeUC66+X1ipNQSXOdIu5eQZxjXC5IkWfIt1rlE7gDf6dfSOEstrHE9dGJ2BGFCLmPiXyhL1OcSXBq+uWMKiTWue8DdFUM5YtkZTB2PENk3DGL84BKa0Vg2b/OGWSwgY0PWMRzFEnUCgbdi0UuWaOYQ57EQDdYMfXLhEyF+v1yyiFKDmcfpDhL/ABxyhhn5FChR/wAb4W++gjkSgcok7rJuvb8xZTEvPhlpD1V3HVuEKE7h11hDwqmQPl5wQNsprk4FyWiWyKTgaKwBPyyh6x/jh8j9YhnyVHApoMfvFinxyEEElXyHuY5SAccqUy4+kQWSeSbq6FuLxYXUDGLDXPRCQ4Jf8ZmK80tXHy9MtPKLdookpZNfFeYhTECmLAcia4wNtpIGeTVHtEBkUjJI5Uh0iUfOn1ygzKMlZoWBzLez5vD/AOkT+1jTw1wGp6cxmbZ0IYYy5TAuPLpojUK1wHDr8QWNgNGbHz38IgVYshlTjw84JC542UQM+mEddw6pFibJbl0wjv6YtWhiMWoNHJDtu4Q5Jr17Yco7uhq8cZY65RKCbZ10b4Vi+GPOHXT+YeEVz6+3tFlEC5GeG8QwoUHqD7xaMiFRLApU0+kQm1lQKGbjofKLMgaVD9UiQJ6qfxHGzVoGbOJtYSkkJNngUGJoOubxGkMG3amH/wBOT4lF2FN8SIshAevoOcD0G7nyiC9ueHA0yp18oSZLbEdfaHd2OvtBoU2cJlMeq/SO706nrhEtnsql0AprpjnF+ybOShiane7Dh5QSQFNlOz2YqqxDmh+0PVZA2LwUXh9OuhFSYnIQZTiV1WcHrqlTCy7I9MtQ0TSpROfpWCNk2epxj0ftEKUQUjY9QrRVBw1+2kFbLYhUgDm3ENBMWIIS2NCDyf8AEJNUAkNjXDr3iBxSQDnSS9Qa79MhjVuMCdsyWToOL54YRrLQsJSXF3LWupd90Y/byjQczp9s4j4ByOotlWcgCcoAAAE4cYMgeHz9ISOhTG4u2EykBNBAuYkOrckexhY6BNL6RTbxGGP4hHR0T0FP8w5WPlDrory9xHR0RleTjhCHHn8zHR0UyokFtWQCxasPslRXT5x0dBwKy/mClmSLppp7mOUKcxHR0NfQr0JLKMf8R7CEmDwg51rzaOjoXM04+ipNFDFJf7RlHR0DEVm7RpNnDwjgPaLjU8veOjoeuiMo2keJXD/6wpT4Dx+sJHRGCh+yA6Q9cceJjQpQKUGHyjo6KJ6E9nDzQ/8AExAUC8KDH5GOjoMgP2mfGviYzm1EC4Cwd/rCR0CyS6P/2Q=="/>
          <p:cNvSpPr>
            <a:spLocks noChangeAspect="1" noChangeArrowheads="1"/>
          </p:cNvSpPr>
          <p:nvPr/>
        </p:nvSpPr>
        <p:spPr bwMode="auto">
          <a:xfrm>
            <a:off x="155575" y="-1028700"/>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6" name="Picture 4" descr="http://tyquilts.com/blog/wp-content/uploads/2009/08/sunset-tree.jpg"/>
          <p:cNvPicPr>
            <a:picLocks noChangeAspect="1" noChangeArrowheads="1"/>
          </p:cNvPicPr>
          <p:nvPr/>
        </p:nvPicPr>
        <p:blipFill>
          <a:blip r:embed="rId2" cstate="print"/>
          <a:srcRect/>
          <a:stretch>
            <a:fillRect/>
          </a:stretch>
        </p:blipFill>
        <p:spPr bwMode="auto">
          <a:xfrm>
            <a:off x="228600" y="1828800"/>
            <a:ext cx="3314700" cy="4257675"/>
          </a:xfrm>
          <a:prstGeom prst="rect">
            <a:avLst/>
          </a:prstGeom>
          <a:noFill/>
        </p:spPr>
      </p:pic>
      <p:sp>
        <p:nvSpPr>
          <p:cNvPr id="5" name="TextBox 4"/>
          <p:cNvSpPr txBox="1"/>
          <p:nvPr/>
        </p:nvSpPr>
        <p:spPr>
          <a:xfrm>
            <a:off x="4572000" y="5077361"/>
            <a:ext cx="3962400" cy="1323439"/>
          </a:xfrm>
          <a:prstGeom prst="rect">
            <a:avLst/>
          </a:prstGeom>
          <a:noFill/>
        </p:spPr>
        <p:txBody>
          <a:bodyPr wrap="square" rtlCol="0">
            <a:spAutoFit/>
          </a:bodyPr>
          <a:lstStyle/>
          <a:p>
            <a:r>
              <a:rPr lang="en-US" sz="4000" dirty="0" smtClean="0"/>
              <a:t>Cool Colors – </a:t>
            </a:r>
            <a:r>
              <a:rPr lang="en-US" sz="2000" dirty="0" smtClean="0"/>
              <a:t>Using Greens, Blues and violets create another mood.</a:t>
            </a:r>
            <a:endParaRPr lang="en-US" sz="2000" dirty="0"/>
          </a:p>
        </p:txBody>
      </p:sp>
      <p:pic>
        <p:nvPicPr>
          <p:cNvPr id="23558" name="Picture 6" descr="http://www.realcolorwheel.com/nahikudrivewayDVDwc.htg/tomwc9day600.jpg"/>
          <p:cNvPicPr>
            <a:picLocks noChangeAspect="1" noChangeArrowheads="1"/>
          </p:cNvPicPr>
          <p:nvPr/>
        </p:nvPicPr>
        <p:blipFill>
          <a:blip r:embed="rId3" cstate="print"/>
          <a:srcRect/>
          <a:stretch>
            <a:fillRect/>
          </a:stretch>
        </p:blipFill>
        <p:spPr bwMode="auto">
          <a:xfrm>
            <a:off x="3810000" y="1447800"/>
            <a:ext cx="5218659" cy="3505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beehivestudio.typepad.com/.a/6a00e54f9cbc5e88340115713ea441970b-500wi"/>
          <p:cNvPicPr>
            <a:picLocks noChangeAspect="1" noChangeArrowheads="1"/>
          </p:cNvPicPr>
          <p:nvPr/>
        </p:nvPicPr>
        <p:blipFill>
          <a:blip r:embed="rId2" cstate="print"/>
          <a:srcRect/>
          <a:stretch>
            <a:fillRect/>
          </a:stretch>
        </p:blipFill>
        <p:spPr bwMode="auto">
          <a:xfrm>
            <a:off x="457200" y="609600"/>
            <a:ext cx="4429125" cy="5715000"/>
          </a:xfrm>
          <a:prstGeom prst="rect">
            <a:avLst/>
          </a:prstGeom>
          <a:noFill/>
        </p:spPr>
      </p:pic>
      <p:sp>
        <p:nvSpPr>
          <p:cNvPr id="3" name="TextBox 2"/>
          <p:cNvSpPr txBox="1"/>
          <p:nvPr/>
        </p:nvSpPr>
        <p:spPr>
          <a:xfrm>
            <a:off x="5334000" y="762000"/>
            <a:ext cx="3810000" cy="1200329"/>
          </a:xfrm>
          <a:prstGeom prst="rect">
            <a:avLst/>
          </a:prstGeom>
          <a:noFill/>
        </p:spPr>
        <p:txBody>
          <a:bodyPr wrap="square" rtlCol="0">
            <a:spAutoFit/>
          </a:bodyPr>
          <a:lstStyle/>
          <a:p>
            <a:r>
              <a:rPr lang="en-US" i="1" dirty="0" smtClean="0"/>
              <a:t>Sunflowers</a:t>
            </a:r>
          </a:p>
          <a:p>
            <a:r>
              <a:rPr lang="en-US" dirty="0" smtClean="0"/>
              <a:t>1888</a:t>
            </a:r>
          </a:p>
          <a:p>
            <a:r>
              <a:rPr lang="en-US" dirty="0" smtClean="0"/>
              <a:t>Oil on Canvas</a:t>
            </a:r>
          </a:p>
          <a:p>
            <a:r>
              <a:rPr lang="en-US" dirty="0" smtClean="0"/>
              <a:t>- Vincent Van Gogh</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678362"/>
          </a:xfrm>
        </p:spPr>
        <p:txBody>
          <a:bodyPr>
            <a:normAutofit/>
          </a:bodyPr>
          <a:lstStyle/>
          <a:p>
            <a:r>
              <a:rPr lang="en-US" sz="6600" dirty="0" smtClean="0"/>
              <a:t>Value</a:t>
            </a:r>
            <a:br>
              <a:rPr lang="en-US" sz="6600" dirty="0" smtClean="0"/>
            </a:br>
            <a:r>
              <a:rPr lang="en-US" dirty="0" smtClean="0"/>
              <a:t/>
            </a:r>
            <a:br>
              <a:rPr lang="en-US" dirty="0" smtClean="0"/>
            </a:br>
            <a:r>
              <a:rPr lang="en-US" dirty="0" smtClean="0"/>
              <a:t>refers to dark and light.  Value contrasts help us to see a two-dimensional work of art.</a:t>
            </a:r>
            <a:endParaRPr lang="en-US" dirty="0"/>
          </a:p>
        </p:txBody>
      </p:sp>
      <p:pic>
        <p:nvPicPr>
          <p:cNvPr id="28674" name="Picture 2" descr="Sphere showing Reflected Light"/>
          <p:cNvPicPr>
            <a:picLocks noChangeAspect="1" noChangeArrowheads="1"/>
          </p:cNvPicPr>
          <p:nvPr/>
        </p:nvPicPr>
        <p:blipFill>
          <a:blip r:embed="rId2" cstate="print"/>
          <a:srcRect/>
          <a:stretch>
            <a:fillRect/>
          </a:stretch>
        </p:blipFill>
        <p:spPr bwMode="auto">
          <a:xfrm>
            <a:off x="3429000" y="4419600"/>
            <a:ext cx="2514600" cy="215707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162"/>
          </a:xfrm>
        </p:spPr>
        <p:txBody>
          <a:bodyPr>
            <a:normAutofit/>
          </a:bodyPr>
          <a:lstStyle/>
          <a:p>
            <a:r>
              <a:rPr lang="en-US" sz="4000" dirty="0" smtClean="0"/>
              <a:t>A value Scale – </a:t>
            </a:r>
            <a:r>
              <a:rPr lang="en-US" sz="2000" dirty="0" smtClean="0"/>
              <a:t>Black at one end, slowly add white to each block until 100% white.</a:t>
            </a:r>
            <a:endParaRPr lang="en-US" sz="2000" dirty="0"/>
          </a:p>
        </p:txBody>
      </p:sp>
      <p:pic>
        <p:nvPicPr>
          <p:cNvPr id="27650" name="Picture 2" descr="http://pastelpointersblog.artistsnetwork.com/content/binary/5-landscape-value-scale.jpg"/>
          <p:cNvPicPr>
            <a:picLocks noChangeAspect="1" noChangeArrowheads="1"/>
          </p:cNvPicPr>
          <p:nvPr/>
        </p:nvPicPr>
        <p:blipFill>
          <a:blip r:embed="rId2" cstate="print"/>
          <a:srcRect/>
          <a:stretch>
            <a:fillRect/>
          </a:stretch>
        </p:blipFill>
        <p:spPr bwMode="auto">
          <a:xfrm>
            <a:off x="1828800" y="1219200"/>
            <a:ext cx="5638800" cy="1801285"/>
          </a:xfrm>
          <a:prstGeom prst="rect">
            <a:avLst/>
          </a:prstGeom>
          <a:noFill/>
        </p:spPr>
      </p:pic>
      <p:sp>
        <p:nvSpPr>
          <p:cNvPr id="4" name="TextBox 3"/>
          <p:cNvSpPr txBox="1"/>
          <p:nvPr/>
        </p:nvSpPr>
        <p:spPr>
          <a:xfrm>
            <a:off x="457200" y="6488668"/>
            <a:ext cx="7772400" cy="369332"/>
          </a:xfrm>
          <a:prstGeom prst="rect">
            <a:avLst/>
          </a:prstGeom>
          <a:noFill/>
        </p:spPr>
        <p:txBody>
          <a:bodyPr wrap="square" rtlCol="0">
            <a:spAutoFit/>
          </a:bodyPr>
          <a:lstStyle/>
          <a:p>
            <a:r>
              <a:rPr lang="en-US" dirty="0" smtClean="0"/>
              <a:t>Tints and Shades – A pure hue, slowly add black (shade) or white (tint)</a:t>
            </a:r>
            <a:endParaRPr lang="en-US" dirty="0"/>
          </a:p>
        </p:txBody>
      </p:sp>
      <p:pic>
        <p:nvPicPr>
          <p:cNvPr id="27652" name="Picture 4" descr="http://yourdecoratinghotline.com/wp-content/uploads/2010/01/red-tints.jpg"/>
          <p:cNvPicPr>
            <a:picLocks noChangeAspect="1" noChangeArrowheads="1"/>
          </p:cNvPicPr>
          <p:nvPr/>
        </p:nvPicPr>
        <p:blipFill>
          <a:blip r:embed="rId3" cstate="print"/>
          <a:srcRect/>
          <a:stretch>
            <a:fillRect/>
          </a:stretch>
        </p:blipFill>
        <p:spPr bwMode="auto">
          <a:xfrm>
            <a:off x="457200" y="4419600"/>
            <a:ext cx="3352800" cy="1117600"/>
          </a:xfrm>
          <a:prstGeom prst="rect">
            <a:avLst/>
          </a:prstGeom>
          <a:noFill/>
        </p:spPr>
      </p:pic>
      <p:pic>
        <p:nvPicPr>
          <p:cNvPr id="27654" name="Picture 6" descr="http://mipav.cit.nih.gov/documentation/HTML%20Algorithms/images/dialogboxPickPaintColorHSB.jpg"/>
          <p:cNvPicPr>
            <a:picLocks noChangeAspect="1" noChangeArrowheads="1"/>
          </p:cNvPicPr>
          <p:nvPr/>
        </p:nvPicPr>
        <p:blipFill>
          <a:blip r:embed="rId4" cstate="print"/>
          <a:srcRect/>
          <a:stretch>
            <a:fillRect/>
          </a:stretch>
        </p:blipFill>
        <p:spPr bwMode="auto">
          <a:xfrm>
            <a:off x="4411980" y="3200400"/>
            <a:ext cx="4732020" cy="32861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Monochromatic- </a:t>
            </a:r>
            <a:r>
              <a:rPr lang="en-US" sz="2200" dirty="0" smtClean="0"/>
              <a:t>consisting of one color or hue showing value contrasts</a:t>
            </a:r>
            <a:endParaRPr lang="en-US" sz="2200" dirty="0"/>
          </a:p>
        </p:txBody>
      </p:sp>
      <p:pic>
        <p:nvPicPr>
          <p:cNvPr id="29698" name="Picture 2" descr="http://intricateart.com/archives/200702monochromaticstacieingreen.jpg"/>
          <p:cNvPicPr>
            <a:picLocks noChangeAspect="1" noChangeArrowheads="1"/>
          </p:cNvPicPr>
          <p:nvPr/>
        </p:nvPicPr>
        <p:blipFill>
          <a:blip r:embed="rId2" cstate="print"/>
          <a:srcRect/>
          <a:stretch>
            <a:fillRect/>
          </a:stretch>
        </p:blipFill>
        <p:spPr bwMode="auto">
          <a:xfrm>
            <a:off x="304800" y="1752600"/>
            <a:ext cx="3733800" cy="3745963"/>
          </a:xfrm>
          <a:prstGeom prst="rect">
            <a:avLst/>
          </a:prstGeom>
          <a:noFill/>
        </p:spPr>
      </p:pic>
      <p:pic>
        <p:nvPicPr>
          <p:cNvPr id="29700" name="Picture 4" descr="http://ms084.k12.sd.us/images-optimized/torn%20paper%20collage/images/value%20collage%20011.jpg"/>
          <p:cNvPicPr>
            <a:picLocks noChangeAspect="1" noChangeArrowheads="1"/>
          </p:cNvPicPr>
          <p:nvPr/>
        </p:nvPicPr>
        <p:blipFill>
          <a:blip r:embed="rId3" cstate="print"/>
          <a:srcRect/>
          <a:stretch>
            <a:fillRect/>
          </a:stretch>
        </p:blipFill>
        <p:spPr bwMode="auto">
          <a:xfrm>
            <a:off x="4800600" y="1981200"/>
            <a:ext cx="2943225" cy="3333750"/>
          </a:xfrm>
          <a:prstGeom prst="rect">
            <a:avLst/>
          </a:prstGeom>
          <a:noFill/>
        </p:spPr>
      </p:pic>
      <p:sp>
        <p:nvSpPr>
          <p:cNvPr id="5" name="TextBox 4"/>
          <p:cNvSpPr txBox="1"/>
          <p:nvPr/>
        </p:nvSpPr>
        <p:spPr>
          <a:xfrm>
            <a:off x="4572000" y="5638800"/>
            <a:ext cx="3505200" cy="707886"/>
          </a:xfrm>
          <a:prstGeom prst="rect">
            <a:avLst/>
          </a:prstGeom>
          <a:noFill/>
        </p:spPr>
        <p:txBody>
          <a:bodyPr wrap="square" rtlCol="0">
            <a:spAutoFit/>
          </a:bodyPr>
          <a:lstStyle/>
          <a:p>
            <a:r>
              <a:rPr lang="en-US" sz="4000" dirty="0" smtClean="0"/>
              <a:t>Value in Collage</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8"/>
            <a:ext cx="4419600" cy="4068762"/>
          </a:xfrm>
        </p:spPr>
        <p:txBody>
          <a:bodyPr>
            <a:normAutofit/>
          </a:bodyPr>
          <a:lstStyle/>
          <a:p>
            <a:pPr algn="l"/>
            <a:r>
              <a:rPr lang="en-US" sz="2800" dirty="0" smtClean="0"/>
              <a:t>Woman with Guitar</a:t>
            </a:r>
            <a:br>
              <a:rPr lang="en-US" sz="2800" dirty="0" smtClean="0"/>
            </a:br>
            <a:r>
              <a:rPr lang="en-US" sz="2800" dirty="0" smtClean="0"/>
              <a:t>Georges Braque</a:t>
            </a:r>
            <a:br>
              <a:rPr lang="en-US" sz="2800" dirty="0" smtClean="0"/>
            </a:br>
            <a:r>
              <a:rPr lang="en-US" sz="2800" dirty="0" smtClean="0"/>
              <a:t>1913</a:t>
            </a:r>
            <a:br>
              <a:rPr lang="en-US" sz="2800" dirty="0" smtClean="0"/>
            </a:br>
            <a:r>
              <a:rPr lang="en-US" sz="2800" dirty="0" smtClean="0"/>
              <a:t>Oil and Charcoal on Canvas</a:t>
            </a:r>
            <a:endParaRPr lang="en-US" sz="2800" dirty="0"/>
          </a:p>
        </p:txBody>
      </p:sp>
      <p:pic>
        <p:nvPicPr>
          <p:cNvPr id="30724" name="Picture 4" descr="http://upload.wikimedia.org/wikipedia/en/thumb/6/63/Braque.woman.400pix.jpg/250px-Braque.woman.400pix.jpg">
            <a:hlinkClick r:id="rId2"/>
          </p:cNvPr>
          <p:cNvPicPr>
            <a:picLocks noChangeAspect="1" noChangeArrowheads="1"/>
          </p:cNvPicPr>
          <p:nvPr/>
        </p:nvPicPr>
        <p:blipFill>
          <a:blip r:embed="rId3" cstate="print"/>
          <a:srcRect/>
          <a:stretch>
            <a:fillRect/>
          </a:stretch>
        </p:blipFill>
        <p:spPr bwMode="auto">
          <a:xfrm>
            <a:off x="304800" y="152400"/>
            <a:ext cx="3581400" cy="640354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r>
              <a:rPr lang="en-US" sz="7200" dirty="0" smtClean="0"/>
              <a:t>Texture</a:t>
            </a:r>
            <a:r>
              <a:rPr lang="en-US" dirty="0" smtClean="0"/>
              <a:t/>
            </a:r>
            <a:br>
              <a:rPr lang="en-US" dirty="0" smtClean="0"/>
            </a:br>
            <a:r>
              <a:rPr lang="en-US" dirty="0" smtClean="0"/>
              <a:t>refers to a surface quality, both simulated (visual texture </a:t>
            </a:r>
            <a:r>
              <a:rPr lang="en-US" dirty="0" err="1" smtClean="0"/>
              <a:t>ie</a:t>
            </a:r>
            <a:r>
              <a:rPr lang="en-US" dirty="0" smtClean="0"/>
              <a:t>: rubbing or dry brush) and actual (actual textures </a:t>
            </a:r>
            <a:r>
              <a:rPr lang="en-US" dirty="0" err="1" smtClean="0"/>
              <a:t>ie</a:t>
            </a:r>
            <a:r>
              <a:rPr lang="en-US" dirty="0" smtClean="0"/>
              <a:t>: sandpaper, foil or application of pigment with brush).</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Natural textures </a:t>
            </a:r>
            <a:r>
              <a:rPr lang="en-US" sz="2200" dirty="0" smtClean="0"/>
              <a:t>– nature and environment</a:t>
            </a:r>
            <a:endParaRPr lang="en-US" sz="2200" dirty="0"/>
          </a:p>
        </p:txBody>
      </p:sp>
      <p:pic>
        <p:nvPicPr>
          <p:cNvPr id="31746" name="Picture 2" descr="http://i.pbase.com/u18/timbg/upload/43044199.DSC_1219.JPG"/>
          <p:cNvPicPr>
            <a:picLocks noChangeAspect="1" noChangeArrowheads="1"/>
          </p:cNvPicPr>
          <p:nvPr/>
        </p:nvPicPr>
        <p:blipFill>
          <a:blip r:embed="rId2" cstate="print"/>
          <a:srcRect/>
          <a:stretch>
            <a:fillRect/>
          </a:stretch>
        </p:blipFill>
        <p:spPr bwMode="auto">
          <a:xfrm>
            <a:off x="5029200" y="1600200"/>
            <a:ext cx="3785571" cy="41433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92162"/>
          </a:xfrm>
        </p:spPr>
        <p:txBody>
          <a:bodyPr>
            <a:normAutofit fontScale="90000"/>
          </a:bodyPr>
          <a:lstStyle/>
          <a:p>
            <a:pPr algn="l"/>
            <a:r>
              <a:rPr lang="en-US" sz="4000" dirty="0" smtClean="0"/>
              <a:t>Actual Texture –</a:t>
            </a:r>
            <a:br>
              <a:rPr lang="en-US" sz="4000" dirty="0" smtClean="0"/>
            </a:br>
            <a:r>
              <a:rPr lang="en-US" sz="2200" dirty="0" smtClean="0"/>
              <a:t>surface quality you can feel with </a:t>
            </a:r>
            <a:br>
              <a:rPr lang="en-US" sz="2200" dirty="0" smtClean="0"/>
            </a:br>
            <a:r>
              <a:rPr lang="en-US" sz="2200" dirty="0" smtClean="0"/>
              <a:t>your fingers</a:t>
            </a:r>
            <a:endParaRPr lang="en-US" sz="2200" dirty="0"/>
          </a:p>
        </p:txBody>
      </p:sp>
      <p:pic>
        <p:nvPicPr>
          <p:cNvPr id="32770" name="Picture 2" descr="http://www.artengo.org/images/works/naza_nudeArtAbstractContemporaryWoman_400pxh.jpg"/>
          <p:cNvPicPr>
            <a:picLocks noChangeAspect="1" noChangeArrowheads="1"/>
          </p:cNvPicPr>
          <p:nvPr/>
        </p:nvPicPr>
        <p:blipFill>
          <a:blip r:embed="rId2" cstate="print"/>
          <a:srcRect/>
          <a:stretch>
            <a:fillRect/>
          </a:stretch>
        </p:blipFill>
        <p:spPr bwMode="auto">
          <a:xfrm>
            <a:off x="4714875" y="0"/>
            <a:ext cx="4429125" cy="3810000"/>
          </a:xfrm>
          <a:prstGeom prst="rect">
            <a:avLst/>
          </a:prstGeom>
          <a:noFill/>
        </p:spPr>
      </p:pic>
      <p:sp>
        <p:nvSpPr>
          <p:cNvPr id="4" name="TextBox 3"/>
          <p:cNvSpPr txBox="1"/>
          <p:nvPr/>
        </p:nvSpPr>
        <p:spPr>
          <a:xfrm>
            <a:off x="3048000" y="4724400"/>
            <a:ext cx="5638800" cy="1938992"/>
          </a:xfrm>
          <a:prstGeom prst="rect">
            <a:avLst/>
          </a:prstGeom>
          <a:noFill/>
        </p:spPr>
        <p:txBody>
          <a:bodyPr wrap="square" rtlCol="0">
            <a:spAutoFit/>
          </a:bodyPr>
          <a:lstStyle/>
          <a:p>
            <a:pPr algn="r"/>
            <a:r>
              <a:rPr lang="en-US" sz="4000" dirty="0" smtClean="0"/>
              <a:t>Simulated </a:t>
            </a:r>
          </a:p>
          <a:p>
            <a:pPr algn="r"/>
            <a:r>
              <a:rPr lang="en-US" sz="4000" dirty="0" smtClean="0"/>
              <a:t>Texture –</a:t>
            </a:r>
            <a:br>
              <a:rPr lang="en-US" sz="4000" dirty="0" smtClean="0"/>
            </a:br>
            <a:r>
              <a:rPr lang="en-US" sz="2000" dirty="0" smtClean="0"/>
              <a:t>visual –when smooth surfaces </a:t>
            </a:r>
          </a:p>
          <a:p>
            <a:pPr algn="r"/>
            <a:r>
              <a:rPr lang="en-US" sz="2000" dirty="0" smtClean="0"/>
              <a:t>appear to be textured</a:t>
            </a:r>
            <a:endParaRPr lang="en-US" sz="4000" dirty="0"/>
          </a:p>
        </p:txBody>
      </p:sp>
      <p:pic>
        <p:nvPicPr>
          <p:cNvPr id="32774" name="Picture 6" descr="http://1.bp.blogspot.com/_c6x3PiQ6iXg/R1SKrZrpnyI/AAAAAAAAAGQ/CYjTgzaD80c/s1600-R/art+projects+and+kids+at+park+081.jpg"/>
          <p:cNvPicPr>
            <a:picLocks noChangeAspect="1" noChangeArrowheads="1"/>
          </p:cNvPicPr>
          <p:nvPr/>
        </p:nvPicPr>
        <p:blipFill>
          <a:blip r:embed="rId3" cstate="print"/>
          <a:srcRect/>
          <a:stretch>
            <a:fillRect/>
          </a:stretch>
        </p:blipFill>
        <p:spPr bwMode="auto">
          <a:xfrm>
            <a:off x="0" y="3398769"/>
            <a:ext cx="5105400" cy="34592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r>
              <a:rPr lang="en-US" dirty="0" smtClean="0"/>
              <a:t>What are the concepts of</a:t>
            </a:r>
            <a:br>
              <a:rPr lang="en-US" dirty="0" smtClean="0"/>
            </a:br>
            <a:r>
              <a:rPr lang="en-US" dirty="0" smtClean="0">
                <a:solidFill>
                  <a:schemeClr val="accent2">
                    <a:lumMod val="60000"/>
                    <a:lumOff val="40000"/>
                  </a:schemeClr>
                </a:solidFill>
              </a:rPr>
              <a:t>Line?</a:t>
            </a:r>
            <a:r>
              <a:rPr lang="en-US" dirty="0" smtClean="0"/>
              <a:t/>
            </a:r>
            <a:br>
              <a:rPr lang="en-US" dirty="0" smtClean="0"/>
            </a:br>
            <a:r>
              <a:rPr lang="en-US" dirty="0" smtClean="0"/>
              <a:t>Line - is a mark on a surface that describes a shape or outline. It can create texture and can be thick and thin.  Types of line can include vertical, horizontal, diagonal, contour lines, gestural lines, hatching and cross hatching, and expressive lines.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0"/>
            <a:ext cx="3733800" cy="2743200"/>
          </a:xfrm>
        </p:spPr>
        <p:txBody>
          <a:bodyPr>
            <a:normAutofit/>
          </a:bodyPr>
          <a:lstStyle/>
          <a:p>
            <a:pPr algn="l"/>
            <a:r>
              <a:rPr lang="en-US" dirty="0" smtClean="0"/>
              <a:t>Actual Texture </a:t>
            </a:r>
            <a:br>
              <a:rPr lang="en-US" dirty="0" smtClean="0"/>
            </a:br>
            <a:r>
              <a:rPr lang="en-US" dirty="0" smtClean="0"/>
              <a:t>in Collage</a:t>
            </a:r>
            <a:br>
              <a:rPr lang="en-US" dirty="0" smtClean="0"/>
            </a:br>
            <a:endParaRPr lang="en-US" dirty="0"/>
          </a:p>
        </p:txBody>
      </p:sp>
      <p:pic>
        <p:nvPicPr>
          <p:cNvPr id="34822" name="Picture 6" descr="http://www.illustrophile.com/wp-content/uploads/2008/02/lizzel.jpg"/>
          <p:cNvPicPr>
            <a:picLocks noChangeAspect="1" noChangeArrowheads="1"/>
          </p:cNvPicPr>
          <p:nvPr/>
        </p:nvPicPr>
        <p:blipFill>
          <a:blip r:embed="rId2" cstate="print"/>
          <a:srcRect/>
          <a:stretch>
            <a:fillRect/>
          </a:stretch>
        </p:blipFill>
        <p:spPr bwMode="auto">
          <a:xfrm>
            <a:off x="609600" y="457200"/>
            <a:ext cx="4800600" cy="6096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2700" dirty="0" smtClean="0"/>
              <a:t>Still life with chair caning</a:t>
            </a:r>
            <a:br>
              <a:rPr lang="en-US" sz="2700" dirty="0" smtClean="0"/>
            </a:br>
            <a:r>
              <a:rPr lang="en-US" sz="2700" dirty="0" smtClean="0"/>
              <a:t>Pablo Picasso</a:t>
            </a:r>
            <a:br>
              <a:rPr lang="en-US" sz="2700" dirty="0" smtClean="0"/>
            </a:br>
            <a:r>
              <a:rPr lang="en-US" sz="2700" dirty="0" smtClean="0"/>
              <a:t>1912</a:t>
            </a:r>
            <a:br>
              <a:rPr lang="en-US" sz="2700" dirty="0" smtClean="0"/>
            </a:br>
            <a:r>
              <a:rPr lang="en-US" sz="2700" dirty="0" smtClean="0"/>
              <a:t>Mixed media</a:t>
            </a:r>
            <a:r>
              <a:rPr lang="en-US" dirty="0" smtClean="0"/>
              <a:t/>
            </a:r>
            <a:br>
              <a:rPr lang="en-US" dirty="0" smtClean="0"/>
            </a:br>
            <a:endParaRPr lang="en-US" dirty="0"/>
          </a:p>
        </p:txBody>
      </p:sp>
      <p:pic>
        <p:nvPicPr>
          <p:cNvPr id="33794" name="Picture 2" descr="http://facweb.cs.depaul.edu/sgrais/images/Collage/Picasso-Still_Life_with_Chair-Caning-synthetic_cubism.jpg"/>
          <p:cNvPicPr>
            <a:picLocks noChangeAspect="1" noChangeArrowheads="1"/>
          </p:cNvPicPr>
          <p:nvPr/>
        </p:nvPicPr>
        <p:blipFill>
          <a:blip r:embed="rId2" cstate="print"/>
          <a:srcRect/>
          <a:stretch>
            <a:fillRect/>
          </a:stretch>
        </p:blipFill>
        <p:spPr bwMode="auto">
          <a:xfrm>
            <a:off x="1295400" y="1828800"/>
            <a:ext cx="6038850" cy="46101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a:bodyPr>
          <a:lstStyle/>
          <a:p>
            <a:r>
              <a:rPr lang="en-US" sz="6000" dirty="0" smtClean="0"/>
              <a:t>Space</a:t>
            </a:r>
            <a:r>
              <a:rPr lang="en-US" dirty="0" smtClean="0"/>
              <a:t/>
            </a:r>
            <a:br>
              <a:rPr lang="en-US" dirty="0" smtClean="0"/>
            </a:br>
            <a:r>
              <a:rPr lang="en-US" dirty="0" smtClean="0"/>
              <a:t/>
            </a:r>
            <a:br>
              <a:rPr lang="en-US" dirty="0" smtClean="0"/>
            </a:br>
            <a:r>
              <a:rPr lang="en-US" dirty="0" smtClean="0"/>
              <a:t>3-dimensional volume that can be empty or filled with objects.  It has width, height and depth.</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Linear Perspective</a:t>
            </a:r>
            <a:r>
              <a:rPr lang="en-US" sz="2000" dirty="0" smtClean="0"/>
              <a:t> – a way to organize objects in space using a horizon line, vanishing points and lines of convergence.</a:t>
            </a:r>
            <a:endParaRPr lang="en-US" dirty="0"/>
          </a:p>
        </p:txBody>
      </p:sp>
      <p:sp>
        <p:nvSpPr>
          <p:cNvPr id="3" name="TextBox 2"/>
          <p:cNvSpPr txBox="1"/>
          <p:nvPr/>
        </p:nvSpPr>
        <p:spPr>
          <a:xfrm>
            <a:off x="0" y="4419600"/>
            <a:ext cx="2971800" cy="400110"/>
          </a:xfrm>
          <a:prstGeom prst="rect">
            <a:avLst/>
          </a:prstGeom>
          <a:noFill/>
        </p:spPr>
        <p:txBody>
          <a:bodyPr wrap="square" rtlCol="0">
            <a:spAutoFit/>
          </a:bodyPr>
          <a:lstStyle/>
          <a:p>
            <a:r>
              <a:rPr lang="en-US" sz="2000" dirty="0" smtClean="0"/>
              <a:t>1-Point Perspective</a:t>
            </a:r>
            <a:endParaRPr lang="en-US" sz="2000" dirty="0"/>
          </a:p>
        </p:txBody>
      </p:sp>
      <p:sp>
        <p:nvSpPr>
          <p:cNvPr id="4" name="TextBox 3"/>
          <p:cNvSpPr txBox="1"/>
          <p:nvPr/>
        </p:nvSpPr>
        <p:spPr>
          <a:xfrm>
            <a:off x="6400800" y="4495800"/>
            <a:ext cx="2438400" cy="369332"/>
          </a:xfrm>
          <a:prstGeom prst="rect">
            <a:avLst/>
          </a:prstGeom>
          <a:noFill/>
        </p:spPr>
        <p:txBody>
          <a:bodyPr wrap="square" rtlCol="0">
            <a:spAutoFit/>
          </a:bodyPr>
          <a:lstStyle/>
          <a:p>
            <a:r>
              <a:rPr lang="en-US" dirty="0" smtClean="0"/>
              <a:t>2-Point Perspective</a:t>
            </a:r>
            <a:endParaRPr lang="en-US" dirty="0"/>
          </a:p>
        </p:txBody>
      </p:sp>
      <p:sp>
        <p:nvSpPr>
          <p:cNvPr id="5" name="TextBox 4"/>
          <p:cNvSpPr txBox="1"/>
          <p:nvPr/>
        </p:nvSpPr>
        <p:spPr>
          <a:xfrm>
            <a:off x="381000" y="6172200"/>
            <a:ext cx="3505200" cy="369332"/>
          </a:xfrm>
          <a:prstGeom prst="rect">
            <a:avLst/>
          </a:prstGeom>
          <a:noFill/>
        </p:spPr>
        <p:txBody>
          <a:bodyPr wrap="square" rtlCol="0">
            <a:spAutoFit/>
          </a:bodyPr>
          <a:lstStyle/>
          <a:p>
            <a:r>
              <a:rPr lang="en-US" dirty="0" smtClean="0"/>
              <a:t>3-Point perspective</a:t>
            </a:r>
            <a:endParaRPr lang="en-US" dirty="0"/>
          </a:p>
        </p:txBody>
      </p:sp>
      <p:pic>
        <p:nvPicPr>
          <p:cNvPr id="35842" name="Picture 2" descr="http://www.dreamroutes.net/varsha/images/stories/1%20point_prespective.jpg"/>
          <p:cNvPicPr>
            <a:picLocks noChangeAspect="1" noChangeArrowheads="1"/>
          </p:cNvPicPr>
          <p:nvPr/>
        </p:nvPicPr>
        <p:blipFill>
          <a:blip r:embed="rId2" cstate="print"/>
          <a:srcRect/>
          <a:stretch>
            <a:fillRect/>
          </a:stretch>
        </p:blipFill>
        <p:spPr bwMode="auto">
          <a:xfrm>
            <a:off x="304800" y="1676400"/>
            <a:ext cx="3352800" cy="2599070"/>
          </a:xfrm>
          <a:prstGeom prst="rect">
            <a:avLst/>
          </a:prstGeom>
          <a:noFill/>
        </p:spPr>
      </p:pic>
      <p:pic>
        <p:nvPicPr>
          <p:cNvPr id="35844" name="Picture 4" descr="http://t3.gstatic.com/images?q=tbn:LnLv4NEK0fzAZM:http://img529.imageshack.us/img529/6918/2pointcity2le4.jpg&amp;t=1"/>
          <p:cNvPicPr>
            <a:picLocks noChangeAspect="1" noChangeArrowheads="1"/>
          </p:cNvPicPr>
          <p:nvPr/>
        </p:nvPicPr>
        <p:blipFill>
          <a:blip r:embed="rId3" cstate="print"/>
          <a:srcRect/>
          <a:stretch>
            <a:fillRect/>
          </a:stretch>
        </p:blipFill>
        <p:spPr bwMode="auto">
          <a:xfrm>
            <a:off x="4800600" y="1295400"/>
            <a:ext cx="4191000" cy="3004870"/>
          </a:xfrm>
          <a:prstGeom prst="rect">
            <a:avLst/>
          </a:prstGeom>
          <a:noFill/>
        </p:spPr>
      </p:pic>
      <p:pic>
        <p:nvPicPr>
          <p:cNvPr id="35846" name="Picture 6" descr="http://jaycordray.com/FND113_W3_A2.jpg"/>
          <p:cNvPicPr>
            <a:picLocks noChangeAspect="1" noChangeArrowheads="1"/>
          </p:cNvPicPr>
          <p:nvPr/>
        </p:nvPicPr>
        <p:blipFill>
          <a:blip r:embed="rId4" cstate="print"/>
          <a:srcRect/>
          <a:stretch>
            <a:fillRect/>
          </a:stretch>
        </p:blipFill>
        <p:spPr bwMode="auto">
          <a:xfrm>
            <a:off x="2667000" y="4419600"/>
            <a:ext cx="2971800" cy="223233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Overlapping objects – </a:t>
            </a:r>
            <a:r>
              <a:rPr lang="en-US" sz="2200" dirty="0" smtClean="0"/>
              <a:t>we sense space between objects when they overlap. When size varies, it increases space.</a:t>
            </a:r>
            <a:endParaRPr lang="en-US" sz="2200" dirty="0"/>
          </a:p>
        </p:txBody>
      </p:sp>
      <p:pic>
        <p:nvPicPr>
          <p:cNvPr id="37892" name="Picture 4" descr="http://blogs.salon.com/0004217/images/2005/08/10/Still-Life.Ozenfant.2.jpg"/>
          <p:cNvPicPr>
            <a:picLocks noChangeAspect="1" noChangeArrowheads="1"/>
          </p:cNvPicPr>
          <p:nvPr/>
        </p:nvPicPr>
        <p:blipFill>
          <a:blip r:embed="rId2" cstate="print"/>
          <a:srcRect/>
          <a:stretch>
            <a:fillRect/>
          </a:stretch>
        </p:blipFill>
        <p:spPr bwMode="auto">
          <a:xfrm>
            <a:off x="1143000" y="1905000"/>
            <a:ext cx="6330254" cy="3124200"/>
          </a:xfrm>
          <a:prstGeom prst="rect">
            <a:avLst/>
          </a:prstGeom>
          <a:noFill/>
        </p:spPr>
      </p:pic>
      <p:sp>
        <p:nvSpPr>
          <p:cNvPr id="5" name="TextBox 4"/>
          <p:cNvSpPr txBox="1"/>
          <p:nvPr/>
        </p:nvSpPr>
        <p:spPr>
          <a:xfrm>
            <a:off x="4876800" y="5257800"/>
            <a:ext cx="1828800" cy="369332"/>
          </a:xfrm>
          <a:prstGeom prst="rect">
            <a:avLst/>
          </a:prstGeom>
          <a:noFill/>
        </p:spPr>
        <p:txBody>
          <a:bodyPr wrap="square" rtlCol="0">
            <a:spAutoFit/>
          </a:bodyPr>
          <a:lstStyle/>
          <a:p>
            <a:r>
              <a:rPr lang="en-US" dirty="0" smtClean="0"/>
              <a:t>No overlapping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Perspective - </a:t>
            </a:r>
            <a:r>
              <a:rPr lang="en-US" sz="2000" dirty="0" smtClean="0"/>
              <a:t>a way of using color or value (or both) to show space or depth.</a:t>
            </a:r>
            <a:endParaRPr lang="en-US" dirty="0"/>
          </a:p>
        </p:txBody>
      </p:sp>
      <p:pic>
        <p:nvPicPr>
          <p:cNvPr id="38914" name="Picture 2" descr="http://blogs.glnd.k12.va.us/teachers/kbachmann/files/2009/10/nick1.jpg"/>
          <p:cNvPicPr>
            <a:picLocks noChangeAspect="1" noChangeArrowheads="1"/>
          </p:cNvPicPr>
          <p:nvPr/>
        </p:nvPicPr>
        <p:blipFill>
          <a:blip r:embed="rId2" cstate="print"/>
          <a:srcRect/>
          <a:stretch>
            <a:fillRect/>
          </a:stretch>
        </p:blipFill>
        <p:spPr bwMode="auto">
          <a:xfrm>
            <a:off x="304800" y="1905000"/>
            <a:ext cx="4572000" cy="3429001"/>
          </a:xfrm>
          <a:prstGeom prst="rect">
            <a:avLst/>
          </a:prstGeom>
          <a:noFill/>
        </p:spPr>
      </p:pic>
      <p:pic>
        <p:nvPicPr>
          <p:cNvPr id="38916" name="Picture 4" descr="http://www.danielleboudet.com/images/cherry_paintings/cherryfantasy.jpg"/>
          <p:cNvPicPr>
            <a:picLocks noChangeAspect="1" noChangeArrowheads="1"/>
          </p:cNvPicPr>
          <p:nvPr/>
        </p:nvPicPr>
        <p:blipFill>
          <a:blip r:embed="rId3" cstate="print"/>
          <a:srcRect/>
          <a:stretch>
            <a:fillRect/>
          </a:stretch>
        </p:blipFill>
        <p:spPr bwMode="auto">
          <a:xfrm>
            <a:off x="5486400" y="1676400"/>
            <a:ext cx="2743200" cy="476486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Last Supper</a:t>
            </a:r>
            <a:br>
              <a:rPr lang="en-US" sz="2200" dirty="0" smtClean="0"/>
            </a:br>
            <a:r>
              <a:rPr lang="en-US" sz="2200" dirty="0" smtClean="0"/>
              <a:t>Leonardo </a:t>
            </a:r>
            <a:r>
              <a:rPr lang="en-US" sz="2200" dirty="0" err="1" smtClean="0"/>
              <a:t>da</a:t>
            </a:r>
            <a:r>
              <a:rPr lang="en-US" sz="2200" dirty="0" smtClean="0"/>
              <a:t> Vinci</a:t>
            </a:r>
            <a:br>
              <a:rPr lang="en-US" sz="2200" dirty="0" smtClean="0"/>
            </a:br>
            <a:r>
              <a:rPr lang="en-US" sz="2200" dirty="0" smtClean="0"/>
              <a:t>1490</a:t>
            </a:r>
            <a:br>
              <a:rPr lang="en-US" sz="2200" dirty="0" smtClean="0"/>
            </a:br>
            <a:r>
              <a:rPr lang="en-US" sz="2200" dirty="0" smtClean="0"/>
              <a:t>tempera on gesso</a:t>
            </a:r>
            <a:endParaRPr lang="en-US" sz="2200" dirty="0"/>
          </a:p>
        </p:txBody>
      </p:sp>
      <p:pic>
        <p:nvPicPr>
          <p:cNvPr id="39942" name="Picture 6" descr="http://www.sinoorigin.com/images/famous-artists/leonardo-da-vinci/The_Last_Supper.jpg"/>
          <p:cNvPicPr>
            <a:picLocks noChangeAspect="1" noChangeArrowheads="1"/>
          </p:cNvPicPr>
          <p:nvPr/>
        </p:nvPicPr>
        <p:blipFill>
          <a:blip r:embed="rId2" cstate="print"/>
          <a:srcRect/>
          <a:stretch>
            <a:fillRect/>
          </a:stretch>
        </p:blipFill>
        <p:spPr bwMode="auto">
          <a:xfrm>
            <a:off x="990600" y="2286000"/>
            <a:ext cx="7277100" cy="38195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Horizontal, Vertical and Diagonal Lines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descr="http://char.txa.cornell.edu/language/element/wrighttn.gif">
            <a:hlinkClick r:id="rId2"/>
          </p:cNvPr>
          <p:cNvPicPr>
            <a:picLocks noChangeAspect="1" noChangeArrowheads="1"/>
          </p:cNvPicPr>
          <p:nvPr/>
        </p:nvPicPr>
        <p:blipFill>
          <a:blip r:embed="rId3" cstate="print"/>
          <a:srcRect/>
          <a:stretch>
            <a:fillRect/>
          </a:stretch>
        </p:blipFill>
        <p:spPr bwMode="auto">
          <a:xfrm>
            <a:off x="533400" y="1447800"/>
            <a:ext cx="2895600" cy="1930401"/>
          </a:xfrm>
          <a:prstGeom prst="rect">
            <a:avLst/>
          </a:prstGeom>
          <a:noFill/>
        </p:spPr>
      </p:pic>
      <p:pic>
        <p:nvPicPr>
          <p:cNvPr id="5" name="Picture 4" descr="http://char.txa.cornell.edu/language/element/cathedtn.gif">
            <a:hlinkClick r:id="rId4"/>
          </p:cNvPr>
          <p:cNvPicPr>
            <a:picLocks noChangeAspect="1" noChangeArrowheads="1"/>
          </p:cNvPicPr>
          <p:nvPr/>
        </p:nvPicPr>
        <p:blipFill>
          <a:blip r:embed="rId5" cstate="print"/>
          <a:srcRect/>
          <a:stretch>
            <a:fillRect/>
          </a:stretch>
        </p:blipFill>
        <p:spPr bwMode="auto">
          <a:xfrm>
            <a:off x="6400800" y="2438400"/>
            <a:ext cx="2209800" cy="3273780"/>
          </a:xfrm>
          <a:prstGeom prst="rect">
            <a:avLst/>
          </a:prstGeom>
          <a:noFill/>
        </p:spPr>
      </p:pic>
      <p:pic>
        <p:nvPicPr>
          <p:cNvPr id="6" name="Picture 6" descr="http://char.txa.cornell.edu/language/element/dancertn.gif">
            <a:hlinkClick r:id="rId6"/>
          </p:cNvPr>
          <p:cNvPicPr>
            <a:picLocks noChangeAspect="1" noChangeArrowheads="1"/>
          </p:cNvPicPr>
          <p:nvPr/>
        </p:nvPicPr>
        <p:blipFill>
          <a:blip r:embed="rId7" cstate="print"/>
          <a:srcRect/>
          <a:stretch>
            <a:fillRect/>
          </a:stretch>
        </p:blipFill>
        <p:spPr bwMode="auto">
          <a:xfrm>
            <a:off x="609600" y="3505200"/>
            <a:ext cx="3276600" cy="3102109"/>
          </a:xfrm>
          <a:prstGeom prst="rect">
            <a:avLst/>
          </a:prstGeom>
          <a:noFill/>
        </p:spPr>
      </p:pic>
      <p:sp>
        <p:nvSpPr>
          <p:cNvPr id="7" name="TextBox 6"/>
          <p:cNvSpPr txBox="1"/>
          <p:nvPr/>
        </p:nvSpPr>
        <p:spPr>
          <a:xfrm>
            <a:off x="3810000" y="1752600"/>
            <a:ext cx="4252959" cy="646331"/>
          </a:xfrm>
          <a:prstGeom prst="rect">
            <a:avLst/>
          </a:prstGeom>
          <a:noFill/>
        </p:spPr>
        <p:txBody>
          <a:bodyPr wrap="none" rtlCol="0">
            <a:spAutoFit/>
          </a:bodyPr>
          <a:lstStyle/>
          <a:p>
            <a:r>
              <a:rPr lang="en-US" dirty="0" smtClean="0"/>
              <a:t>Horizontal line – suggests a feeling of quiet </a:t>
            </a:r>
          </a:p>
          <a:p>
            <a:r>
              <a:rPr lang="en-US" dirty="0" smtClean="0"/>
              <a:t>and restfulness</a:t>
            </a:r>
            <a:endParaRPr lang="en-US" dirty="0"/>
          </a:p>
        </p:txBody>
      </p:sp>
      <p:sp>
        <p:nvSpPr>
          <p:cNvPr id="8" name="TextBox 7"/>
          <p:cNvSpPr txBox="1"/>
          <p:nvPr/>
        </p:nvSpPr>
        <p:spPr>
          <a:xfrm>
            <a:off x="4114800" y="6211669"/>
            <a:ext cx="4546501" cy="646331"/>
          </a:xfrm>
          <a:prstGeom prst="rect">
            <a:avLst/>
          </a:prstGeom>
          <a:noFill/>
        </p:spPr>
        <p:txBody>
          <a:bodyPr wrap="none" rtlCol="0">
            <a:spAutoFit/>
          </a:bodyPr>
          <a:lstStyle/>
          <a:p>
            <a:r>
              <a:rPr lang="en-US" dirty="0" smtClean="0"/>
              <a:t>Diagonal lines suggest a feeling of movement </a:t>
            </a:r>
          </a:p>
          <a:p>
            <a:r>
              <a:rPr lang="en-US" dirty="0" smtClean="0"/>
              <a:t>or direction.</a:t>
            </a:r>
            <a:endParaRPr lang="en-US" dirty="0"/>
          </a:p>
        </p:txBody>
      </p:sp>
      <p:sp>
        <p:nvSpPr>
          <p:cNvPr id="9" name="TextBox 8"/>
          <p:cNvSpPr txBox="1"/>
          <p:nvPr/>
        </p:nvSpPr>
        <p:spPr>
          <a:xfrm>
            <a:off x="3886200" y="2895600"/>
            <a:ext cx="2438400" cy="923330"/>
          </a:xfrm>
          <a:prstGeom prst="rect">
            <a:avLst/>
          </a:prstGeom>
          <a:noFill/>
        </p:spPr>
        <p:txBody>
          <a:bodyPr wrap="square" rtlCol="0">
            <a:spAutoFit/>
          </a:bodyPr>
          <a:lstStyle/>
          <a:p>
            <a:r>
              <a:rPr lang="en-US" b="1" dirty="0" smtClean="0"/>
              <a:t>Vertical</a:t>
            </a:r>
            <a:r>
              <a:rPr lang="en-US" dirty="0" smtClean="0"/>
              <a:t> lines communicate a feeling of loftiness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457200"/>
            <a:ext cx="5791200" cy="1981200"/>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Contour Drawing</a:t>
            </a:r>
            <a:r>
              <a:rPr kumimoji="0" lang="en-US" sz="2200" b="0" i="0" u="none" strike="noStrike" kern="1200" cap="none" spc="0" normalizeH="0" baseline="0" noProof="0" dirty="0" smtClean="0">
                <a:ln>
                  <a:noFill/>
                </a:ln>
                <a:solidFill>
                  <a:schemeClr val="tx1"/>
                </a:solidFill>
                <a:effectLst/>
                <a:uLnTx/>
                <a:uFillTx/>
                <a:latin typeface="+mj-lt"/>
                <a:ea typeface="+mj-ea"/>
                <a:cs typeface="+mj-cs"/>
              </a:rPr>
              <a:t>: An "outline,"</a:t>
            </a:r>
            <a:br>
              <a:rPr kumimoji="0" lang="en-US" sz="2200" b="0" i="0" u="none" strike="noStrike" kern="1200" cap="none" spc="0" normalizeH="0" baseline="0" noProof="0" dirty="0" smtClean="0">
                <a:ln>
                  <a:noFill/>
                </a:ln>
                <a:solidFill>
                  <a:schemeClr val="tx1"/>
                </a:solidFill>
                <a:effectLst/>
                <a:uLnTx/>
                <a:uFillTx/>
                <a:latin typeface="+mj-lt"/>
                <a:ea typeface="+mj-ea"/>
                <a:cs typeface="+mj-cs"/>
              </a:rPr>
            </a:br>
            <a:r>
              <a:rPr kumimoji="0" lang="en-US" sz="2200" b="0" i="0" u="none" strike="noStrike" kern="1200" cap="none" spc="0" normalizeH="0" baseline="0" noProof="0" dirty="0" smtClean="0">
                <a:ln>
                  <a:noFill/>
                </a:ln>
                <a:solidFill>
                  <a:schemeClr val="tx1"/>
                </a:solidFill>
                <a:effectLst/>
                <a:uLnTx/>
                <a:uFillTx/>
                <a:latin typeface="+mj-lt"/>
                <a:ea typeface="+mj-ea"/>
                <a:cs typeface="+mj-cs"/>
              </a:rPr>
              <a:t>and presents exterior edges of objects. A plain contour has a clean, connected line, no shading and emphasizes an open "shell" of the subject. Can become complex when adding shadow and texture.</a:t>
            </a:r>
            <a:endParaRPr kumimoji="0" lang="en-US" sz="22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http://www.mmwindowtoart.com/webimages/foundimages/stillcontour.gif"/>
          <p:cNvPicPr>
            <a:picLocks noChangeAspect="1" noChangeArrowheads="1"/>
          </p:cNvPicPr>
          <p:nvPr/>
        </p:nvPicPr>
        <p:blipFill>
          <a:blip r:embed="rId2" cstate="print"/>
          <a:srcRect/>
          <a:stretch>
            <a:fillRect/>
          </a:stretch>
        </p:blipFill>
        <p:spPr bwMode="auto">
          <a:xfrm>
            <a:off x="6019800" y="685800"/>
            <a:ext cx="2983248" cy="3874586"/>
          </a:xfrm>
          <a:prstGeom prst="rect">
            <a:avLst/>
          </a:prstGeom>
          <a:noFill/>
        </p:spPr>
      </p:pic>
      <p:sp>
        <p:nvSpPr>
          <p:cNvPr id="4" name="TextBox 3"/>
          <p:cNvSpPr txBox="1"/>
          <p:nvPr/>
        </p:nvSpPr>
        <p:spPr>
          <a:xfrm>
            <a:off x="304800" y="2895600"/>
            <a:ext cx="5105400" cy="1692771"/>
          </a:xfrm>
          <a:prstGeom prst="rect">
            <a:avLst/>
          </a:prstGeom>
          <a:noFill/>
        </p:spPr>
        <p:txBody>
          <a:bodyPr wrap="square" rtlCol="0">
            <a:spAutoFit/>
          </a:bodyPr>
          <a:lstStyle/>
          <a:p>
            <a:r>
              <a:rPr lang="en-US" sz="4400" dirty="0" smtClean="0">
                <a:latin typeface="Calibri" pitchFamily="34" charset="0"/>
                <a:cs typeface="Aharoni" pitchFamily="2" charset="-79"/>
              </a:rPr>
              <a:t>Gesture Drawing: </a:t>
            </a:r>
            <a:r>
              <a:rPr lang="en-US" sz="2000" dirty="0" smtClean="0"/>
              <a:t>a method of training hands to quickly sketch what the brain has already seen. Stay focused,</a:t>
            </a:r>
          </a:p>
          <a:p>
            <a:r>
              <a:rPr lang="en-US" sz="2000" dirty="0" smtClean="0">
                <a:latin typeface="Calibri" pitchFamily="34" charset="0"/>
                <a:cs typeface="Aharoni" pitchFamily="2" charset="-79"/>
              </a:rPr>
              <a:t>Draw quickly, constant movement, no erasing!</a:t>
            </a:r>
            <a:endParaRPr lang="en-US" sz="2000" dirty="0">
              <a:latin typeface="Calibri" pitchFamily="34" charset="0"/>
              <a:cs typeface="Aharoni" pitchFamily="2" charset="-79"/>
            </a:endParaRPr>
          </a:p>
        </p:txBody>
      </p:sp>
      <p:pic>
        <p:nvPicPr>
          <p:cNvPr id="5" name="Picture 6" descr="10 objects"/>
          <p:cNvPicPr>
            <a:picLocks noChangeAspect="1" noChangeArrowheads="1"/>
          </p:cNvPicPr>
          <p:nvPr/>
        </p:nvPicPr>
        <p:blipFill>
          <a:blip r:embed="rId3" cstate="print"/>
          <a:srcRect/>
          <a:stretch>
            <a:fillRect/>
          </a:stretch>
        </p:blipFill>
        <p:spPr bwMode="auto">
          <a:xfrm>
            <a:off x="304800" y="4800600"/>
            <a:ext cx="8382000" cy="17961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Expressive Lines: </a:t>
            </a:r>
            <a:r>
              <a:rPr kumimoji="0" lang="en-US" sz="2000" b="0" i="0" u="none" strike="noStrike" kern="1200" cap="none" spc="0" normalizeH="0" baseline="0" noProof="0" smtClean="0">
                <a:ln>
                  <a:noFill/>
                </a:ln>
                <a:solidFill>
                  <a:schemeClr val="tx1"/>
                </a:solidFill>
                <a:effectLst/>
                <a:uLnTx/>
                <a:uFillTx/>
                <a:latin typeface="+mj-lt"/>
                <a:ea typeface="+mj-ea"/>
                <a:cs typeface="+mj-cs"/>
              </a:rPr>
              <a:t>convey emotions </a:t>
            </a:r>
            <a:br>
              <a:rPr kumimoji="0" lang="en-US" sz="2000" b="0" i="0" u="none" strike="noStrike" kern="1200" cap="none" spc="0" normalizeH="0" baseline="0" noProof="0" smtClean="0">
                <a:ln>
                  <a:noFill/>
                </a:ln>
                <a:solidFill>
                  <a:schemeClr val="tx1"/>
                </a:solidFill>
                <a:effectLst/>
                <a:uLnTx/>
                <a:uFillTx/>
                <a:latin typeface="+mj-lt"/>
                <a:ea typeface="+mj-ea"/>
                <a:cs typeface="+mj-cs"/>
              </a:rPr>
            </a:br>
            <a:r>
              <a:rPr kumimoji="0" lang="en-US" sz="2000" b="0" i="0" u="none" strike="noStrike" kern="1200" cap="none" spc="0" normalizeH="0" baseline="0" noProof="0" smtClean="0">
                <a:ln>
                  <a:noFill/>
                </a:ln>
                <a:solidFill>
                  <a:schemeClr val="tx1"/>
                </a:solidFill>
                <a:effectLst/>
                <a:uLnTx/>
                <a:uFillTx/>
                <a:latin typeface="+mj-lt"/>
                <a:ea typeface="+mj-ea"/>
                <a:cs typeface="+mj-cs"/>
              </a:rPr>
              <a:t>based on their character and weight</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thickness of line">
            <a:hlinkClick r:id="rId2"/>
          </p:cNvPr>
          <p:cNvPicPr>
            <a:picLocks noChangeAspect="1" noChangeArrowheads="1"/>
          </p:cNvPicPr>
          <p:nvPr/>
        </p:nvPicPr>
        <p:blipFill>
          <a:blip r:embed="rId3" cstate="print"/>
          <a:srcRect/>
          <a:stretch>
            <a:fillRect/>
          </a:stretch>
        </p:blipFill>
        <p:spPr bwMode="auto">
          <a:xfrm>
            <a:off x="381000" y="1447800"/>
            <a:ext cx="3754050" cy="5000626"/>
          </a:xfrm>
          <a:prstGeom prst="rect">
            <a:avLst/>
          </a:prstGeom>
          <a:noFill/>
        </p:spPr>
      </p:pic>
      <p:sp>
        <p:nvSpPr>
          <p:cNvPr id="4" name="TextBox 3"/>
          <p:cNvSpPr txBox="1"/>
          <p:nvPr/>
        </p:nvSpPr>
        <p:spPr>
          <a:xfrm>
            <a:off x="4267200" y="3810000"/>
            <a:ext cx="4648200" cy="2677656"/>
          </a:xfrm>
          <a:prstGeom prst="rect">
            <a:avLst/>
          </a:prstGeom>
          <a:noFill/>
        </p:spPr>
        <p:txBody>
          <a:bodyPr wrap="square" rtlCol="0">
            <a:spAutoFit/>
          </a:bodyPr>
          <a:lstStyle/>
          <a:p>
            <a:r>
              <a:rPr lang="en-US" sz="4400" dirty="0" smtClean="0"/>
              <a:t>Hatching/Cross Hatching: </a:t>
            </a:r>
            <a:r>
              <a:rPr lang="en-US" sz="2000" dirty="0" smtClean="0"/>
              <a:t>Using different line thicknesses you can give the illusion of weight and direction of light.  Multiple lines, crossing one another give an illusion of  form and texture</a:t>
            </a:r>
            <a:endParaRPr lang="en-US" sz="2000" dirty="0"/>
          </a:p>
        </p:txBody>
      </p:sp>
      <p:pic>
        <p:nvPicPr>
          <p:cNvPr id="5" name="Picture 4" descr="http://www.mde-art.com/art-blog/wp-content/uploads/2008/06/marker-drawing-man-male-face.jpg"/>
          <p:cNvPicPr>
            <a:picLocks noChangeAspect="1" noChangeArrowheads="1"/>
          </p:cNvPicPr>
          <p:nvPr/>
        </p:nvPicPr>
        <p:blipFill>
          <a:blip r:embed="rId4" cstate="print"/>
          <a:srcRect/>
          <a:stretch>
            <a:fillRect/>
          </a:stretch>
        </p:blipFill>
        <p:spPr bwMode="auto">
          <a:xfrm>
            <a:off x="6400800" y="76200"/>
            <a:ext cx="2425849" cy="3657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Starry Night</a:t>
            </a:r>
            <a:br>
              <a:rPr kumimoji="0" lang="en-US" sz="2400" b="0" i="0" u="none" strike="noStrike" kern="1200" cap="none" spc="0" normalizeH="0" baseline="0" noProof="0" smtClean="0">
                <a:ln>
                  <a:noFill/>
                </a:ln>
                <a:solidFill>
                  <a:schemeClr val="tx1"/>
                </a:solidFill>
                <a:effectLst/>
                <a:uLnTx/>
                <a:uFillTx/>
                <a:latin typeface="+mj-lt"/>
                <a:ea typeface="+mj-ea"/>
                <a:cs typeface="+mj-cs"/>
              </a:rPr>
            </a:br>
            <a:r>
              <a:rPr kumimoji="0" lang="en-US" sz="2400" b="0" i="0" u="none" strike="noStrike" kern="1200" cap="none" spc="0" normalizeH="0" baseline="0" noProof="0" smtClean="0">
                <a:ln>
                  <a:noFill/>
                </a:ln>
                <a:solidFill>
                  <a:schemeClr val="tx1"/>
                </a:solidFill>
                <a:effectLst/>
                <a:uLnTx/>
                <a:uFillTx/>
                <a:latin typeface="+mj-lt"/>
                <a:ea typeface="+mj-ea"/>
                <a:cs typeface="+mj-cs"/>
              </a:rPr>
              <a:t>Vincent Van Gogh</a:t>
            </a:r>
            <a:br>
              <a:rPr kumimoji="0" lang="en-US" sz="2400" b="0" i="0" u="none" strike="noStrike" kern="1200" cap="none" spc="0" normalizeH="0" baseline="0" noProof="0" smtClean="0">
                <a:ln>
                  <a:noFill/>
                </a:ln>
                <a:solidFill>
                  <a:schemeClr val="tx1"/>
                </a:solidFill>
                <a:effectLst/>
                <a:uLnTx/>
                <a:uFillTx/>
                <a:latin typeface="+mj-lt"/>
                <a:ea typeface="+mj-ea"/>
                <a:cs typeface="+mj-cs"/>
              </a:rPr>
            </a:br>
            <a:r>
              <a:rPr kumimoji="0" lang="en-US" sz="2400" b="0" i="0" u="none" strike="noStrike" kern="1200" cap="none" spc="0" normalizeH="0" baseline="0" noProof="0" smtClean="0">
                <a:ln>
                  <a:noFill/>
                </a:ln>
                <a:solidFill>
                  <a:schemeClr val="tx1"/>
                </a:solidFill>
                <a:effectLst/>
                <a:uLnTx/>
                <a:uFillTx/>
                <a:latin typeface="+mj-lt"/>
                <a:ea typeface="+mj-ea"/>
                <a:cs typeface="+mj-cs"/>
              </a:rPr>
              <a:t>1889</a:t>
            </a:r>
            <a:br>
              <a:rPr kumimoji="0" lang="en-US" sz="2400" b="0" i="0" u="none" strike="noStrike" kern="1200" cap="none" spc="0" normalizeH="0" baseline="0" noProof="0" smtClean="0">
                <a:ln>
                  <a:noFill/>
                </a:ln>
                <a:solidFill>
                  <a:schemeClr val="tx1"/>
                </a:solidFill>
                <a:effectLst/>
                <a:uLnTx/>
                <a:uFillTx/>
                <a:latin typeface="+mj-lt"/>
                <a:ea typeface="+mj-ea"/>
                <a:cs typeface="+mj-cs"/>
              </a:rPr>
            </a:br>
            <a:r>
              <a:rPr kumimoji="0" lang="en-US" sz="2400" b="0" i="0" u="none" strike="noStrike" kern="1200" cap="none" spc="0" normalizeH="0" baseline="0" noProof="0" smtClean="0">
                <a:ln>
                  <a:noFill/>
                </a:ln>
                <a:solidFill>
                  <a:schemeClr val="tx1"/>
                </a:solidFill>
                <a:effectLst/>
                <a:uLnTx/>
                <a:uFillTx/>
                <a:latin typeface="+mj-lt"/>
                <a:ea typeface="+mj-ea"/>
                <a:cs typeface="+mj-cs"/>
              </a:rPr>
              <a:t>Oil on Canvas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2057400" y="1828800"/>
            <a:ext cx="5021091" cy="4133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525000" cy="5909310"/>
          </a:xfrm>
          <a:prstGeom prst="rect">
            <a:avLst/>
          </a:prstGeom>
        </p:spPr>
        <p:txBody>
          <a:bodyPr wrap="square">
            <a:spAutoFit/>
          </a:bodyPr>
          <a:lstStyle/>
          <a:p>
            <a:pPr algn="ctr"/>
            <a:r>
              <a:rPr lang="en-US" sz="5400" dirty="0" smtClean="0"/>
              <a:t>Shape</a:t>
            </a:r>
            <a:br>
              <a:rPr lang="en-US" sz="5400" dirty="0" smtClean="0"/>
            </a:br>
            <a:r>
              <a:rPr lang="en-US" sz="5400" dirty="0" smtClean="0">
                <a:solidFill>
                  <a:schemeClr val="accent2">
                    <a:lumMod val="60000"/>
                    <a:lumOff val="40000"/>
                  </a:schemeClr>
                </a:solidFill>
              </a:rPr>
              <a:t/>
            </a:r>
            <a:br>
              <a:rPr lang="en-US" sz="5400" dirty="0" smtClean="0">
                <a:solidFill>
                  <a:schemeClr val="accent2">
                    <a:lumMod val="60000"/>
                    <a:lumOff val="40000"/>
                  </a:schemeClr>
                </a:solidFill>
              </a:rPr>
            </a:br>
            <a:r>
              <a:rPr lang="en-US" sz="5400" dirty="0" smtClean="0"/>
              <a:t>Shape is an area contained within a line having two dimensions, length and width, and can be geometric or free-form.</a:t>
            </a:r>
            <a:endParaRPr lang="en-US" sz="5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o2.wordpress.com/?id=725X1342&amp;site=nomorebeard.wordpress.com&amp;url=http%3A%2F%2Fwww.brucegray.com%2Fimages%2Feyecandy2.jpg&amp;sref=http%3A%2F%2Fnomorebeard.wordpress.com%2F2009%2F02%2F26%2Felements-of-design%2F"/>
          <p:cNvPicPr>
            <a:picLocks noChangeAspect="1" noChangeArrowheads="1"/>
          </p:cNvPicPr>
          <p:nvPr/>
        </p:nvPicPr>
        <p:blipFill>
          <a:blip r:embed="rId2" cstate="print"/>
          <a:srcRect/>
          <a:stretch>
            <a:fillRect/>
          </a:stretch>
        </p:blipFill>
        <p:spPr bwMode="auto">
          <a:xfrm>
            <a:off x="2743200" y="1850571"/>
            <a:ext cx="5715000" cy="4626429"/>
          </a:xfrm>
          <a:prstGeom prst="rect">
            <a:avLst/>
          </a:prstGeom>
          <a:noFill/>
        </p:spPr>
      </p:pic>
      <p:sp>
        <p:nvSpPr>
          <p:cNvPr id="4" name="TextBox 3"/>
          <p:cNvSpPr txBox="1"/>
          <p:nvPr/>
        </p:nvSpPr>
        <p:spPr>
          <a:xfrm>
            <a:off x="457200" y="228600"/>
            <a:ext cx="7315200" cy="923330"/>
          </a:xfrm>
          <a:prstGeom prst="rect">
            <a:avLst/>
          </a:prstGeom>
          <a:noFill/>
        </p:spPr>
        <p:txBody>
          <a:bodyPr wrap="square" rtlCol="0">
            <a:spAutoFit/>
          </a:bodyPr>
          <a:lstStyle/>
          <a:p>
            <a:r>
              <a:rPr lang="en-US" sz="5400" dirty="0" smtClean="0"/>
              <a:t>Geometric Shape</a:t>
            </a:r>
            <a:endParaRPr lang="en-US" sz="5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459</Words>
  <Application>Microsoft Office PowerPoint</Application>
  <PresentationFormat>On-screen Show (4:3)</PresentationFormat>
  <Paragraphs>78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Elements of Art</vt:lpstr>
      <vt:lpstr>What are they?  Line Shape Form Color Value Texture Space </vt:lpstr>
      <vt:lpstr>What are the concepts of Line? Line - is a mark on a surface that describes a shape or outline. It can create texture and can be thick and thin.  Types of line can include vertical, horizontal, diagonal, contour lines, gestural lines, hatching and cross hatching, and expressive lines.</vt:lpstr>
      <vt:lpstr>Slide 4</vt:lpstr>
      <vt:lpstr>Slide 5</vt:lpstr>
      <vt:lpstr>Slide 6</vt:lpstr>
      <vt:lpstr>Slide 7</vt:lpstr>
      <vt:lpstr>Slide 8</vt:lpstr>
      <vt:lpstr>Slide 9</vt:lpstr>
      <vt:lpstr>Slide 10</vt:lpstr>
      <vt:lpstr>Positive and Negative Shapes</vt:lpstr>
      <vt:lpstr>Non-representational (abstract) Shapes – reducing to its simplest form</vt:lpstr>
      <vt:lpstr>Still Life with Silver Pitcher 1972 Oil and Magna on canvas  Roy Lichtenstein</vt:lpstr>
      <vt:lpstr>Form   Describes volume and mass, or the 3-dimensional aspects of objects that take up space.  Forms can and should be viewed from many angles.</vt:lpstr>
      <vt:lpstr>Organic Forms – rounded and flowing</vt:lpstr>
      <vt:lpstr>Natural Forms – forms from nature</vt:lpstr>
      <vt:lpstr>Pablo Picasso Metal (Critics speculate that this abstract work is intended to be a sculpture of a woman.  Picasso himself never explained his intentions). </vt:lpstr>
      <vt:lpstr>Color  A product of light.  The whiter the light, the more true the colors will be.  A yellow light will change the appearance of all the colors creating a warmer palette. </vt:lpstr>
      <vt:lpstr>The color wheel </vt:lpstr>
      <vt:lpstr>Complementary colors – using a complementary colors can make each color look brighter and more intense.  </vt:lpstr>
      <vt:lpstr>Warm Colors – Using reds, yellows, oranges and browns create a particular mood.</vt:lpstr>
      <vt:lpstr>Slide 22</vt:lpstr>
      <vt:lpstr>Value  refers to dark and light.  Value contrasts help us to see a two-dimensional work of art.</vt:lpstr>
      <vt:lpstr>A value Scale – Black at one end, slowly add white to each block until 100% white.</vt:lpstr>
      <vt:lpstr>Monochromatic- consisting of one color or hue showing value contrasts</vt:lpstr>
      <vt:lpstr>Woman with Guitar Georges Braque 1913 Oil and Charcoal on Canvas</vt:lpstr>
      <vt:lpstr>Texture refers to a surface quality, both simulated (visual texture ie: rubbing or dry brush) and actual (actual textures ie: sandpaper, foil or application of pigment with brush).</vt:lpstr>
      <vt:lpstr>Natural textures – nature and environment</vt:lpstr>
      <vt:lpstr>Actual Texture – surface quality you can feel with  your fingers</vt:lpstr>
      <vt:lpstr>Actual Texture  in Collage </vt:lpstr>
      <vt:lpstr>Still life with chair caning Pablo Picasso 1912 Mixed media </vt:lpstr>
      <vt:lpstr>Space  3-dimensional volume that can be empty or filled with objects.  It has width, height and depth.</vt:lpstr>
      <vt:lpstr>Linear Perspective – a way to organize objects in space using a horizon line, vanishing points and lines of convergence.</vt:lpstr>
      <vt:lpstr>Overlapping objects – we sense space between objects when they overlap. When size varies, it increases space.</vt:lpstr>
      <vt:lpstr>Atmospheric Perspective - a way of using color or value (or both) to show space or depth.</vt:lpstr>
      <vt:lpstr>Last Supper Leonardo da Vinci 1490 tempera on gesso</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Shapes – curvilinear or Geometric (rect</dc:title>
  <dc:creator>Lewis Reingold</dc:creator>
  <cp:lastModifiedBy>CSH</cp:lastModifiedBy>
  <cp:revision>29</cp:revision>
  <dcterms:created xsi:type="dcterms:W3CDTF">2010-09-10T17:20:40Z</dcterms:created>
  <dcterms:modified xsi:type="dcterms:W3CDTF">2011-09-15T18:03:19Z</dcterms:modified>
</cp:coreProperties>
</file>