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0066"/>
    <a:srgbClr val="CC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9" autoAdjust="0"/>
    <p:restoredTop sz="94660"/>
  </p:normalViewPr>
  <p:slideViewPr>
    <p:cSldViewPr>
      <p:cViewPr varScale="1">
        <p:scale>
          <a:sx n="73" d="100"/>
          <a:sy n="73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C883A-EDCD-4D21-84D0-9616E30A1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E754B-3261-417F-8C45-C8A40F987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939D-08A6-4230-9406-C6EDC5EAB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8A673-F643-4BFA-B25D-4D46D552D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3550B-D17C-499F-993D-A55970E67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FD1E-19E1-42C5-9168-870B6A81D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70BD9-8C50-4173-AA35-086A563D2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5BC15-9A53-48D0-8B76-F90356B88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83286-2C3F-496D-A6B2-2F90553FD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34715-627E-40A6-9625-8EF8AC70E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A039E-B346-47F1-9B34-6D865A208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7AAF0C-DC42-4ABC-9136-C1EA3A37A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hyperlink" Target="http://link.aetv.com/services/link/bcpid1459183602/bclid1459293923/bctid146822189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953000"/>
            <a:ext cx="4953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Forensic Science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3058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Cooper Black"/>
              </a:rPr>
              <a:t>Latent Prints</a:t>
            </a:r>
          </a:p>
        </p:txBody>
      </p:sp>
      <p:pic>
        <p:nvPicPr>
          <p:cNvPr id="2052" name="Picture 7" descr="MCj03100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200400"/>
            <a:ext cx="2919413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04800" y="64770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T. Trimpe 2007  http://sciencespot.net/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Latent prints</a:t>
            </a:r>
            <a:r>
              <a:rPr lang="en-US" sz="2400">
                <a:latin typeface="Times New Roman" pitchFamily="18" charset="0"/>
              </a:rPr>
              <a:t> are impressions left by friction ridge skin on a surface, such as a tool handle, glass, door, etc. </a:t>
            </a: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219200"/>
            <a:ext cx="22272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533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Prints may be collected by revealing them with a dusting of </a:t>
            </a:r>
            <a:r>
              <a:rPr lang="en-US" sz="2400" b="1">
                <a:latin typeface="Times New Roman" pitchFamily="18" charset="0"/>
              </a:rPr>
              <a:t>black powder</a:t>
            </a:r>
            <a:r>
              <a:rPr lang="en-US" sz="2400">
                <a:latin typeface="Times New Roman" pitchFamily="18" charset="0"/>
              </a:rPr>
              <a:t> and then lifted with a piece of </a:t>
            </a:r>
            <a:r>
              <a:rPr lang="en-US" sz="2400" b="1">
                <a:latin typeface="Times New Roman" pitchFamily="18" charset="0"/>
              </a:rPr>
              <a:t>clear tape</a:t>
            </a:r>
            <a:r>
              <a:rPr lang="en-US" sz="2400">
                <a:latin typeface="Times New Roman" pitchFamily="18" charset="0"/>
              </a:rPr>
              <a:t>. </a:t>
            </a: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048000"/>
            <a:ext cx="2286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200400"/>
            <a:ext cx="18002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9" name="Group 15"/>
          <p:cNvGrpSpPr>
            <a:grpSpLocks/>
          </p:cNvGrpSpPr>
          <p:nvPr/>
        </p:nvGrpSpPr>
        <p:grpSpPr bwMode="auto">
          <a:xfrm>
            <a:off x="1066800" y="5181600"/>
            <a:ext cx="7162800" cy="1524000"/>
            <a:chOff x="576" y="3264"/>
            <a:chExt cx="4512" cy="960"/>
          </a:xfrm>
        </p:grpSpPr>
        <p:pic>
          <p:nvPicPr>
            <p:cNvPr id="3080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28" y="3264"/>
              <a:ext cx="96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1" name="Text Box 12"/>
            <p:cNvSpPr txBox="1">
              <a:spLocks noChangeArrowheads="1"/>
            </p:cNvSpPr>
            <p:nvPr/>
          </p:nvSpPr>
          <p:spPr bwMode="auto">
            <a:xfrm>
              <a:off x="576" y="3600"/>
              <a:ext cx="3648" cy="57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Did you know?  Camel hair is the most common animal hair used to make fingerprint brushes.  Now many brushes (like the one above) are made out of fiberglass.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7"/>
          <p:cNvGrpSpPr>
            <a:grpSpLocks/>
          </p:cNvGrpSpPr>
          <p:nvPr/>
        </p:nvGrpSpPr>
        <p:grpSpPr bwMode="auto">
          <a:xfrm>
            <a:off x="152400" y="2971800"/>
            <a:ext cx="8458200" cy="1600200"/>
            <a:chOff x="151914" y="2895600"/>
            <a:chExt cx="8458080" cy="1600200"/>
          </a:xfrm>
        </p:grpSpPr>
        <p:sp>
          <p:nvSpPr>
            <p:cNvPr id="4111" name="Text Box 5"/>
            <p:cNvSpPr txBox="1">
              <a:spLocks noChangeArrowheads="1"/>
            </p:cNvSpPr>
            <p:nvPr/>
          </p:nvSpPr>
          <p:spPr bwMode="auto">
            <a:xfrm>
              <a:off x="151914" y="3429000"/>
              <a:ext cx="678180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The </a:t>
              </a:r>
              <a:r>
                <a:rPr lang="en-US" sz="2000" b="1">
                  <a:latin typeface="Times New Roman" pitchFamily="18" charset="0"/>
                </a:rPr>
                <a:t>cyanoacrylate</a:t>
              </a:r>
              <a:r>
                <a:rPr lang="en-US" sz="2000">
                  <a:latin typeface="Times New Roman" pitchFamily="18" charset="0"/>
                </a:rPr>
                <a:t> fuming method (often called the super glue method) is a procedure that is used to develop latent fingerprints on a variety of objects.</a:t>
              </a:r>
            </a:p>
          </p:txBody>
        </p:sp>
        <p:pic>
          <p:nvPicPr>
            <p:cNvPr id="411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1400" y="2895600"/>
              <a:ext cx="1218594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4953000" y="6553200"/>
            <a:ext cx="403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Bottom Right: http://www.forensicsrus.com/images/SupergluePrint.jpg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" y="1666875"/>
            <a:ext cx="8763000" cy="1609725"/>
            <a:chOff x="144" y="1248"/>
            <a:chExt cx="5520" cy="1014"/>
          </a:xfrm>
        </p:grpSpPr>
        <p:sp>
          <p:nvSpPr>
            <p:cNvPr id="4109" name="Text Box 4"/>
            <p:cNvSpPr txBox="1">
              <a:spLocks noChangeArrowheads="1"/>
            </p:cNvSpPr>
            <p:nvPr/>
          </p:nvSpPr>
          <p:spPr bwMode="auto">
            <a:xfrm>
              <a:off x="1344" y="1440"/>
              <a:ext cx="432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Magnetic</a:t>
              </a:r>
              <a:r>
                <a:rPr lang="en-US" sz="2000">
                  <a:latin typeface="Times New Roman" pitchFamily="18" charset="0"/>
                </a:rPr>
                <a:t> powder can also be used to reveal latent prints. This type of powder works better on </a:t>
              </a:r>
              <a:r>
                <a:rPr lang="en-US" sz="2000" b="1">
                  <a:latin typeface="Times New Roman" pitchFamily="18" charset="0"/>
                </a:rPr>
                <a:t>shiny</a:t>
              </a:r>
              <a:r>
                <a:rPr lang="en-US" sz="2000">
                  <a:latin typeface="Times New Roman" pitchFamily="18" charset="0"/>
                </a:rPr>
                <a:t> surfaces or </a:t>
              </a:r>
              <a:r>
                <a:rPr lang="en-US" sz="2000" b="1">
                  <a:latin typeface="Times New Roman" pitchFamily="18" charset="0"/>
                </a:rPr>
                <a:t>plastic</a:t>
              </a:r>
              <a:r>
                <a:rPr lang="en-US" sz="2000">
                  <a:latin typeface="Times New Roman" pitchFamily="18" charset="0"/>
                </a:rPr>
                <a:t> baggies or containers.  </a:t>
              </a:r>
            </a:p>
          </p:txBody>
        </p:sp>
        <p:pic>
          <p:nvPicPr>
            <p:cNvPr id="411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1248"/>
              <a:ext cx="1074" cy="1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152400" y="6324600"/>
            <a:ext cx="4038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Top Left: http://www.stapletonandassociates.com/images/MagPowder.jpg</a:t>
            </a:r>
          </a:p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Bottom Left: http://www.ok.gov/osbi/images/ninhydrin%20print.jpg</a:t>
            </a:r>
          </a:p>
        </p:txBody>
      </p:sp>
      <p:pic>
        <p:nvPicPr>
          <p:cNvPr id="6154" name="Picture 10" descr="MCj04260680000[1]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5638800"/>
            <a:ext cx="914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086600" y="4876800"/>
            <a:ext cx="1752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Click the icon to view the Crime 360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Super Glue Video</a:t>
            </a: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228600" y="4572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Some investigators use </a:t>
            </a:r>
            <a:r>
              <a:rPr lang="en-US" sz="2000" b="1">
                <a:latin typeface="Times New Roman" pitchFamily="18" charset="0"/>
              </a:rPr>
              <a:t>fluorescent</a:t>
            </a:r>
            <a:r>
              <a:rPr lang="en-US" sz="2000">
                <a:latin typeface="Times New Roman" pitchFamily="18" charset="0"/>
              </a:rPr>
              <a:t> powder and UV lights to help them find latent prints on multi-colored or dark surfaces.</a:t>
            </a:r>
          </a:p>
        </p:txBody>
      </p:sp>
      <p:pic>
        <p:nvPicPr>
          <p:cNvPr id="410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76200"/>
            <a:ext cx="129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6" name="Group 16"/>
          <p:cNvGrpSpPr>
            <a:grpSpLocks/>
          </p:cNvGrpSpPr>
          <p:nvPr/>
        </p:nvGrpSpPr>
        <p:grpSpPr bwMode="auto">
          <a:xfrm>
            <a:off x="228600" y="4876800"/>
            <a:ext cx="6705600" cy="1323975"/>
            <a:chOff x="228600" y="4876800"/>
            <a:chExt cx="6705600" cy="1323439"/>
          </a:xfrm>
        </p:grpSpPr>
        <p:sp>
          <p:nvSpPr>
            <p:cNvPr id="4107" name="Text Box 5"/>
            <p:cNvSpPr txBox="1">
              <a:spLocks noChangeArrowheads="1"/>
            </p:cNvSpPr>
            <p:nvPr/>
          </p:nvSpPr>
          <p:spPr bwMode="auto">
            <a:xfrm>
              <a:off x="1676400" y="4876800"/>
              <a:ext cx="52578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Ninhydrin </a:t>
              </a: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is a chemical that bonds with the amino acids in fingerprints and will produce a blue or purple color. It is used to lift prints from surfaces such as paper and cardboard.</a:t>
              </a:r>
            </a:p>
          </p:txBody>
        </p:sp>
        <p:pic>
          <p:nvPicPr>
            <p:cNvPr id="4108" name="Picture 1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8600" y="4953000"/>
              <a:ext cx="1394460" cy="1162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6106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Directions: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1 - Cover your table with white butcher paper or newspaper.  You must dust everything </a:t>
            </a:r>
            <a:r>
              <a:rPr lang="en-US" sz="2000" u="sng">
                <a:latin typeface="Times New Roman" pitchFamily="18" charset="0"/>
              </a:rPr>
              <a:t>on the paper</a:t>
            </a:r>
            <a:r>
              <a:rPr lang="en-US" sz="2000">
                <a:latin typeface="Times New Roman" pitchFamily="18" charset="0"/>
              </a:rPr>
              <a:t>!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2 - Get a lifting kit from your teacher that contains black powder, brushes, and clear tape. 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3 - Press the pad of your right thumb on a CD or glass slide to make a print.  Place on the paper covering your table.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 – Dip a brush </a:t>
            </a:r>
            <a:r>
              <a:rPr lang="en-US" sz="2000" u="sng">
                <a:latin typeface="Times New Roman" pitchFamily="18" charset="0"/>
              </a:rPr>
              <a:t>lightly</a:t>
            </a:r>
            <a:r>
              <a:rPr lang="en-US" sz="2000">
                <a:latin typeface="Times New Roman" pitchFamily="18" charset="0"/>
              </a:rPr>
              <a:t> into the container of black powder and then </a:t>
            </a:r>
            <a:r>
              <a:rPr lang="en-US" sz="2000" u="sng">
                <a:latin typeface="Times New Roman" pitchFamily="18" charset="0"/>
              </a:rPr>
              <a:t>tap off the extra on the lid</a:t>
            </a:r>
            <a:r>
              <a:rPr lang="en-US" sz="2000">
                <a:latin typeface="Times New Roman" pitchFamily="18" charset="0"/>
              </a:rPr>
              <a:t>.  You only need a </a:t>
            </a:r>
            <a:r>
              <a:rPr lang="en-US" sz="2000" u="sng">
                <a:latin typeface="Times New Roman" pitchFamily="18" charset="0"/>
              </a:rPr>
              <a:t>very small amount</a:t>
            </a:r>
            <a:r>
              <a:rPr lang="en-US" sz="2000">
                <a:latin typeface="Times New Roman" pitchFamily="18" charset="0"/>
              </a:rPr>
              <a:t> of powder to dust the print.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5 – Hold the brush over the print and rotate it between your thumb and fingers.  Use the brush to remove any extra powder.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6 - Use a small piece of clear tape to lift the print and place it in the box on your worksheet.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066800" y="5562600"/>
            <a:ext cx="7162800" cy="7080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CAUTION:  The black powder will be messy and isn’t easy to clean up. Don’t dust anything without permission!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Clean Up</a:t>
            </a:r>
          </a:p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1 – Clean off the CDs or glass slides and put them back in the kit with the brushes and tape.  </a:t>
            </a:r>
          </a:p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2 – Have someone help you fold the paper in half and tap it to return the extra black powder to the container.  </a:t>
            </a:r>
          </a:p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3 – Put the black powder in the box and have it checked in by your teacher. </a:t>
            </a:r>
          </a:p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4 – Get a towel and “dry” wash the table – especially the edges that weren’t covered with paper. </a:t>
            </a:r>
          </a:p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5 – Get a wet towel to wash off the table and then wipe it with some dry towels.  Keep cleaning until all the black powder is off the 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524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ekoundi</cp:lastModifiedBy>
  <cp:revision>39</cp:revision>
  <dcterms:created xsi:type="dcterms:W3CDTF">2007-09-11T14:55:25Z</dcterms:created>
  <dcterms:modified xsi:type="dcterms:W3CDTF">2012-10-17T16:03:04Z</dcterms:modified>
</cp:coreProperties>
</file>