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61" r:id="rId5"/>
    <p:sldId id="262" r:id="rId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66"/>
    <a:srgbClr val="660066"/>
    <a:srgbClr val="CCCC00"/>
    <a:srgbClr val="FFFF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29" autoAdjust="0"/>
    <p:restoredTop sz="94660"/>
  </p:normalViewPr>
  <p:slideViewPr>
    <p:cSldViewPr>
      <p:cViewPr varScale="1">
        <p:scale>
          <a:sx n="73" d="100"/>
          <a:sy n="73" d="100"/>
        </p:scale>
        <p:origin x="-39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FC883A-EDCD-4D21-84D0-9616E30A10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CE754B-3261-417F-8C45-C8A40F987FA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C6939D-08A6-4230-9406-C6EDC5EAB3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58A673-F643-4BFA-B25D-4D46D552D6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23550B-D17C-499F-993D-A55970E67C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68FD1E-19E1-42C5-9168-870B6A81D7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C70BD9-8C50-4173-AA35-086A563D21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B5BC15-9A53-48D0-8B76-F90356B88C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283286-2C3F-496D-A6B2-2F90553FD2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134715-627E-40A6-9625-8EF8AC70E0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4A039E-B346-47F1-9B34-6D865A2088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107AAF0C-DC42-4ABC-9136-C1EA3A37A0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7" Type="http://schemas.openxmlformats.org/officeDocument/2006/relationships/image" Target="../media/image10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png"/><Relationship Id="rId5" Type="http://schemas.openxmlformats.org/officeDocument/2006/relationships/image" Target="../media/image8.wmf"/><Relationship Id="rId4" Type="http://schemas.openxmlformats.org/officeDocument/2006/relationships/hyperlink" Target="http://link.aetv.com/services/link/bcpid1459183602/bclid1459293923/bctid1468221890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57200" y="4953000"/>
            <a:ext cx="4953000" cy="1143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b="1" smtClean="0">
                <a:latin typeface="Times New Roman" pitchFamily="18" charset="0"/>
              </a:rPr>
              <a:t>Forensic Science</a:t>
            </a:r>
          </a:p>
        </p:txBody>
      </p:sp>
      <p:sp>
        <p:nvSpPr>
          <p:cNvPr id="2051" name="WordArt 4"/>
          <p:cNvSpPr>
            <a:spLocks noChangeArrowheads="1" noChangeShapeType="1" noTextEdit="1"/>
          </p:cNvSpPr>
          <p:nvPr/>
        </p:nvSpPr>
        <p:spPr bwMode="auto">
          <a:xfrm>
            <a:off x="457200" y="457200"/>
            <a:ext cx="8305800" cy="3429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2857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660066"/>
                </a:solidFill>
                <a:latin typeface="Cooper Black"/>
              </a:rPr>
              <a:t>Latent Prints</a:t>
            </a:r>
          </a:p>
        </p:txBody>
      </p:sp>
      <p:pic>
        <p:nvPicPr>
          <p:cNvPr id="2052" name="Picture 7" descr="MCj0310042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57800" y="3200400"/>
            <a:ext cx="2919413" cy="3321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3" name="Text Box 8"/>
          <p:cNvSpPr txBox="1">
            <a:spLocks noChangeArrowheads="1"/>
          </p:cNvSpPr>
          <p:nvPr/>
        </p:nvSpPr>
        <p:spPr bwMode="auto">
          <a:xfrm>
            <a:off x="304800" y="6477000"/>
            <a:ext cx="4953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i="1">
                <a:latin typeface="Times New Roman" pitchFamily="18" charset="0"/>
              </a:rPr>
              <a:t>T. Trimpe 2007  http://sciencespot.net/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4"/>
          <p:cNvSpPr txBox="1">
            <a:spLocks noChangeArrowheads="1"/>
          </p:cNvSpPr>
          <p:nvPr/>
        </p:nvSpPr>
        <p:spPr bwMode="auto">
          <a:xfrm>
            <a:off x="381000" y="457200"/>
            <a:ext cx="84582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400" b="1">
                <a:latin typeface="Times New Roman" pitchFamily="18" charset="0"/>
              </a:rPr>
              <a:t>Latent prints</a:t>
            </a:r>
            <a:r>
              <a:rPr lang="en-US" sz="2400">
                <a:latin typeface="Times New Roman" pitchFamily="18" charset="0"/>
              </a:rPr>
              <a:t> are impressions left by friction ridge skin on a surface, such as a tool handle, glass, door, etc. </a:t>
            </a:r>
          </a:p>
        </p:txBody>
      </p:sp>
      <p:pic>
        <p:nvPicPr>
          <p:cNvPr id="3075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00800" y="1219200"/>
            <a:ext cx="2227263" cy="289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6" name="Text Box 6"/>
          <p:cNvSpPr txBox="1">
            <a:spLocks noChangeArrowheads="1"/>
          </p:cNvSpPr>
          <p:nvPr/>
        </p:nvSpPr>
        <p:spPr bwMode="auto">
          <a:xfrm>
            <a:off x="381000" y="1676400"/>
            <a:ext cx="53340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400">
                <a:latin typeface="Times New Roman" pitchFamily="18" charset="0"/>
              </a:rPr>
              <a:t>Prints may be collected by revealing them with a dusting of </a:t>
            </a:r>
            <a:r>
              <a:rPr lang="en-US" sz="2400" b="1">
                <a:latin typeface="Times New Roman" pitchFamily="18" charset="0"/>
              </a:rPr>
              <a:t>black powder</a:t>
            </a:r>
            <a:r>
              <a:rPr lang="en-US" sz="2400">
                <a:latin typeface="Times New Roman" pitchFamily="18" charset="0"/>
              </a:rPr>
              <a:t> and then lifted with a piece of </a:t>
            </a:r>
            <a:r>
              <a:rPr lang="en-US" sz="2400" b="1">
                <a:latin typeface="Times New Roman" pitchFamily="18" charset="0"/>
              </a:rPr>
              <a:t>clear tape</a:t>
            </a:r>
            <a:r>
              <a:rPr lang="en-US" sz="2400">
                <a:latin typeface="Times New Roman" pitchFamily="18" charset="0"/>
              </a:rPr>
              <a:t>. </a:t>
            </a:r>
          </a:p>
        </p:txBody>
      </p:sp>
      <p:pic>
        <p:nvPicPr>
          <p:cNvPr id="3077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8200" y="3048000"/>
            <a:ext cx="2286000" cy="2181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8" name="Picture 8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352800" y="3200400"/>
            <a:ext cx="1800225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3079" name="Group 15"/>
          <p:cNvGrpSpPr>
            <a:grpSpLocks/>
          </p:cNvGrpSpPr>
          <p:nvPr/>
        </p:nvGrpSpPr>
        <p:grpSpPr bwMode="auto">
          <a:xfrm>
            <a:off x="1066800" y="5181600"/>
            <a:ext cx="7162800" cy="1524000"/>
            <a:chOff x="576" y="3264"/>
            <a:chExt cx="4512" cy="960"/>
          </a:xfrm>
        </p:grpSpPr>
        <p:pic>
          <p:nvPicPr>
            <p:cNvPr id="3080" name="Picture 13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4128" y="3264"/>
              <a:ext cx="960" cy="9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3081" name="Text Box 12"/>
            <p:cNvSpPr txBox="1">
              <a:spLocks noChangeArrowheads="1"/>
            </p:cNvSpPr>
            <p:nvPr/>
          </p:nvSpPr>
          <p:spPr bwMode="auto">
            <a:xfrm>
              <a:off x="576" y="3600"/>
              <a:ext cx="3648" cy="577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just">
                <a:spcBef>
                  <a:spcPct val="50000"/>
                </a:spcBef>
              </a:pPr>
              <a:r>
                <a:rPr lang="en-US" b="1">
                  <a:latin typeface="Times New Roman" pitchFamily="18" charset="0"/>
                </a:rPr>
                <a:t>Did you know?  Camel hair is the most common animal hair used to make fingerprint brushes.  Now many brushes (like the one above) are made out of fiberglass.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8" name="Group 17"/>
          <p:cNvGrpSpPr>
            <a:grpSpLocks/>
          </p:cNvGrpSpPr>
          <p:nvPr/>
        </p:nvGrpSpPr>
        <p:grpSpPr bwMode="auto">
          <a:xfrm>
            <a:off x="152400" y="2971800"/>
            <a:ext cx="8458200" cy="1600200"/>
            <a:chOff x="151914" y="2895600"/>
            <a:chExt cx="8458080" cy="1600200"/>
          </a:xfrm>
        </p:grpSpPr>
        <p:sp>
          <p:nvSpPr>
            <p:cNvPr id="4111" name="Text Box 5"/>
            <p:cNvSpPr txBox="1">
              <a:spLocks noChangeArrowheads="1"/>
            </p:cNvSpPr>
            <p:nvPr/>
          </p:nvSpPr>
          <p:spPr bwMode="auto">
            <a:xfrm>
              <a:off x="151914" y="3429000"/>
              <a:ext cx="6781800" cy="10064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just">
                <a:spcBef>
                  <a:spcPct val="50000"/>
                </a:spcBef>
              </a:pPr>
              <a:r>
                <a:rPr lang="en-US" sz="2000">
                  <a:latin typeface="Times New Roman" pitchFamily="18" charset="0"/>
                </a:rPr>
                <a:t>The </a:t>
              </a:r>
              <a:r>
                <a:rPr lang="en-US" sz="2000" b="1">
                  <a:latin typeface="Times New Roman" pitchFamily="18" charset="0"/>
                </a:rPr>
                <a:t>cyanoacrylate</a:t>
              </a:r>
              <a:r>
                <a:rPr lang="en-US" sz="2000">
                  <a:latin typeface="Times New Roman" pitchFamily="18" charset="0"/>
                </a:rPr>
                <a:t> fuming method (often called the super glue method) is a procedure that is used to develop latent fingerprints on a variety of objects.</a:t>
              </a:r>
            </a:p>
          </p:txBody>
        </p:sp>
        <p:pic>
          <p:nvPicPr>
            <p:cNvPr id="4112" name="Picture 6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7391400" y="2895600"/>
              <a:ext cx="1218594" cy="1600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4099" name="Text Box 7"/>
          <p:cNvSpPr txBox="1">
            <a:spLocks noChangeArrowheads="1"/>
          </p:cNvSpPr>
          <p:nvPr/>
        </p:nvSpPr>
        <p:spPr bwMode="auto">
          <a:xfrm>
            <a:off x="4953000" y="6553200"/>
            <a:ext cx="40386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1000">
                <a:latin typeface="Times New Roman" pitchFamily="18" charset="0"/>
              </a:rPr>
              <a:t>Bottom Right: http://www.forensicsrus.com/images/SupergluePrint.jpg</a:t>
            </a:r>
          </a:p>
        </p:txBody>
      </p:sp>
      <p:grpSp>
        <p:nvGrpSpPr>
          <p:cNvPr id="3" name="Group 14"/>
          <p:cNvGrpSpPr>
            <a:grpSpLocks/>
          </p:cNvGrpSpPr>
          <p:nvPr/>
        </p:nvGrpSpPr>
        <p:grpSpPr bwMode="auto">
          <a:xfrm>
            <a:off x="228600" y="1666875"/>
            <a:ext cx="8763000" cy="1609725"/>
            <a:chOff x="144" y="1248"/>
            <a:chExt cx="5520" cy="1014"/>
          </a:xfrm>
        </p:grpSpPr>
        <p:sp>
          <p:nvSpPr>
            <p:cNvPr id="4109" name="Text Box 4"/>
            <p:cNvSpPr txBox="1">
              <a:spLocks noChangeArrowheads="1"/>
            </p:cNvSpPr>
            <p:nvPr/>
          </p:nvSpPr>
          <p:spPr bwMode="auto">
            <a:xfrm>
              <a:off x="1344" y="1440"/>
              <a:ext cx="4320" cy="6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just">
                <a:spcBef>
                  <a:spcPct val="50000"/>
                </a:spcBef>
              </a:pPr>
              <a:r>
                <a:rPr lang="en-US" sz="2000" b="1">
                  <a:latin typeface="Times New Roman" pitchFamily="18" charset="0"/>
                </a:rPr>
                <a:t>Magnetic</a:t>
              </a:r>
              <a:r>
                <a:rPr lang="en-US" sz="2000">
                  <a:latin typeface="Times New Roman" pitchFamily="18" charset="0"/>
                </a:rPr>
                <a:t> powder can also be used to reveal latent prints. This type of powder works better on </a:t>
              </a:r>
              <a:r>
                <a:rPr lang="en-US" sz="2000" b="1">
                  <a:latin typeface="Times New Roman" pitchFamily="18" charset="0"/>
                </a:rPr>
                <a:t>shiny</a:t>
              </a:r>
              <a:r>
                <a:rPr lang="en-US" sz="2000">
                  <a:latin typeface="Times New Roman" pitchFamily="18" charset="0"/>
                </a:rPr>
                <a:t> surfaces or </a:t>
              </a:r>
              <a:r>
                <a:rPr lang="en-US" sz="2000" b="1">
                  <a:latin typeface="Times New Roman" pitchFamily="18" charset="0"/>
                </a:rPr>
                <a:t>plastic</a:t>
              </a:r>
              <a:r>
                <a:rPr lang="en-US" sz="2000">
                  <a:latin typeface="Times New Roman" pitchFamily="18" charset="0"/>
                </a:rPr>
                <a:t> baggies or containers.  </a:t>
              </a:r>
            </a:p>
          </p:txBody>
        </p:sp>
        <p:pic>
          <p:nvPicPr>
            <p:cNvPr id="4110" name="Picture 8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44" y="1248"/>
              <a:ext cx="1074" cy="10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4101" name="Text Box 9"/>
          <p:cNvSpPr txBox="1">
            <a:spLocks noChangeArrowheads="1"/>
          </p:cNvSpPr>
          <p:nvPr/>
        </p:nvSpPr>
        <p:spPr bwMode="auto">
          <a:xfrm>
            <a:off x="152400" y="6324600"/>
            <a:ext cx="4038600" cy="477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>
                <a:latin typeface="Times New Roman" pitchFamily="18" charset="0"/>
              </a:rPr>
              <a:t>Top Left: http://www.stapletonandassociates.com/images/MagPowder.jpg</a:t>
            </a:r>
          </a:p>
          <a:p>
            <a:pPr>
              <a:spcBef>
                <a:spcPct val="50000"/>
              </a:spcBef>
            </a:pPr>
            <a:r>
              <a:rPr lang="en-US" sz="1000">
                <a:latin typeface="Times New Roman" pitchFamily="18" charset="0"/>
              </a:rPr>
              <a:t>Bottom Left: http://www.ok.gov/osbi/images/ninhydrin%20print.jpg</a:t>
            </a:r>
          </a:p>
        </p:txBody>
      </p:sp>
      <p:pic>
        <p:nvPicPr>
          <p:cNvPr id="6154" name="Picture 10" descr="MCj04260680000[1]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620000" y="5638800"/>
            <a:ext cx="914400" cy="862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55" name="Text Box 11"/>
          <p:cNvSpPr txBox="1">
            <a:spLocks noChangeArrowheads="1"/>
          </p:cNvSpPr>
          <p:nvPr/>
        </p:nvSpPr>
        <p:spPr bwMode="auto">
          <a:xfrm>
            <a:off x="7086600" y="4876800"/>
            <a:ext cx="1752600" cy="738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b="1">
                <a:latin typeface="Times New Roman" pitchFamily="18" charset="0"/>
              </a:rPr>
              <a:t>Click the icon to view the Crime 360</a:t>
            </a:r>
            <a:br>
              <a:rPr lang="en-US" sz="1400" b="1">
                <a:latin typeface="Times New Roman" pitchFamily="18" charset="0"/>
              </a:rPr>
            </a:br>
            <a:r>
              <a:rPr lang="en-US" sz="1400" b="1">
                <a:latin typeface="Times New Roman" pitchFamily="18" charset="0"/>
              </a:rPr>
              <a:t>Super Glue Video</a:t>
            </a:r>
          </a:p>
        </p:txBody>
      </p:sp>
      <p:sp>
        <p:nvSpPr>
          <p:cNvPr id="4104" name="Text Box 12"/>
          <p:cNvSpPr txBox="1">
            <a:spLocks noChangeArrowheads="1"/>
          </p:cNvSpPr>
          <p:nvPr/>
        </p:nvSpPr>
        <p:spPr bwMode="auto">
          <a:xfrm>
            <a:off x="228600" y="457200"/>
            <a:ext cx="68580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000">
                <a:latin typeface="Times New Roman" pitchFamily="18" charset="0"/>
              </a:rPr>
              <a:t>Some investigators use </a:t>
            </a:r>
            <a:r>
              <a:rPr lang="en-US" sz="2000" b="1">
                <a:latin typeface="Times New Roman" pitchFamily="18" charset="0"/>
              </a:rPr>
              <a:t>fluorescent</a:t>
            </a:r>
            <a:r>
              <a:rPr lang="en-US" sz="2000">
                <a:latin typeface="Times New Roman" pitchFamily="18" charset="0"/>
              </a:rPr>
              <a:t> powder and UV lights to help them find latent prints on multi-colored or dark surfaces.</a:t>
            </a:r>
          </a:p>
        </p:txBody>
      </p:sp>
      <p:pic>
        <p:nvPicPr>
          <p:cNvPr id="4105" name="Picture 13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391400" y="76200"/>
            <a:ext cx="1295400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4106" name="Group 16"/>
          <p:cNvGrpSpPr>
            <a:grpSpLocks/>
          </p:cNvGrpSpPr>
          <p:nvPr/>
        </p:nvGrpSpPr>
        <p:grpSpPr bwMode="auto">
          <a:xfrm>
            <a:off x="228600" y="4876800"/>
            <a:ext cx="6705600" cy="1323975"/>
            <a:chOff x="228600" y="4876800"/>
            <a:chExt cx="6705600" cy="1323439"/>
          </a:xfrm>
        </p:grpSpPr>
        <p:sp>
          <p:nvSpPr>
            <p:cNvPr id="4107" name="Text Box 5"/>
            <p:cNvSpPr txBox="1">
              <a:spLocks noChangeArrowheads="1"/>
            </p:cNvSpPr>
            <p:nvPr/>
          </p:nvSpPr>
          <p:spPr bwMode="auto">
            <a:xfrm>
              <a:off x="1676400" y="4876800"/>
              <a:ext cx="5257800" cy="13234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just">
                <a:spcBef>
                  <a:spcPct val="50000"/>
                </a:spcBef>
              </a:pPr>
              <a:r>
                <a:rPr lang="en-US" sz="2000" b="1">
                  <a:latin typeface="Times New Roman" pitchFamily="18" charset="0"/>
                  <a:cs typeface="Times New Roman" pitchFamily="18" charset="0"/>
                </a:rPr>
                <a:t>Ninhydrin </a:t>
              </a:r>
              <a:r>
                <a:rPr lang="en-US" sz="2000">
                  <a:latin typeface="Times New Roman" pitchFamily="18" charset="0"/>
                  <a:cs typeface="Times New Roman" pitchFamily="18" charset="0"/>
                </a:rPr>
                <a:t>is a chemical that bonds with the amino acids in fingerprints and will produce a blue or purple color. It is used to lift prints from surfaces such as paper and cardboard.</a:t>
              </a:r>
            </a:p>
          </p:txBody>
        </p:sp>
        <p:pic>
          <p:nvPicPr>
            <p:cNvPr id="4108" name="Picture 15"/>
            <p:cNvPicPr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228600" y="4953000"/>
              <a:ext cx="1394460" cy="11620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5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4"/>
          <p:cNvSpPr txBox="1">
            <a:spLocks noChangeArrowheads="1"/>
          </p:cNvSpPr>
          <p:nvPr/>
        </p:nvSpPr>
        <p:spPr bwMode="auto">
          <a:xfrm>
            <a:off x="228600" y="304800"/>
            <a:ext cx="8610600" cy="5078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latin typeface="Times New Roman" pitchFamily="18" charset="0"/>
              </a:rPr>
              <a:t>Directions:</a:t>
            </a:r>
          </a:p>
          <a:p>
            <a:pPr algn="just">
              <a:spcBef>
                <a:spcPct val="50000"/>
              </a:spcBef>
            </a:pPr>
            <a:r>
              <a:rPr lang="en-US" sz="2000">
                <a:latin typeface="Times New Roman" pitchFamily="18" charset="0"/>
              </a:rPr>
              <a:t>1 - Cover your table with white butcher paper or newspaper.  You must dust everything </a:t>
            </a:r>
            <a:r>
              <a:rPr lang="en-US" sz="2000" u="sng">
                <a:latin typeface="Times New Roman" pitchFamily="18" charset="0"/>
              </a:rPr>
              <a:t>on the paper</a:t>
            </a:r>
            <a:r>
              <a:rPr lang="en-US" sz="2000">
                <a:latin typeface="Times New Roman" pitchFamily="18" charset="0"/>
              </a:rPr>
              <a:t>!</a:t>
            </a:r>
          </a:p>
          <a:p>
            <a:pPr algn="just">
              <a:spcBef>
                <a:spcPct val="50000"/>
              </a:spcBef>
            </a:pPr>
            <a:r>
              <a:rPr lang="en-US" sz="2000">
                <a:latin typeface="Times New Roman" pitchFamily="18" charset="0"/>
              </a:rPr>
              <a:t>2 - Get a lifting kit from your teacher that contains black powder, brushes, and clear tape. </a:t>
            </a:r>
          </a:p>
          <a:p>
            <a:pPr algn="just">
              <a:spcBef>
                <a:spcPct val="50000"/>
              </a:spcBef>
            </a:pPr>
            <a:r>
              <a:rPr lang="en-US" sz="2000">
                <a:latin typeface="Times New Roman" pitchFamily="18" charset="0"/>
              </a:rPr>
              <a:t>3 - Press the pad of your right thumb on a CD or glass slide to make a print.  Place on the paper covering your table.</a:t>
            </a:r>
          </a:p>
          <a:p>
            <a:pPr algn="just">
              <a:spcBef>
                <a:spcPct val="50000"/>
              </a:spcBef>
            </a:pPr>
            <a:r>
              <a:rPr lang="en-US" sz="2000">
                <a:latin typeface="Times New Roman" pitchFamily="18" charset="0"/>
              </a:rPr>
              <a:t>4 – Dip a brush </a:t>
            </a:r>
            <a:r>
              <a:rPr lang="en-US" sz="2000" u="sng">
                <a:latin typeface="Times New Roman" pitchFamily="18" charset="0"/>
              </a:rPr>
              <a:t>lightly</a:t>
            </a:r>
            <a:r>
              <a:rPr lang="en-US" sz="2000">
                <a:latin typeface="Times New Roman" pitchFamily="18" charset="0"/>
              </a:rPr>
              <a:t> into the container of black powder and then </a:t>
            </a:r>
            <a:r>
              <a:rPr lang="en-US" sz="2000" u="sng">
                <a:latin typeface="Times New Roman" pitchFamily="18" charset="0"/>
              </a:rPr>
              <a:t>tap off the extra on the lid</a:t>
            </a:r>
            <a:r>
              <a:rPr lang="en-US" sz="2000">
                <a:latin typeface="Times New Roman" pitchFamily="18" charset="0"/>
              </a:rPr>
              <a:t>.  You only need a </a:t>
            </a:r>
            <a:r>
              <a:rPr lang="en-US" sz="2000" u="sng">
                <a:latin typeface="Times New Roman" pitchFamily="18" charset="0"/>
              </a:rPr>
              <a:t>very small amount</a:t>
            </a:r>
            <a:r>
              <a:rPr lang="en-US" sz="2000">
                <a:latin typeface="Times New Roman" pitchFamily="18" charset="0"/>
              </a:rPr>
              <a:t> of powder to dust the print.</a:t>
            </a:r>
          </a:p>
          <a:p>
            <a:pPr algn="just">
              <a:spcBef>
                <a:spcPct val="50000"/>
              </a:spcBef>
            </a:pPr>
            <a:r>
              <a:rPr lang="en-US" sz="2000">
                <a:latin typeface="Times New Roman" pitchFamily="18" charset="0"/>
              </a:rPr>
              <a:t>5 – Hold the brush over the print and rotate it between your thumb and fingers.  Use the brush to remove any extra powder.</a:t>
            </a:r>
          </a:p>
          <a:p>
            <a:pPr algn="just">
              <a:spcBef>
                <a:spcPct val="50000"/>
              </a:spcBef>
            </a:pPr>
            <a:r>
              <a:rPr lang="en-US" sz="2000">
                <a:latin typeface="Times New Roman" pitchFamily="18" charset="0"/>
              </a:rPr>
              <a:t>6 - Use a small piece of clear tape to lift the print and place it in the box on your worksheet.</a:t>
            </a:r>
          </a:p>
        </p:txBody>
      </p:sp>
      <p:sp>
        <p:nvSpPr>
          <p:cNvPr id="5123" name="Text Box 5"/>
          <p:cNvSpPr txBox="1">
            <a:spLocks noChangeArrowheads="1"/>
          </p:cNvSpPr>
          <p:nvPr/>
        </p:nvSpPr>
        <p:spPr bwMode="auto">
          <a:xfrm>
            <a:off x="1066800" y="5562600"/>
            <a:ext cx="7162800" cy="7080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000">
                <a:latin typeface="Times New Roman" pitchFamily="18" charset="0"/>
              </a:rPr>
              <a:t>CAUTION:  The black powder will be messy and isn’t easy to clean up. Don’t dust anything without permission!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2"/>
          <p:cNvSpPr txBox="1">
            <a:spLocks noChangeArrowheads="1"/>
          </p:cNvSpPr>
          <p:nvPr/>
        </p:nvSpPr>
        <p:spPr bwMode="auto">
          <a:xfrm>
            <a:off x="228600" y="304800"/>
            <a:ext cx="8610600" cy="5078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latin typeface="Times New Roman" pitchFamily="18" charset="0"/>
              </a:rPr>
              <a:t>Clean Up</a:t>
            </a:r>
          </a:p>
          <a:p>
            <a:pPr algn="just">
              <a:spcBef>
                <a:spcPct val="50000"/>
              </a:spcBef>
            </a:pPr>
            <a:r>
              <a:rPr lang="en-US" sz="2400">
                <a:latin typeface="Times New Roman" pitchFamily="18" charset="0"/>
              </a:rPr>
              <a:t>1 – Clean off the CDs or glass slides and put them back in the kit with the brushes and tape.  </a:t>
            </a:r>
          </a:p>
          <a:p>
            <a:pPr algn="just">
              <a:spcBef>
                <a:spcPct val="50000"/>
              </a:spcBef>
            </a:pPr>
            <a:r>
              <a:rPr lang="en-US" sz="2400">
                <a:latin typeface="Times New Roman" pitchFamily="18" charset="0"/>
              </a:rPr>
              <a:t>2 – Have someone help you fold the paper in half and tap it to return the extra black powder to the container.  </a:t>
            </a:r>
          </a:p>
          <a:p>
            <a:pPr algn="just">
              <a:spcBef>
                <a:spcPct val="50000"/>
              </a:spcBef>
            </a:pPr>
            <a:r>
              <a:rPr lang="en-US" sz="2400">
                <a:latin typeface="Times New Roman" pitchFamily="18" charset="0"/>
              </a:rPr>
              <a:t>3 – Put the black powder in the box and have it checked in by your teacher. </a:t>
            </a:r>
          </a:p>
          <a:p>
            <a:pPr algn="just">
              <a:spcBef>
                <a:spcPct val="50000"/>
              </a:spcBef>
            </a:pPr>
            <a:r>
              <a:rPr lang="en-US" sz="2400">
                <a:latin typeface="Times New Roman" pitchFamily="18" charset="0"/>
              </a:rPr>
              <a:t>4 – Get a towel and “dry” wash the table – especially the edges that weren’t covered with paper. </a:t>
            </a:r>
          </a:p>
          <a:p>
            <a:pPr algn="just">
              <a:spcBef>
                <a:spcPct val="50000"/>
              </a:spcBef>
            </a:pPr>
            <a:r>
              <a:rPr lang="en-US" sz="2400">
                <a:latin typeface="Times New Roman" pitchFamily="18" charset="0"/>
              </a:rPr>
              <a:t>5 – Get a wet towel to wash off the table and then wipe it with some dry towels.  Keep cleaning until all the black powder is off the table!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152</TotalTime>
  <Words>524</Words>
  <Application>Microsoft Office PowerPoint</Application>
  <PresentationFormat>On-screen Show (4:3)</PresentationFormat>
  <Paragraphs>28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Times New Roman</vt:lpstr>
      <vt:lpstr>Default Design</vt:lpstr>
      <vt:lpstr>Slide 1</vt:lpstr>
      <vt:lpstr>Slide 2</vt:lpstr>
      <vt:lpstr>Slide 3</vt:lpstr>
      <vt:lpstr>Slide 4</vt:lpstr>
      <vt:lpstr>Slide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Tracy Trimpe</dc:creator>
  <cp:lastModifiedBy>ekoundi</cp:lastModifiedBy>
  <cp:revision>39</cp:revision>
  <dcterms:created xsi:type="dcterms:W3CDTF">2007-09-11T14:55:25Z</dcterms:created>
  <dcterms:modified xsi:type="dcterms:W3CDTF">2012-10-17T16:03:04Z</dcterms:modified>
</cp:coreProperties>
</file>